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4"/>
  </p:notesMasterIdLst>
  <p:sldIdLst>
    <p:sldId id="257" r:id="rId3"/>
    <p:sldId id="435" r:id="rId4"/>
    <p:sldId id="267" r:id="rId5"/>
    <p:sldId id="436" r:id="rId6"/>
    <p:sldId id="442" r:id="rId7"/>
    <p:sldId id="441" r:id="rId8"/>
    <p:sldId id="437" r:id="rId9"/>
    <p:sldId id="443" r:id="rId10"/>
    <p:sldId id="444" r:id="rId11"/>
    <p:sldId id="446" r:id="rId12"/>
    <p:sldId id="445" r:id="rId13"/>
    <p:sldId id="447" r:id="rId14"/>
    <p:sldId id="449" r:id="rId15"/>
    <p:sldId id="450" r:id="rId16"/>
    <p:sldId id="451" r:id="rId17"/>
    <p:sldId id="452" r:id="rId18"/>
    <p:sldId id="453" r:id="rId19"/>
    <p:sldId id="456" r:id="rId20"/>
    <p:sldId id="457" r:id="rId21"/>
    <p:sldId id="458" r:id="rId22"/>
    <p:sldId id="459" r:id="rId23"/>
    <p:sldId id="460" r:id="rId24"/>
    <p:sldId id="454" r:id="rId25"/>
    <p:sldId id="462" r:id="rId26"/>
    <p:sldId id="461" r:id="rId27"/>
    <p:sldId id="463" r:id="rId28"/>
    <p:sldId id="464" r:id="rId29"/>
    <p:sldId id="471" r:id="rId30"/>
    <p:sldId id="469" r:id="rId31"/>
    <p:sldId id="468" r:id="rId32"/>
    <p:sldId id="470" r:id="rId33"/>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Zauner" initials="BZ" lastIdx="6" clrIdx="0">
    <p:extLst>
      <p:ext uri="{19B8F6BF-5375-455C-9EA6-DF929625EA0E}">
        <p15:presenceInfo xmlns:p15="http://schemas.microsoft.com/office/powerpoint/2012/main" userId="Barbara Zauner" providerId="None"/>
      </p:ext>
    </p:extLst>
  </p:cmAuthor>
  <p:cmAuthor id="2" name="Kolmeder, Maximilian (StMUK)" initials="KM(" lastIdx="4" clrIdx="1">
    <p:extLst>
      <p:ext uri="{19B8F6BF-5375-455C-9EA6-DF929625EA0E}">
        <p15:presenceInfo xmlns:p15="http://schemas.microsoft.com/office/powerpoint/2012/main" userId="S-1-5-21-1986689757-124263158-732247886-34865" providerId="AD"/>
      </p:ext>
    </p:extLst>
  </p:cmAuthor>
  <p:cmAuthor id="3" name="Reitberger, Daniel (StMUK)" initials="RD(" lastIdx="6" clrIdx="2">
    <p:extLst>
      <p:ext uri="{19B8F6BF-5375-455C-9EA6-DF929625EA0E}">
        <p15:presenceInfo xmlns:p15="http://schemas.microsoft.com/office/powerpoint/2012/main" userId="S-1-5-21-1986689757-124263158-732247886-49057" providerId="AD"/>
      </p:ext>
    </p:extLst>
  </p:cmAuthor>
  <p:cmAuthor id="4" name="Wilhelm, Maria (StMUK)" initials="WM(" lastIdx="2" clrIdx="3">
    <p:extLst>
      <p:ext uri="{19B8F6BF-5375-455C-9EA6-DF929625EA0E}">
        <p15:presenceInfo xmlns:p15="http://schemas.microsoft.com/office/powerpoint/2012/main" userId="S-1-5-21-1986689757-124263158-732247886-88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1" autoAdjust="0"/>
    <p:restoredTop sz="94660"/>
  </p:normalViewPr>
  <p:slideViewPr>
    <p:cSldViewPr snapToGrid="0">
      <p:cViewPr varScale="1">
        <p:scale>
          <a:sx n="129" d="100"/>
          <a:sy n="129" d="100"/>
        </p:scale>
        <p:origin x="29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B187298-E97E-4230-81A8-835461D5A0FE}" type="datetimeFigureOut">
              <a:rPr lang="de-DE" smtClean="0"/>
              <a:t>10.02.2023</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A9F6019-103F-4D1C-BF59-02528803FCA8}" type="slidenum">
              <a:rPr lang="de-DE" smtClean="0"/>
              <a:t>‹Nr.›</a:t>
            </a:fld>
            <a:endParaRPr lang="de-DE"/>
          </a:p>
        </p:txBody>
      </p:sp>
    </p:spTree>
    <p:extLst>
      <p:ext uri="{BB962C8B-B14F-4D97-AF65-F5344CB8AC3E}">
        <p14:creationId xmlns:p14="http://schemas.microsoft.com/office/powerpoint/2010/main" val="1204048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484D65-3795-4FA1-AB19-9E1EFA8AFBF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FBC602C-B254-472F-B51E-FE013C2B8D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65CC2FAB-0BF7-4863-AC74-296FFB437D5C}"/>
              </a:ext>
            </a:extLst>
          </p:cNvPr>
          <p:cNvSpPr>
            <a:spLocks noGrp="1"/>
          </p:cNvSpPr>
          <p:nvPr>
            <p:ph type="dt" sz="half" idx="10"/>
          </p:nvPr>
        </p:nvSpPr>
        <p:spPr/>
        <p:txBody>
          <a:bodyPr/>
          <a:lstStyle/>
          <a:p>
            <a:fld id="{2798B131-7747-4D6C-AB68-7845947B150F}" type="datetime1">
              <a:rPr lang="de-DE" smtClean="0"/>
              <a:t>10.02.2023</a:t>
            </a:fld>
            <a:endParaRPr lang="de-DE"/>
          </a:p>
        </p:txBody>
      </p:sp>
      <p:sp>
        <p:nvSpPr>
          <p:cNvPr id="5" name="Fußzeilenplatzhalter 4">
            <a:extLst>
              <a:ext uri="{FF2B5EF4-FFF2-40B4-BE49-F238E27FC236}">
                <a16:creationId xmlns:a16="http://schemas.microsoft.com/office/drawing/2014/main" id="{5420D242-E5DC-4850-8437-9D78291D9E7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7BE5FAB-4927-45B4-BFFA-BE90601B4189}"/>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2394742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EB0510-F3CA-498A-B4C6-2891FE893AA8}"/>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A2FB9B7-5E06-4FA3-988F-0EA4365A8049}"/>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D5424BD-B5B4-49F1-9E42-5C26FF4F6F40}"/>
              </a:ext>
            </a:extLst>
          </p:cNvPr>
          <p:cNvSpPr>
            <a:spLocks noGrp="1"/>
          </p:cNvSpPr>
          <p:nvPr>
            <p:ph type="dt" sz="half" idx="10"/>
          </p:nvPr>
        </p:nvSpPr>
        <p:spPr/>
        <p:txBody>
          <a:bodyPr/>
          <a:lstStyle/>
          <a:p>
            <a:fld id="{8071F8F0-F69A-43FA-A760-763823B6EFC4}" type="datetime1">
              <a:rPr lang="de-DE" smtClean="0"/>
              <a:t>10.02.2023</a:t>
            </a:fld>
            <a:endParaRPr lang="de-DE"/>
          </a:p>
        </p:txBody>
      </p:sp>
      <p:sp>
        <p:nvSpPr>
          <p:cNvPr id="5" name="Fußzeilenplatzhalter 4">
            <a:extLst>
              <a:ext uri="{FF2B5EF4-FFF2-40B4-BE49-F238E27FC236}">
                <a16:creationId xmlns:a16="http://schemas.microsoft.com/office/drawing/2014/main" id="{20AEB525-05E3-42BE-9DDA-EEDD49A0FD0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830072A-3DC2-453E-8699-E0AB4BF147A5}"/>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1131281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F8FEA5-4235-40E4-BBF2-E5C99B811986}"/>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931B766F-B0FF-4A41-8B15-320B8042513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C072FFF-141F-4115-8DB2-C63798C1EFE7}"/>
              </a:ext>
            </a:extLst>
          </p:cNvPr>
          <p:cNvSpPr>
            <a:spLocks noGrp="1"/>
          </p:cNvSpPr>
          <p:nvPr>
            <p:ph type="dt" sz="half" idx="10"/>
          </p:nvPr>
        </p:nvSpPr>
        <p:spPr/>
        <p:txBody>
          <a:bodyPr/>
          <a:lstStyle/>
          <a:p>
            <a:fld id="{E91ED3E6-B751-4C11-9816-9F26A77D1B5D}" type="datetime1">
              <a:rPr lang="de-DE" smtClean="0"/>
              <a:t>10.02.2023</a:t>
            </a:fld>
            <a:endParaRPr lang="de-DE"/>
          </a:p>
        </p:txBody>
      </p:sp>
      <p:sp>
        <p:nvSpPr>
          <p:cNvPr id="5" name="Fußzeilenplatzhalter 4">
            <a:extLst>
              <a:ext uri="{FF2B5EF4-FFF2-40B4-BE49-F238E27FC236}">
                <a16:creationId xmlns:a16="http://schemas.microsoft.com/office/drawing/2014/main" id="{4BB1B7DB-7D75-43B2-966A-58399BEA280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14A4D84-19CF-480D-AD0D-CC4E2D5010E1}"/>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1525391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970B3F-AD0A-443D-ADF8-060DFD88A849}"/>
              </a:ext>
            </a:extLst>
          </p:cNvPr>
          <p:cNvSpPr>
            <a:spLocks noGrp="1"/>
          </p:cNvSpPr>
          <p:nvPr>
            <p:ph type="ctrTitle" hasCustomPrompt="1"/>
          </p:nvPr>
        </p:nvSpPr>
        <p:spPr>
          <a:xfrm>
            <a:off x="166255" y="1"/>
            <a:ext cx="11847729" cy="1467004"/>
          </a:xfrm>
        </p:spPr>
        <p:txBody>
          <a:bodyPr anchor="b">
            <a:normAutofit/>
          </a:bodyPr>
          <a:lstStyle>
            <a:lvl1pPr algn="ctr">
              <a:defRPr sz="1800"/>
            </a:lvl1pPr>
          </a:lstStyle>
          <a:p>
            <a:r>
              <a:rPr lang="de-DE" dirty="0"/>
              <a:t>                                                                                                           Materialien Arbeitskreis MIT!</a:t>
            </a:r>
          </a:p>
        </p:txBody>
      </p:sp>
      <p:sp>
        <p:nvSpPr>
          <p:cNvPr id="3" name="Untertitel 2">
            <a:extLst>
              <a:ext uri="{FF2B5EF4-FFF2-40B4-BE49-F238E27FC236}">
                <a16:creationId xmlns:a16="http://schemas.microsoft.com/office/drawing/2014/main" id="{CF823671-7B9C-4878-B1D8-9F13D5E3A9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E1AE0251-D952-4F44-94E6-4538771258D7}"/>
              </a:ext>
            </a:extLst>
          </p:cNvPr>
          <p:cNvSpPr>
            <a:spLocks noGrp="1"/>
          </p:cNvSpPr>
          <p:nvPr>
            <p:ph type="dt" sz="half" idx="10"/>
          </p:nvPr>
        </p:nvSpPr>
        <p:spPr/>
        <p:txBody>
          <a:bodyPr/>
          <a:lstStyle/>
          <a:p>
            <a:fld id="{B63AC649-1A89-4F9B-9355-581F7C4C31CC}" type="datetime1">
              <a:rPr lang="de-DE" smtClean="0"/>
              <a:t>10.02.2023</a:t>
            </a:fld>
            <a:endParaRPr lang="de-DE"/>
          </a:p>
        </p:txBody>
      </p:sp>
      <p:sp>
        <p:nvSpPr>
          <p:cNvPr id="5" name="Fußzeilenplatzhalter 4">
            <a:extLst>
              <a:ext uri="{FF2B5EF4-FFF2-40B4-BE49-F238E27FC236}">
                <a16:creationId xmlns:a16="http://schemas.microsoft.com/office/drawing/2014/main" id="{76606482-AFAE-42A3-BFD3-526C53E8F0A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E93BE05-4A6A-4DF0-A348-41CD02346A21}"/>
              </a:ext>
            </a:extLst>
          </p:cNvPr>
          <p:cNvSpPr>
            <a:spLocks noGrp="1"/>
          </p:cNvSpPr>
          <p:nvPr>
            <p:ph type="sldNum" sz="quarter" idx="12"/>
          </p:nvPr>
        </p:nvSpPr>
        <p:spPr/>
        <p:txBody>
          <a:bodyPr/>
          <a:lstStyle/>
          <a:p>
            <a:fld id="{EBBEBBE3-06B1-4A23-8088-7BFEB056CD85}" type="slidenum">
              <a:rPr lang="de-DE" smtClean="0"/>
              <a:t>‹Nr.›</a:t>
            </a:fld>
            <a:endParaRPr lang="de-DE"/>
          </a:p>
        </p:txBody>
      </p:sp>
      <p:pic>
        <p:nvPicPr>
          <p:cNvPr id="7" name="Picture 4">
            <a:extLst>
              <a:ext uri="{FF2B5EF4-FFF2-40B4-BE49-F238E27FC236}">
                <a16:creationId xmlns:a16="http://schemas.microsoft.com/office/drawing/2014/main" id="{75A68C46-933B-49DB-9620-1538BFC30F1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85749" y="136525"/>
            <a:ext cx="1345984" cy="1197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Grafik 7">
            <a:extLst>
              <a:ext uri="{FF2B5EF4-FFF2-40B4-BE49-F238E27FC236}">
                <a16:creationId xmlns:a16="http://schemas.microsoft.com/office/drawing/2014/main" id="{FE4EBB9D-C76C-4069-9245-5969B69CEC32}"/>
              </a:ext>
            </a:extLst>
          </p:cNvPr>
          <p:cNvPicPr/>
          <p:nvPr userDrawn="1"/>
        </p:nvPicPr>
        <p:blipFill>
          <a:blip r:embed="rId3">
            <a:extLst>
              <a:ext uri="{28A0092B-C50C-407E-A947-70E740481C1C}">
                <a14:useLocalDpi xmlns:a14="http://schemas.microsoft.com/office/drawing/2010/main" val="0"/>
              </a:ext>
            </a:extLst>
          </a:blip>
          <a:stretch>
            <a:fillRect/>
          </a:stretch>
        </p:blipFill>
        <p:spPr>
          <a:xfrm>
            <a:off x="409202" y="136525"/>
            <a:ext cx="1114797" cy="1157885"/>
          </a:xfrm>
          <a:prstGeom prst="rect">
            <a:avLst/>
          </a:prstGeom>
        </p:spPr>
      </p:pic>
    </p:spTree>
    <p:extLst>
      <p:ext uri="{BB962C8B-B14F-4D97-AF65-F5344CB8AC3E}">
        <p14:creationId xmlns:p14="http://schemas.microsoft.com/office/powerpoint/2010/main" val="4279377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88DEFF-A2CC-487C-B6ED-604A2F5C981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6EECBE8-9361-4011-A684-4CB373A2A319}"/>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B19C0A8-EBE8-4CE0-B47C-4CEE07F90763}"/>
              </a:ext>
            </a:extLst>
          </p:cNvPr>
          <p:cNvSpPr>
            <a:spLocks noGrp="1"/>
          </p:cNvSpPr>
          <p:nvPr>
            <p:ph type="dt" sz="half" idx="10"/>
          </p:nvPr>
        </p:nvSpPr>
        <p:spPr/>
        <p:txBody>
          <a:bodyPr/>
          <a:lstStyle/>
          <a:p>
            <a:fld id="{841A7E32-82EA-4F3F-95EB-51C133019F52}" type="datetime1">
              <a:rPr lang="de-DE" smtClean="0"/>
              <a:t>10.02.2023</a:t>
            </a:fld>
            <a:endParaRPr lang="de-DE"/>
          </a:p>
        </p:txBody>
      </p:sp>
      <p:sp>
        <p:nvSpPr>
          <p:cNvPr id="5" name="Fußzeilenplatzhalter 4">
            <a:extLst>
              <a:ext uri="{FF2B5EF4-FFF2-40B4-BE49-F238E27FC236}">
                <a16:creationId xmlns:a16="http://schemas.microsoft.com/office/drawing/2014/main" id="{E9DCF252-743D-48AC-84D9-D976C5C16A0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C949566-D8F7-4465-8A2C-2070CBA39B0F}"/>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38929973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2700A2-C9C2-4B2D-9233-5DBB50407C6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D849419-8DB9-48D1-9F64-E923F0B339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54FB3FB1-5C02-45BE-86BB-B8B476877D8B}"/>
              </a:ext>
            </a:extLst>
          </p:cNvPr>
          <p:cNvSpPr>
            <a:spLocks noGrp="1"/>
          </p:cNvSpPr>
          <p:nvPr>
            <p:ph type="dt" sz="half" idx="10"/>
          </p:nvPr>
        </p:nvSpPr>
        <p:spPr/>
        <p:txBody>
          <a:bodyPr/>
          <a:lstStyle/>
          <a:p>
            <a:fld id="{51B82F80-9C6F-4D3D-938B-FDE310DB167F}" type="datetime1">
              <a:rPr lang="de-DE" smtClean="0"/>
              <a:t>10.02.2023</a:t>
            </a:fld>
            <a:endParaRPr lang="de-DE"/>
          </a:p>
        </p:txBody>
      </p:sp>
      <p:sp>
        <p:nvSpPr>
          <p:cNvPr id="5" name="Fußzeilenplatzhalter 4">
            <a:extLst>
              <a:ext uri="{FF2B5EF4-FFF2-40B4-BE49-F238E27FC236}">
                <a16:creationId xmlns:a16="http://schemas.microsoft.com/office/drawing/2014/main" id="{589B2505-C856-4170-BFD6-DD38B7CB95F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A58B0B-FFBD-4A43-92B1-3028F0DAFACA}"/>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3882612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F19E35-1DD5-4A2D-BF2A-DDEB83E882B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ACE98CC-9937-45F9-BF6F-17CCB57FEF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18D3DD12-E62B-44C2-BA37-4B50C16655A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92BB413-56AE-4EC5-B372-97322010D379}"/>
              </a:ext>
            </a:extLst>
          </p:cNvPr>
          <p:cNvSpPr>
            <a:spLocks noGrp="1"/>
          </p:cNvSpPr>
          <p:nvPr>
            <p:ph type="dt" sz="half" idx="10"/>
          </p:nvPr>
        </p:nvSpPr>
        <p:spPr/>
        <p:txBody>
          <a:bodyPr/>
          <a:lstStyle/>
          <a:p>
            <a:fld id="{A38F063D-B38B-43C6-B9FC-EC2C4B58A3F2}" type="datetime1">
              <a:rPr lang="de-DE" smtClean="0"/>
              <a:t>10.02.2023</a:t>
            </a:fld>
            <a:endParaRPr lang="de-DE"/>
          </a:p>
        </p:txBody>
      </p:sp>
      <p:sp>
        <p:nvSpPr>
          <p:cNvPr id="6" name="Fußzeilenplatzhalter 5">
            <a:extLst>
              <a:ext uri="{FF2B5EF4-FFF2-40B4-BE49-F238E27FC236}">
                <a16:creationId xmlns:a16="http://schemas.microsoft.com/office/drawing/2014/main" id="{7150B3FD-9154-4A4F-B89A-4B03E4EA419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67EACA-4558-4FF6-9AE6-DD8E11699297}"/>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14188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E09B0D-2E94-4E2C-9B3E-78CE68D681F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625F7DC-673E-49E5-AEE7-AEB33A2BA3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AD6E503-AD4F-4DE5-9B2C-1FD8F4722E7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885D0B95-AAA6-4A73-8272-C70192D3C4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69F8D3A-3669-4DE1-81C4-9DAC465EF14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7C0B60A-34B8-4FA5-B11F-F20E4DF3F9F3}"/>
              </a:ext>
            </a:extLst>
          </p:cNvPr>
          <p:cNvSpPr>
            <a:spLocks noGrp="1"/>
          </p:cNvSpPr>
          <p:nvPr>
            <p:ph type="dt" sz="half" idx="10"/>
          </p:nvPr>
        </p:nvSpPr>
        <p:spPr/>
        <p:txBody>
          <a:bodyPr/>
          <a:lstStyle/>
          <a:p>
            <a:fld id="{96120EC9-3C81-4B4B-B0C5-2DB38AB45C06}" type="datetime1">
              <a:rPr lang="de-DE" smtClean="0"/>
              <a:t>10.02.2023</a:t>
            </a:fld>
            <a:endParaRPr lang="de-DE"/>
          </a:p>
        </p:txBody>
      </p:sp>
      <p:sp>
        <p:nvSpPr>
          <p:cNvPr id="8" name="Fußzeilenplatzhalter 7">
            <a:extLst>
              <a:ext uri="{FF2B5EF4-FFF2-40B4-BE49-F238E27FC236}">
                <a16:creationId xmlns:a16="http://schemas.microsoft.com/office/drawing/2014/main" id="{A2C0DCDE-C1AB-40BE-9713-23A42FD5DFB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084BC4A3-D650-4394-821B-33AE79DF094F}"/>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31135769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3ACBF0-0ABD-425C-97C4-9D61C7B19F5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FD267FF8-C29E-4F5B-A914-89A349E7F457}"/>
              </a:ext>
            </a:extLst>
          </p:cNvPr>
          <p:cNvSpPr>
            <a:spLocks noGrp="1"/>
          </p:cNvSpPr>
          <p:nvPr>
            <p:ph type="dt" sz="half" idx="10"/>
          </p:nvPr>
        </p:nvSpPr>
        <p:spPr/>
        <p:txBody>
          <a:bodyPr/>
          <a:lstStyle/>
          <a:p>
            <a:fld id="{CCDE15EC-6179-4EA1-8482-1E542C3C6B33}" type="datetime1">
              <a:rPr lang="de-DE" smtClean="0"/>
              <a:t>10.02.2023</a:t>
            </a:fld>
            <a:endParaRPr lang="de-DE"/>
          </a:p>
        </p:txBody>
      </p:sp>
      <p:sp>
        <p:nvSpPr>
          <p:cNvPr id="4" name="Fußzeilenplatzhalter 3">
            <a:extLst>
              <a:ext uri="{FF2B5EF4-FFF2-40B4-BE49-F238E27FC236}">
                <a16:creationId xmlns:a16="http://schemas.microsoft.com/office/drawing/2014/main" id="{A39A18FC-6D7C-4E34-840A-AF5FDEB4158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F46EED01-4390-43BB-BFFE-1D6ACE16597E}"/>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8570630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9AC7052-238B-4539-8A5B-68AC1A87298F}"/>
              </a:ext>
            </a:extLst>
          </p:cNvPr>
          <p:cNvSpPr>
            <a:spLocks noGrp="1"/>
          </p:cNvSpPr>
          <p:nvPr>
            <p:ph type="dt" sz="half" idx="10"/>
          </p:nvPr>
        </p:nvSpPr>
        <p:spPr/>
        <p:txBody>
          <a:bodyPr/>
          <a:lstStyle/>
          <a:p>
            <a:fld id="{8F17797E-6070-4D0D-B679-56E235847627}" type="datetime1">
              <a:rPr lang="de-DE" smtClean="0"/>
              <a:t>10.02.2023</a:t>
            </a:fld>
            <a:endParaRPr lang="de-DE"/>
          </a:p>
        </p:txBody>
      </p:sp>
      <p:sp>
        <p:nvSpPr>
          <p:cNvPr id="3" name="Fußzeilenplatzhalter 2">
            <a:extLst>
              <a:ext uri="{FF2B5EF4-FFF2-40B4-BE49-F238E27FC236}">
                <a16:creationId xmlns:a16="http://schemas.microsoft.com/office/drawing/2014/main" id="{F94F3AF5-D895-46FE-9A8F-9FF30C85E30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9CC9509-2D00-488B-9C14-8675127154A4}"/>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36491390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AC8995-C134-44C3-B55A-ABFB470C878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DAFB877-4A71-471B-AB81-B54F48817C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0882E97-FE80-4139-A784-FFEFEAAB9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FA7420C-01F3-4137-B039-6439AB4D9AEB}"/>
              </a:ext>
            </a:extLst>
          </p:cNvPr>
          <p:cNvSpPr>
            <a:spLocks noGrp="1"/>
          </p:cNvSpPr>
          <p:nvPr>
            <p:ph type="dt" sz="half" idx="10"/>
          </p:nvPr>
        </p:nvSpPr>
        <p:spPr/>
        <p:txBody>
          <a:bodyPr/>
          <a:lstStyle/>
          <a:p>
            <a:fld id="{F374ECC3-71CE-44CF-977F-669B827AB78A}" type="datetime1">
              <a:rPr lang="de-DE" smtClean="0"/>
              <a:t>10.02.2023</a:t>
            </a:fld>
            <a:endParaRPr lang="de-DE"/>
          </a:p>
        </p:txBody>
      </p:sp>
      <p:sp>
        <p:nvSpPr>
          <p:cNvPr id="6" name="Fußzeilenplatzhalter 5">
            <a:extLst>
              <a:ext uri="{FF2B5EF4-FFF2-40B4-BE49-F238E27FC236}">
                <a16:creationId xmlns:a16="http://schemas.microsoft.com/office/drawing/2014/main" id="{2615A94F-D3A2-406B-A409-703A0F4C2DC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70777CD-1248-475E-86E3-4D20E6BD1BC4}"/>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1620860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402EC6-030B-4C67-ABA5-C1706879D61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1DA533C-2B79-425F-9898-12082953686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58A567C-2747-4EDE-B4A4-BBDA1EE444BF}"/>
              </a:ext>
            </a:extLst>
          </p:cNvPr>
          <p:cNvSpPr>
            <a:spLocks noGrp="1"/>
          </p:cNvSpPr>
          <p:nvPr>
            <p:ph type="dt" sz="half" idx="10"/>
          </p:nvPr>
        </p:nvSpPr>
        <p:spPr/>
        <p:txBody>
          <a:bodyPr/>
          <a:lstStyle/>
          <a:p>
            <a:fld id="{ECD8349A-0D3A-4819-8164-815FE71EDF60}" type="datetime1">
              <a:rPr lang="de-DE" smtClean="0"/>
              <a:t>10.02.2023</a:t>
            </a:fld>
            <a:endParaRPr lang="de-DE"/>
          </a:p>
        </p:txBody>
      </p:sp>
      <p:sp>
        <p:nvSpPr>
          <p:cNvPr id="5" name="Fußzeilenplatzhalter 4">
            <a:extLst>
              <a:ext uri="{FF2B5EF4-FFF2-40B4-BE49-F238E27FC236}">
                <a16:creationId xmlns:a16="http://schemas.microsoft.com/office/drawing/2014/main" id="{75A42A54-F43B-44CD-864B-AA3F4D94087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F8BD4F4-1CC5-42C0-B520-636F5B452264}"/>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20252906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6A9784-4C9F-4716-9974-34B055CF0A7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46AE2C8-827A-4281-BF09-E21C146837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6B22AA9-F304-4729-ACC7-5D36D058C0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8EAB2B7-1A0D-44F1-8B0F-23A9E655F8E0}"/>
              </a:ext>
            </a:extLst>
          </p:cNvPr>
          <p:cNvSpPr>
            <a:spLocks noGrp="1"/>
          </p:cNvSpPr>
          <p:nvPr>
            <p:ph type="dt" sz="half" idx="10"/>
          </p:nvPr>
        </p:nvSpPr>
        <p:spPr/>
        <p:txBody>
          <a:bodyPr/>
          <a:lstStyle/>
          <a:p>
            <a:fld id="{4211A187-23C4-4CB2-A370-2AB9E4F7B20A}" type="datetime1">
              <a:rPr lang="de-DE" smtClean="0"/>
              <a:t>10.02.2023</a:t>
            </a:fld>
            <a:endParaRPr lang="de-DE"/>
          </a:p>
        </p:txBody>
      </p:sp>
      <p:sp>
        <p:nvSpPr>
          <p:cNvPr id="6" name="Fußzeilenplatzhalter 5">
            <a:extLst>
              <a:ext uri="{FF2B5EF4-FFF2-40B4-BE49-F238E27FC236}">
                <a16:creationId xmlns:a16="http://schemas.microsoft.com/office/drawing/2014/main" id="{AA4E8559-9CD0-4344-A8E0-6B4C74A1CFE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025AAAF-10D1-4796-AA8E-F437BA030F18}"/>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23921362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C9D6A9-6A44-4056-B064-5B13A82D80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35483D7-8724-4CF1-BFB7-E3F32F44B08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9F37EFB-15E4-41CC-949B-16CF2BC6C29C}"/>
              </a:ext>
            </a:extLst>
          </p:cNvPr>
          <p:cNvSpPr>
            <a:spLocks noGrp="1"/>
          </p:cNvSpPr>
          <p:nvPr>
            <p:ph type="dt" sz="half" idx="10"/>
          </p:nvPr>
        </p:nvSpPr>
        <p:spPr/>
        <p:txBody>
          <a:bodyPr/>
          <a:lstStyle/>
          <a:p>
            <a:fld id="{046EBD99-3F32-4901-A0CC-FB7EC2FF9BE9}" type="datetime1">
              <a:rPr lang="de-DE" smtClean="0"/>
              <a:t>10.02.2023</a:t>
            </a:fld>
            <a:endParaRPr lang="de-DE"/>
          </a:p>
        </p:txBody>
      </p:sp>
      <p:sp>
        <p:nvSpPr>
          <p:cNvPr id="5" name="Fußzeilenplatzhalter 4">
            <a:extLst>
              <a:ext uri="{FF2B5EF4-FFF2-40B4-BE49-F238E27FC236}">
                <a16:creationId xmlns:a16="http://schemas.microsoft.com/office/drawing/2014/main" id="{65AAE4E9-E3B7-4560-980B-33D904071E7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B8C11FF-9E94-44B6-8D28-A06770BEAFB5}"/>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465280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73DC887-3A8E-41AA-BC29-B4EC441FF0C1}"/>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9E7E9357-91AC-4A75-96CC-F97703238EC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312DDD5-EC22-4B9B-8AD2-690587858A01}"/>
              </a:ext>
            </a:extLst>
          </p:cNvPr>
          <p:cNvSpPr>
            <a:spLocks noGrp="1"/>
          </p:cNvSpPr>
          <p:nvPr>
            <p:ph type="dt" sz="half" idx="10"/>
          </p:nvPr>
        </p:nvSpPr>
        <p:spPr/>
        <p:txBody>
          <a:bodyPr/>
          <a:lstStyle/>
          <a:p>
            <a:fld id="{6DB6AFC4-5148-4307-8308-8C1CADFAEFCB}" type="datetime1">
              <a:rPr lang="de-DE" smtClean="0"/>
              <a:t>10.02.2023</a:t>
            </a:fld>
            <a:endParaRPr lang="de-DE"/>
          </a:p>
        </p:txBody>
      </p:sp>
      <p:sp>
        <p:nvSpPr>
          <p:cNvPr id="5" name="Fußzeilenplatzhalter 4">
            <a:extLst>
              <a:ext uri="{FF2B5EF4-FFF2-40B4-BE49-F238E27FC236}">
                <a16:creationId xmlns:a16="http://schemas.microsoft.com/office/drawing/2014/main" id="{AD32516D-5931-4D26-8F59-DB34A402FF4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DE698D9-D838-45B5-A2EF-22E9DF13C271}"/>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1623569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3893B2-DA65-412C-984E-2C5342617DD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CDCF44D-F552-49C9-B6DA-2ED017F024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7FF4F87-7A73-432A-BAD9-C185D225CD4E}"/>
              </a:ext>
            </a:extLst>
          </p:cNvPr>
          <p:cNvSpPr>
            <a:spLocks noGrp="1"/>
          </p:cNvSpPr>
          <p:nvPr>
            <p:ph type="dt" sz="half" idx="10"/>
          </p:nvPr>
        </p:nvSpPr>
        <p:spPr/>
        <p:txBody>
          <a:bodyPr/>
          <a:lstStyle/>
          <a:p>
            <a:fld id="{4550D25B-047D-4C14-8733-C34DE65A7D3E}" type="datetime1">
              <a:rPr lang="de-DE" smtClean="0"/>
              <a:t>10.02.2023</a:t>
            </a:fld>
            <a:endParaRPr lang="de-DE"/>
          </a:p>
        </p:txBody>
      </p:sp>
      <p:sp>
        <p:nvSpPr>
          <p:cNvPr id="5" name="Fußzeilenplatzhalter 4">
            <a:extLst>
              <a:ext uri="{FF2B5EF4-FFF2-40B4-BE49-F238E27FC236}">
                <a16:creationId xmlns:a16="http://schemas.microsoft.com/office/drawing/2014/main" id="{5B550DD8-11FD-418A-B062-EB2E09C3B48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40AFEB8-5709-4966-81DA-C7CC44C600AE}"/>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49639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A3EA2-EEF2-42DD-A069-9E02CB99BCC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9562CE6-8C79-428D-9357-C925581DE6A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B1D81FE-DB64-48B4-B9F8-A604566F5C1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C0D4E14-F0FE-4E1E-8703-25FB0C847687}"/>
              </a:ext>
            </a:extLst>
          </p:cNvPr>
          <p:cNvSpPr>
            <a:spLocks noGrp="1"/>
          </p:cNvSpPr>
          <p:nvPr>
            <p:ph type="dt" sz="half" idx="10"/>
          </p:nvPr>
        </p:nvSpPr>
        <p:spPr/>
        <p:txBody>
          <a:bodyPr/>
          <a:lstStyle/>
          <a:p>
            <a:fld id="{FC568834-FAA9-49CD-BF80-13F6F9DA3DF6}" type="datetime1">
              <a:rPr lang="de-DE" smtClean="0"/>
              <a:t>10.02.2023</a:t>
            </a:fld>
            <a:endParaRPr lang="de-DE"/>
          </a:p>
        </p:txBody>
      </p:sp>
      <p:sp>
        <p:nvSpPr>
          <p:cNvPr id="6" name="Fußzeilenplatzhalter 5">
            <a:extLst>
              <a:ext uri="{FF2B5EF4-FFF2-40B4-BE49-F238E27FC236}">
                <a16:creationId xmlns:a16="http://schemas.microsoft.com/office/drawing/2014/main" id="{552894BA-683A-4DDC-8E93-EFDAEE4AF17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3A758E8-969B-410A-A322-7C9B0981E2B1}"/>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229771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C8B587-E76C-4F7F-8BF1-A8F957D6BEA7}"/>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08A9E76-0C31-4D5A-BA43-BD35271D9A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20B77B-0B22-4288-AA1B-FD36F5A5B0E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4DA49C76-2E94-4B3B-B3D5-C7EBCD50E4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8057C57B-5D94-4C5B-9688-682EAB445125}"/>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F7BE62D0-81CE-4123-AF77-9715BDAFD738}"/>
              </a:ext>
            </a:extLst>
          </p:cNvPr>
          <p:cNvSpPr>
            <a:spLocks noGrp="1"/>
          </p:cNvSpPr>
          <p:nvPr>
            <p:ph type="dt" sz="half" idx="10"/>
          </p:nvPr>
        </p:nvSpPr>
        <p:spPr/>
        <p:txBody>
          <a:bodyPr/>
          <a:lstStyle/>
          <a:p>
            <a:fld id="{7C1D370C-5B82-43DE-A4CE-785DF9126EF0}" type="datetime1">
              <a:rPr lang="de-DE" smtClean="0"/>
              <a:t>10.02.2023</a:t>
            </a:fld>
            <a:endParaRPr lang="de-DE"/>
          </a:p>
        </p:txBody>
      </p:sp>
      <p:sp>
        <p:nvSpPr>
          <p:cNvPr id="8" name="Fußzeilenplatzhalter 7">
            <a:extLst>
              <a:ext uri="{FF2B5EF4-FFF2-40B4-BE49-F238E27FC236}">
                <a16:creationId xmlns:a16="http://schemas.microsoft.com/office/drawing/2014/main" id="{0FF547F2-BED6-4479-8741-7C2A8DD67AD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D17D8141-455D-44D5-BC68-5C48B2E1525C}"/>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87246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57AA41-62D5-4C7D-9C92-D7C425FC1745}"/>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289B6CEC-2962-4C02-8A88-EDA66FC5317D}"/>
              </a:ext>
            </a:extLst>
          </p:cNvPr>
          <p:cNvSpPr>
            <a:spLocks noGrp="1"/>
          </p:cNvSpPr>
          <p:nvPr>
            <p:ph type="dt" sz="half" idx="10"/>
          </p:nvPr>
        </p:nvSpPr>
        <p:spPr/>
        <p:txBody>
          <a:bodyPr/>
          <a:lstStyle/>
          <a:p>
            <a:fld id="{D5B23ED4-D016-4156-BE61-6B1A8718277A}" type="datetime1">
              <a:rPr lang="de-DE" smtClean="0"/>
              <a:t>10.02.2023</a:t>
            </a:fld>
            <a:endParaRPr lang="de-DE"/>
          </a:p>
        </p:txBody>
      </p:sp>
      <p:sp>
        <p:nvSpPr>
          <p:cNvPr id="4" name="Fußzeilenplatzhalter 3">
            <a:extLst>
              <a:ext uri="{FF2B5EF4-FFF2-40B4-BE49-F238E27FC236}">
                <a16:creationId xmlns:a16="http://schemas.microsoft.com/office/drawing/2014/main" id="{2813766D-047C-4778-9139-E93EB1A16F4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B5674E4-474D-4518-8B6A-554394067BB6}"/>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24877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244C58DF-3626-470C-973C-2B2A10790934}"/>
              </a:ext>
            </a:extLst>
          </p:cNvPr>
          <p:cNvSpPr>
            <a:spLocks noGrp="1"/>
          </p:cNvSpPr>
          <p:nvPr>
            <p:ph type="dt" sz="half" idx="10"/>
          </p:nvPr>
        </p:nvSpPr>
        <p:spPr/>
        <p:txBody>
          <a:bodyPr/>
          <a:lstStyle/>
          <a:p>
            <a:fld id="{7E6F2F68-AA6C-48C8-A753-16DB2699D9B6}" type="datetime1">
              <a:rPr lang="de-DE" smtClean="0"/>
              <a:t>10.02.2023</a:t>
            </a:fld>
            <a:endParaRPr lang="de-DE"/>
          </a:p>
        </p:txBody>
      </p:sp>
      <p:sp>
        <p:nvSpPr>
          <p:cNvPr id="3" name="Fußzeilenplatzhalter 2">
            <a:extLst>
              <a:ext uri="{FF2B5EF4-FFF2-40B4-BE49-F238E27FC236}">
                <a16:creationId xmlns:a16="http://schemas.microsoft.com/office/drawing/2014/main" id="{6C9F0848-8900-492D-8ED1-2BAC5CA460F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87C09A4-0F33-43F2-BDBA-AC0E3EC0EC60}"/>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2037528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803B3E-BC94-4101-A346-E259DA3AE41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8156585-218A-49A1-B920-B215FBEB85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1284C67-F9F6-4183-B9D9-66C2B4E2E1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54F9EE-C002-474A-8483-394C64B97B08}"/>
              </a:ext>
            </a:extLst>
          </p:cNvPr>
          <p:cNvSpPr>
            <a:spLocks noGrp="1"/>
          </p:cNvSpPr>
          <p:nvPr>
            <p:ph type="dt" sz="half" idx="10"/>
          </p:nvPr>
        </p:nvSpPr>
        <p:spPr/>
        <p:txBody>
          <a:bodyPr/>
          <a:lstStyle/>
          <a:p>
            <a:fld id="{FF718DDA-F033-4DF5-A8CA-D4FE853D389B}" type="datetime1">
              <a:rPr lang="de-DE" smtClean="0"/>
              <a:t>10.02.2023</a:t>
            </a:fld>
            <a:endParaRPr lang="de-DE"/>
          </a:p>
        </p:txBody>
      </p:sp>
      <p:sp>
        <p:nvSpPr>
          <p:cNvPr id="6" name="Fußzeilenplatzhalter 5">
            <a:extLst>
              <a:ext uri="{FF2B5EF4-FFF2-40B4-BE49-F238E27FC236}">
                <a16:creationId xmlns:a16="http://schemas.microsoft.com/office/drawing/2014/main" id="{9E74020B-A40B-4458-A83B-5490A3DDB4C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6000BEE-57CA-4194-B24B-80CE26DE9113}"/>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133122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48FF30-00C2-49A0-B675-D56EF04752A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D6CC00A-302C-44D9-982A-5232A68910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B519B20-DDBD-48FD-A6F1-5FF28BECA2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6241A8B-48CC-4ACE-B40D-0D7437D0559A}"/>
              </a:ext>
            </a:extLst>
          </p:cNvPr>
          <p:cNvSpPr>
            <a:spLocks noGrp="1"/>
          </p:cNvSpPr>
          <p:nvPr>
            <p:ph type="dt" sz="half" idx="10"/>
          </p:nvPr>
        </p:nvSpPr>
        <p:spPr/>
        <p:txBody>
          <a:bodyPr/>
          <a:lstStyle/>
          <a:p>
            <a:fld id="{6B5ED0D5-B572-4DF7-B395-90ECDEB1F2B8}" type="datetime1">
              <a:rPr lang="de-DE" smtClean="0"/>
              <a:t>10.02.2023</a:t>
            </a:fld>
            <a:endParaRPr lang="de-DE"/>
          </a:p>
        </p:txBody>
      </p:sp>
      <p:sp>
        <p:nvSpPr>
          <p:cNvPr id="6" name="Fußzeilenplatzhalter 5">
            <a:extLst>
              <a:ext uri="{FF2B5EF4-FFF2-40B4-BE49-F238E27FC236}">
                <a16:creationId xmlns:a16="http://schemas.microsoft.com/office/drawing/2014/main" id="{F6A1F25E-8C9C-4628-99B4-0D3E3B33646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1F05578-BB67-42F7-B6BD-289FCEBABF6E}"/>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349511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B92464D-BFB0-4E31-9AB4-2C202A94A6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70378C0-F63C-4493-BC95-6ECEC614A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224E37F-02F0-486F-8924-7C6CFE988F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9F9CA-B386-4DD0-ABC4-3CE1D60EE4BF}" type="datetime1">
              <a:rPr lang="de-DE" smtClean="0"/>
              <a:t>10.02.2023</a:t>
            </a:fld>
            <a:endParaRPr lang="de-DE"/>
          </a:p>
        </p:txBody>
      </p:sp>
      <p:sp>
        <p:nvSpPr>
          <p:cNvPr id="5" name="Fußzeilenplatzhalter 4">
            <a:extLst>
              <a:ext uri="{FF2B5EF4-FFF2-40B4-BE49-F238E27FC236}">
                <a16:creationId xmlns:a16="http://schemas.microsoft.com/office/drawing/2014/main" id="{8C12A969-7739-4780-83A5-0F1A0586B5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AD1B31DE-3D5E-4F77-A27C-1F47A0239C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5746C-1014-44DC-A044-F45D82B16997}" type="slidenum">
              <a:rPr lang="de-DE" smtClean="0"/>
              <a:t>‹Nr.›</a:t>
            </a:fld>
            <a:endParaRPr lang="de-DE"/>
          </a:p>
        </p:txBody>
      </p:sp>
    </p:spTree>
    <p:extLst>
      <p:ext uri="{BB962C8B-B14F-4D97-AF65-F5344CB8AC3E}">
        <p14:creationId xmlns:p14="http://schemas.microsoft.com/office/powerpoint/2010/main" val="3364582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EBDF3D7-1848-4D58-847F-901EDA6772D6}"/>
              </a:ext>
            </a:extLst>
          </p:cNvPr>
          <p:cNvSpPr>
            <a:spLocks noGrp="1"/>
          </p:cNvSpPr>
          <p:nvPr>
            <p:ph type="title"/>
          </p:nvPr>
        </p:nvSpPr>
        <p:spPr>
          <a:xfrm>
            <a:off x="838200" y="136525"/>
            <a:ext cx="10515600" cy="1213574"/>
          </a:xfrm>
          <a:prstGeom prst="rect">
            <a:avLst/>
          </a:prstGeom>
          <a:solidFill>
            <a:schemeClr val="accent5">
              <a:lumMod val="60000"/>
              <a:lumOff val="40000"/>
            </a:schemeClr>
          </a:solidFill>
        </p:spPr>
        <p:txBody>
          <a:bodyPr vert="horz" lIns="91440" tIns="45720" rIns="91440" bIns="45720" rtlCol="0" anchor="ctr">
            <a:normAutofit/>
          </a:bodyPr>
          <a:lstStyle/>
          <a:p>
            <a:r>
              <a:rPr lang="de-DE" dirty="0"/>
              <a:t>                                                              Material Arbeitskreis MIT!</a:t>
            </a:r>
          </a:p>
        </p:txBody>
      </p:sp>
      <p:sp>
        <p:nvSpPr>
          <p:cNvPr id="3" name="Textplatzhalter 2">
            <a:extLst>
              <a:ext uri="{FF2B5EF4-FFF2-40B4-BE49-F238E27FC236}">
                <a16:creationId xmlns:a16="http://schemas.microsoft.com/office/drawing/2014/main" id="{01DDE143-C305-4451-984A-5021789D1A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F6423F0-64E5-4DAF-A4BE-A07CBF763E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8402CA-D756-4B92-A18A-4DF32090651D}" type="datetime1">
              <a:rPr lang="de-DE" smtClean="0"/>
              <a:t>10.02.2023</a:t>
            </a:fld>
            <a:endParaRPr lang="de-DE"/>
          </a:p>
        </p:txBody>
      </p:sp>
      <p:sp>
        <p:nvSpPr>
          <p:cNvPr id="5" name="Fußzeilenplatzhalter 4">
            <a:extLst>
              <a:ext uri="{FF2B5EF4-FFF2-40B4-BE49-F238E27FC236}">
                <a16:creationId xmlns:a16="http://schemas.microsoft.com/office/drawing/2014/main" id="{A865EE50-675F-42E2-9053-35837E7B27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7C864DF-E733-4E41-BAD7-143BC494F7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EBBE3-06B1-4A23-8088-7BFEB056CD85}" type="slidenum">
              <a:rPr lang="de-DE" smtClean="0"/>
              <a:t>‹Nr.›</a:t>
            </a:fld>
            <a:endParaRPr lang="de-DE"/>
          </a:p>
        </p:txBody>
      </p:sp>
    </p:spTree>
    <p:extLst>
      <p:ext uri="{BB962C8B-B14F-4D97-AF65-F5344CB8AC3E}">
        <p14:creationId xmlns:p14="http://schemas.microsoft.com/office/powerpoint/2010/main" val="1097932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28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esetze-bayern.de/Content/Document/BaySchO2016-10" TargetMode="Externa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www.dkhw.de/schwerpunkte/kinderrechte/kinderrechte-ins-grundgesetz/" TargetMode="External"/><Relationship Id="rId2" Type="http://schemas.openxmlformats.org/officeDocument/2006/relationships/hyperlink" Target="https://www.dkhw.de/schwerpunkte/kinderrechte/die-un-kinderrechtskonvention/" TargetMode="Externa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C14709-B7D6-4194-A2A1-DD64C9037051}"/>
              </a:ext>
            </a:extLst>
          </p:cNvPr>
          <p:cNvSpPr>
            <a:spLocks noGrp="1"/>
          </p:cNvSpPr>
          <p:nvPr>
            <p:ph type="ctrTitle"/>
          </p:nvPr>
        </p:nvSpPr>
        <p:spPr>
          <a:solidFill>
            <a:schemeClr val="accent5">
              <a:lumMod val="60000"/>
              <a:lumOff val="40000"/>
            </a:schemeClr>
          </a:solidFill>
        </p:spPr>
        <p:txBody>
          <a:bodyPr>
            <a:normAutofit/>
          </a:bodyPr>
          <a:lstStyle/>
          <a:p>
            <a:r>
              <a:rPr lang="de-DE" dirty="0"/>
              <a:t>Rechtliche Verankerung der Ämter und Gremien der SMV </a:t>
            </a:r>
          </a:p>
        </p:txBody>
      </p:sp>
      <p:sp>
        <p:nvSpPr>
          <p:cNvPr id="3" name="Untertitel 2">
            <a:extLst>
              <a:ext uri="{FF2B5EF4-FFF2-40B4-BE49-F238E27FC236}">
                <a16:creationId xmlns:a16="http://schemas.microsoft.com/office/drawing/2014/main" id="{3C42508A-6A61-4385-B91C-769D10E7CBF2}"/>
              </a:ext>
            </a:extLst>
          </p:cNvPr>
          <p:cNvSpPr>
            <a:spLocks noGrp="1"/>
          </p:cNvSpPr>
          <p:nvPr>
            <p:ph type="subTitle" idx="1"/>
          </p:nvPr>
        </p:nvSpPr>
        <p:spPr>
          <a:xfrm>
            <a:off x="1524000" y="3509964"/>
            <a:ext cx="9144000" cy="1445784"/>
          </a:xfrm>
          <a:solidFill>
            <a:schemeClr val="bg1">
              <a:lumMod val="95000"/>
            </a:schemeClr>
          </a:solidFill>
        </p:spPr>
        <p:txBody>
          <a:bodyPr/>
          <a:lstStyle/>
          <a:p>
            <a:endParaRPr lang="de-DE" dirty="0"/>
          </a:p>
          <a:p>
            <a:r>
              <a:rPr lang="de-DE" dirty="0"/>
              <a:t>Arbeitskreis MIT! </a:t>
            </a:r>
          </a:p>
        </p:txBody>
      </p:sp>
      <p:pic>
        <p:nvPicPr>
          <p:cNvPr id="7" name="Grafik 6">
            <a:extLst>
              <a:ext uri="{FF2B5EF4-FFF2-40B4-BE49-F238E27FC236}">
                <a16:creationId xmlns:a16="http://schemas.microsoft.com/office/drawing/2014/main" id="{93574EED-135F-4814-9EC0-37CD5076A2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3843" y="3509963"/>
            <a:ext cx="1365507" cy="1453899"/>
          </a:xfrm>
          <a:prstGeom prst="rect">
            <a:avLst/>
          </a:prstGeom>
        </p:spPr>
      </p:pic>
      <p:pic>
        <p:nvPicPr>
          <p:cNvPr id="8" name="Grafik 7">
            <a:extLst>
              <a:ext uri="{FF2B5EF4-FFF2-40B4-BE49-F238E27FC236}">
                <a16:creationId xmlns:a16="http://schemas.microsoft.com/office/drawing/2014/main" id="{C84077B4-D2F0-449A-85AB-7F3BBC79E6C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42651" y="3522511"/>
            <a:ext cx="1365505" cy="1433237"/>
          </a:xfrm>
          <a:prstGeom prst="rect">
            <a:avLst/>
          </a:prstGeom>
          <a:noFill/>
          <a:ln>
            <a:noFill/>
          </a:ln>
        </p:spPr>
      </p:pic>
    </p:spTree>
    <p:extLst>
      <p:ext uri="{BB962C8B-B14F-4D97-AF65-F5344CB8AC3E}">
        <p14:creationId xmlns:p14="http://schemas.microsoft.com/office/powerpoint/2010/main" val="4180894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17565" y="1474805"/>
            <a:ext cx="12131549" cy="4709110"/>
          </a:xfrm>
          <a:prstGeom prst="rect">
            <a:avLst/>
          </a:prstGeom>
        </p:spPr>
        <p:txBody>
          <a:bodyPr wrap="square">
            <a:spAutoFit/>
          </a:bodyPr>
          <a:lstStyle/>
          <a:p>
            <a:pPr algn="ctr">
              <a:lnSpc>
                <a:spcPct val="107000"/>
              </a:lnSpc>
              <a:spcAft>
                <a:spcPts val="800"/>
              </a:spcAft>
            </a:pPr>
            <a:r>
              <a:rPr lang="de-DE" sz="3200" dirty="0">
                <a:solidFill>
                  <a:prstClr val="black"/>
                </a:solidFill>
                <a:latin typeface="Calibri" panose="020F0502020204030204"/>
              </a:rPr>
              <a:t>Bayerisches Gesetz über das Erziehungs- und Unterrichtswesen (</a:t>
            </a:r>
            <a:r>
              <a:rPr lang="de-DE" sz="3200" dirty="0" err="1">
                <a:solidFill>
                  <a:prstClr val="black"/>
                </a:solidFill>
                <a:latin typeface="Calibri" panose="020F0502020204030204"/>
              </a:rPr>
              <a:t>BayEUG</a:t>
            </a:r>
            <a:r>
              <a:rPr lang="de-DE" sz="3200" dirty="0">
                <a:solidFill>
                  <a:prstClr val="black"/>
                </a:solidFill>
                <a:latin typeface="Calibri" panose="020F0502020204030204"/>
              </a:rPr>
              <a:t>)</a:t>
            </a:r>
            <a:endParaRPr lang="de-DE" dirty="0">
              <a:solidFill>
                <a:prstClr val="black"/>
              </a:solidFill>
              <a:latin typeface="Calibri" panose="020F0502020204030204"/>
            </a:endParaRPr>
          </a:p>
          <a:p>
            <a:pPr marL="800100" lvl="1"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pitchFamily="34" charset="0"/>
                <a:ea typeface="Calibri" panose="020F0502020204030204" pitchFamily="34" charset="0"/>
                <a:cs typeface="Arial" panose="020B0604020202020204" pitchFamily="34" charset="0"/>
              </a:rPr>
              <a:t>Erster Teil: Grundlagen</a:t>
            </a:r>
          </a:p>
          <a:p>
            <a:pPr lvl="0">
              <a:lnSpc>
                <a:spcPct val="107000"/>
              </a:lnSpc>
              <a:spcAft>
                <a:spcPts val="800"/>
              </a:spcAft>
            </a:pPr>
            <a:r>
              <a:rPr lang="de-DE" dirty="0">
                <a:solidFill>
                  <a:prstClr val="black"/>
                </a:solidFill>
                <a:latin typeface="Calibri" panose="020F0502020204030204" pitchFamily="34" charset="0"/>
                <a:cs typeface="Calibri" panose="020F0502020204030204" pitchFamily="34" charset="0"/>
              </a:rPr>
              <a:t>	Art. 2 Aufgaben der Schulen </a:t>
            </a:r>
          </a:p>
          <a:p>
            <a:pPr lvl="0">
              <a:lnSpc>
                <a:spcPct val="107000"/>
              </a:lnSpc>
              <a:spcAft>
                <a:spcPts val="800"/>
              </a:spcAft>
            </a:pPr>
            <a:r>
              <a:rPr lang="de-DE" dirty="0">
                <a:solidFill>
                  <a:prstClr val="black"/>
                </a:solidFill>
                <a:latin typeface="Calibri" panose="020F0502020204030204" pitchFamily="34" charset="0"/>
                <a:cs typeface="Calibri" panose="020F0502020204030204" pitchFamily="34" charset="0"/>
              </a:rPr>
              <a:t>	</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(1) Die Schulen haben insbesondere die Aufgabe, Kenntnisse und Fertigkeiten zu vermitteln und 			Fähigkeiten zu entwickeln, zu selbständigem Urteil und eigenverantwortlichem Handeln zu befähigen, zu 		verantwortlichem Gebrauch der Freiheit, zu Toleranz, friedlicher Gesinnung und Achtung vor anderen 		Menschen zu erziehen, zur Anerkennung kultureller und religiöser Werte zu erziehen […] sowie die 			interkulturelle Kompetenz aller Schülerinnen und Schüler zu unterstützen, die Bereitschaft zum Einsatz 		für den freiheitlich-demokratischen und sozialen Rechtsstaat und zu seiner Verteidigung nach innen und 		außen zu fördern, in die Durchsetzung der Gleichberechtigung von Frauen und Männern zu fördern und 		auf die Beseitigung bestehender Nachteile hinzuwirken…</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1828800" lvl="3">
              <a:lnSpc>
                <a:spcPct val="107000"/>
              </a:lnSpc>
              <a:spcAft>
                <a:spcPts val="800"/>
              </a:spcAft>
            </a:pPr>
            <a:endParaRPr kumimoji="0" lang="de-DE"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 name="Foliennummernplatzhalter 2">
            <a:extLst>
              <a:ext uri="{FF2B5EF4-FFF2-40B4-BE49-F238E27FC236}">
                <a16:creationId xmlns:a16="http://schemas.microsoft.com/office/drawing/2014/main" id="{FC7D67C8-AC7D-4357-A370-8A9913AD27A7}"/>
              </a:ext>
            </a:extLst>
          </p:cNvPr>
          <p:cNvSpPr>
            <a:spLocks noGrp="1"/>
          </p:cNvSpPr>
          <p:nvPr>
            <p:ph type="sldNum" sz="quarter" idx="12"/>
          </p:nvPr>
        </p:nvSpPr>
        <p:spPr/>
        <p:txBody>
          <a:bodyPr/>
          <a:lstStyle/>
          <a:p>
            <a:fld id="{EBBEBBE3-06B1-4A23-8088-7BFEB056CD85}" type="slidenum">
              <a:rPr lang="de-DE" smtClean="0"/>
              <a:t>10</a:t>
            </a:fld>
            <a:endParaRPr lang="de-DE"/>
          </a:p>
        </p:txBody>
      </p:sp>
      <p:pic>
        <p:nvPicPr>
          <p:cNvPr id="7" name="Grafik 6">
            <a:extLst>
              <a:ext uri="{FF2B5EF4-FFF2-40B4-BE49-F238E27FC236}">
                <a16:creationId xmlns:a16="http://schemas.microsoft.com/office/drawing/2014/main" id="{6729CF56-B6D2-4C26-95E2-B9E4B1D29B2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977528B3-965E-4587-BB6B-F0FC112A845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2098238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29307" y="1302371"/>
            <a:ext cx="11847728" cy="5194435"/>
          </a:xfrm>
          <a:prstGeom prst="rect">
            <a:avLst/>
          </a:prstGeom>
        </p:spPr>
        <p:txBody>
          <a:bodyPr wrap="square">
            <a:spAutoFit/>
          </a:bodyPr>
          <a:lstStyle/>
          <a:p>
            <a:pPr algn="ctr">
              <a:lnSpc>
                <a:spcPct val="107000"/>
              </a:lnSpc>
              <a:spcAft>
                <a:spcPts val="800"/>
              </a:spcAft>
            </a:pPr>
            <a:r>
              <a:rPr lang="de-DE" sz="3200" dirty="0">
                <a:solidFill>
                  <a:prstClr val="black"/>
                </a:solidFill>
                <a:latin typeface="Calibri" panose="020F0502020204030204"/>
              </a:rPr>
              <a:t>Bayerisches Gesetz über das Erziehungs- und Unterrichtswesen (</a:t>
            </a:r>
            <a:r>
              <a:rPr lang="de-DE" sz="3200" dirty="0" err="1">
                <a:solidFill>
                  <a:prstClr val="black"/>
                </a:solidFill>
                <a:latin typeface="Calibri" panose="020F0502020204030204"/>
              </a:rPr>
              <a:t>BayEUG</a:t>
            </a:r>
            <a:r>
              <a:rPr lang="de-DE" sz="3200" dirty="0">
                <a:solidFill>
                  <a:prstClr val="black"/>
                </a:solidFill>
                <a:latin typeface="Calibri" panose="020F0502020204030204"/>
              </a:rPr>
              <a:t>)</a:t>
            </a:r>
          </a:p>
          <a:p>
            <a:pPr marL="800100" lvl="1"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pitchFamily="34" charset="0"/>
                <a:ea typeface="Calibri" panose="020F0502020204030204" pitchFamily="34" charset="0"/>
                <a:cs typeface="Arial" panose="020B0604020202020204" pitchFamily="34" charset="0"/>
              </a:rPr>
              <a:t>Zweiter Teil: Die öffentlichen Schulen </a:t>
            </a:r>
          </a:p>
          <a:p>
            <a:pPr lvl="2"/>
            <a:r>
              <a:rPr lang="de-DE" dirty="0">
                <a:solidFill>
                  <a:prstClr val="black"/>
                </a:solidFill>
                <a:latin typeface="Calibri" panose="020F0502020204030204" pitchFamily="34" charset="0"/>
                <a:ea typeface="Times New Roman" panose="02020603050405020304" pitchFamily="18" charset="0"/>
              </a:rPr>
              <a:t>Abschnitt VII Schülerinnen und Schüler </a:t>
            </a:r>
            <a:endParaRPr lang="de-DE" dirty="0">
              <a:solidFill>
                <a:prstClr val="black"/>
              </a:solidFill>
              <a:latin typeface="Times New Roman" panose="02020603050405020304" pitchFamily="18" charset="0"/>
              <a:ea typeface="Times New Roman" panose="02020603050405020304" pitchFamily="18" charset="0"/>
            </a:endParaRPr>
          </a:p>
          <a:p>
            <a:pPr lvl="2">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Art. 56 Rechte und Pflichten </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3">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(2) Die Schülerinnen und Schüler haben das Recht, entsprechend ihrem Alter und ihrer Stellung innerhalb des Schulverhältnisses</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3">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1. sich am Schulleben zu beteiligen,</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3">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2. im Rahmen der Schulordnung und der Lehrpläne an der Gestaltung des Unterrichts mitzuwirken,</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3">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3. über wesentliche Angelegenheiten des Schulbetriebs hinreichend unterrichtet zu werden,</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3">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4. Auskunft über ihren Leistungsstand und Hinweise auf eine Förderung zu erhalten,</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3">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5. bei als ungerecht empfundener Behandlung oder Beurteilung sich nacheinander an Lehrkräfte, an die Schulleiterin bzw. den Schulleiter und an das Schulforum zu wenden.</a:t>
            </a:r>
            <a:endParaRPr lang="de-DE" sz="1200" kern="0" dirty="0">
              <a:solidFill>
                <a:prstClr val="black"/>
              </a:solidFill>
            </a:endParaRPr>
          </a:p>
        </p:txBody>
      </p:sp>
      <p:sp>
        <p:nvSpPr>
          <p:cNvPr id="3" name="Foliennummernplatzhalter 2">
            <a:extLst>
              <a:ext uri="{FF2B5EF4-FFF2-40B4-BE49-F238E27FC236}">
                <a16:creationId xmlns:a16="http://schemas.microsoft.com/office/drawing/2014/main" id="{74875615-FBDA-45A5-ADAD-D70029B10E22}"/>
              </a:ext>
            </a:extLst>
          </p:cNvPr>
          <p:cNvSpPr>
            <a:spLocks noGrp="1"/>
          </p:cNvSpPr>
          <p:nvPr>
            <p:ph type="sldNum" sz="quarter" idx="12"/>
          </p:nvPr>
        </p:nvSpPr>
        <p:spPr/>
        <p:txBody>
          <a:bodyPr/>
          <a:lstStyle/>
          <a:p>
            <a:fld id="{EBBEBBE3-06B1-4A23-8088-7BFEB056CD85}" type="slidenum">
              <a:rPr lang="de-DE" smtClean="0"/>
              <a:t>11</a:t>
            </a:fld>
            <a:endParaRPr lang="de-DE"/>
          </a:p>
        </p:txBody>
      </p:sp>
      <p:pic>
        <p:nvPicPr>
          <p:cNvPr id="7" name="Grafik 6">
            <a:extLst>
              <a:ext uri="{FF2B5EF4-FFF2-40B4-BE49-F238E27FC236}">
                <a16:creationId xmlns:a16="http://schemas.microsoft.com/office/drawing/2014/main" id="{AEDFC0B0-90B7-436B-99DA-5CE532D2204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2EA685FB-200A-4660-A72D-A7ABDFB23BF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2331017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2353" y="1424203"/>
            <a:ext cx="11847728" cy="3692036"/>
          </a:xfrm>
          <a:prstGeom prst="rect">
            <a:avLst/>
          </a:prstGeom>
        </p:spPr>
        <p:txBody>
          <a:bodyPr wrap="square">
            <a:spAutoFit/>
          </a:bodyPr>
          <a:lstStyle/>
          <a:p>
            <a:pPr algn="ctr">
              <a:lnSpc>
                <a:spcPct val="107000"/>
              </a:lnSpc>
              <a:spcAft>
                <a:spcPts val="800"/>
              </a:spcAft>
            </a:pPr>
            <a:r>
              <a:rPr lang="de-DE" sz="3200" dirty="0">
                <a:solidFill>
                  <a:prstClr val="black"/>
                </a:solidFill>
                <a:latin typeface="Calibri" panose="020F0502020204030204"/>
              </a:rPr>
              <a:t>Bayerisches Gesetz über das Erziehungs- und Unterrichtswesen (</a:t>
            </a:r>
            <a:r>
              <a:rPr lang="de-DE" sz="3200" dirty="0" err="1">
                <a:solidFill>
                  <a:prstClr val="black"/>
                </a:solidFill>
                <a:latin typeface="Calibri" panose="020F0502020204030204"/>
              </a:rPr>
              <a:t>BayEUG</a:t>
            </a:r>
            <a:r>
              <a:rPr lang="de-DE" sz="3200" dirty="0">
                <a:solidFill>
                  <a:prstClr val="black"/>
                </a:solidFill>
                <a:latin typeface="Calibri" panose="020F0502020204030204"/>
              </a:rPr>
              <a:t>)</a:t>
            </a:r>
          </a:p>
          <a:p>
            <a:pPr marL="800100" lvl="1"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pitchFamily="34" charset="0"/>
                <a:ea typeface="Calibri" panose="020F0502020204030204" pitchFamily="34" charset="0"/>
                <a:cs typeface="Arial" panose="020B0604020202020204" pitchFamily="34" charset="0"/>
              </a:rPr>
              <a:t>Zweiter Teil: Die öffentlichen Schulen </a:t>
            </a:r>
          </a:p>
          <a:p>
            <a:pPr lvl="2"/>
            <a:r>
              <a:rPr lang="de-DE" dirty="0">
                <a:solidFill>
                  <a:prstClr val="black"/>
                </a:solidFill>
                <a:latin typeface="Calibri" panose="020F0502020204030204" pitchFamily="34" charset="0"/>
                <a:ea typeface="Times New Roman" panose="02020603050405020304" pitchFamily="18" charset="0"/>
              </a:rPr>
              <a:t>Abschnitt VII Schülerinnen und Schüler </a:t>
            </a:r>
            <a:endParaRPr lang="de-DE" dirty="0">
              <a:solidFill>
                <a:prstClr val="black"/>
              </a:solidFill>
              <a:latin typeface="Times New Roman" panose="02020603050405020304" pitchFamily="18" charset="0"/>
              <a:ea typeface="Times New Roman" panose="02020603050405020304" pitchFamily="18" charset="0"/>
            </a:endParaRPr>
          </a:p>
          <a:p>
            <a:pPr lvl="2">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Art. 56 Rechte und Pflichten </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3">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(3)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1</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Alle Schülerinnen und Schüler haben das Recht, ihre Meinung frei zu äußern; im Unterricht ist der sachliche Zusammenhang zu wahren.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2</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Die Bestimmungen über Schülerzeitung (Art. 63) und politische Werbung (Art. 84) bleiben unberührt.</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228600" marR="0" lvl="0" indent="-228600" algn="l" defTabSz="914400" rtl="0" eaLnBrk="1" fontAlgn="auto" latinLnBrk="0" hangingPunct="1">
              <a:lnSpc>
                <a:spcPct val="150000"/>
              </a:lnSpc>
              <a:spcBef>
                <a:spcPts val="1000"/>
              </a:spcBef>
              <a:spcAft>
                <a:spcPts val="0"/>
              </a:spcAft>
              <a:buClrTx/>
              <a:buSzTx/>
              <a:buFont typeface="+mj-lt"/>
              <a:buAutoNum type="arabicParenBoth"/>
              <a:tabLst/>
              <a:defRPr/>
            </a:pPr>
            <a:endParaRPr kumimoji="0" lang="de-DE"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 name="Foliennummernplatzhalter 2">
            <a:extLst>
              <a:ext uri="{FF2B5EF4-FFF2-40B4-BE49-F238E27FC236}">
                <a16:creationId xmlns:a16="http://schemas.microsoft.com/office/drawing/2014/main" id="{DCDB2DD6-DE0B-4B4F-A7EB-B6199E4D1A41}"/>
              </a:ext>
            </a:extLst>
          </p:cNvPr>
          <p:cNvSpPr>
            <a:spLocks noGrp="1"/>
          </p:cNvSpPr>
          <p:nvPr>
            <p:ph type="sldNum" sz="quarter" idx="12"/>
          </p:nvPr>
        </p:nvSpPr>
        <p:spPr/>
        <p:txBody>
          <a:bodyPr/>
          <a:lstStyle/>
          <a:p>
            <a:fld id="{EBBEBBE3-06B1-4A23-8088-7BFEB056CD85}" type="slidenum">
              <a:rPr lang="de-DE" smtClean="0"/>
              <a:t>12</a:t>
            </a:fld>
            <a:endParaRPr lang="de-DE"/>
          </a:p>
        </p:txBody>
      </p:sp>
      <p:pic>
        <p:nvPicPr>
          <p:cNvPr id="7" name="Grafik 6">
            <a:extLst>
              <a:ext uri="{FF2B5EF4-FFF2-40B4-BE49-F238E27FC236}">
                <a16:creationId xmlns:a16="http://schemas.microsoft.com/office/drawing/2014/main" id="{07460D77-C5A8-49A6-911E-40AC49F0D9E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30C1A65C-1205-4CFB-AB75-1510C6F8C9C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3855937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78017" y="1383424"/>
            <a:ext cx="11847728" cy="5726696"/>
          </a:xfrm>
          <a:prstGeom prst="rect">
            <a:avLst/>
          </a:prstGeom>
        </p:spPr>
        <p:txBody>
          <a:bodyPr wrap="square">
            <a:spAutoFit/>
          </a:bodyPr>
          <a:lstStyle/>
          <a:p>
            <a:pPr algn="ctr">
              <a:lnSpc>
                <a:spcPct val="107000"/>
              </a:lnSpc>
              <a:spcAft>
                <a:spcPts val="800"/>
              </a:spcAft>
            </a:pPr>
            <a:r>
              <a:rPr lang="de-DE" sz="3200" dirty="0">
                <a:solidFill>
                  <a:prstClr val="black"/>
                </a:solidFill>
                <a:latin typeface="Calibri" panose="020F0502020204030204"/>
              </a:rPr>
              <a:t>Bayerisches Gesetz über das Erziehungs- und Unterrichtswesen (</a:t>
            </a:r>
            <a:r>
              <a:rPr lang="de-DE" sz="3200" dirty="0" err="1">
                <a:solidFill>
                  <a:prstClr val="black"/>
                </a:solidFill>
                <a:latin typeface="Calibri" panose="020F0502020204030204"/>
              </a:rPr>
              <a:t>BayEUG</a:t>
            </a:r>
            <a:r>
              <a:rPr lang="de-DE" sz="3200" dirty="0">
                <a:solidFill>
                  <a:prstClr val="black"/>
                </a:solidFill>
                <a:latin typeface="Calibri" panose="020F0502020204030204"/>
              </a:rPr>
              <a:t>)</a:t>
            </a:r>
          </a:p>
          <a:p>
            <a:pPr marL="800100" lvl="1" indent="-342900">
              <a:lnSpc>
                <a:spcPct val="107000"/>
              </a:lnSpc>
              <a:spcAft>
                <a:spcPts val="800"/>
              </a:spcAft>
              <a:buFont typeface="Arial" panose="020B0604020202020204" pitchFamily="34" charset="0"/>
              <a:buChar char="•"/>
            </a:pPr>
            <a:r>
              <a:rPr lang="de-DE" b="1" dirty="0">
                <a:effectLst/>
                <a:latin typeface="Calibri" panose="020F0502020204030204" pitchFamily="34" charset="0"/>
                <a:ea typeface="Calibri" panose="020F0502020204030204" pitchFamily="34" charset="0"/>
                <a:cs typeface="Arial" panose="020B0604020202020204" pitchFamily="34" charset="0"/>
              </a:rPr>
              <a:t>Zweiter Teil: Die öffentlichen Schulen </a:t>
            </a:r>
          </a:p>
          <a:p>
            <a:pPr lvl="2"/>
            <a:r>
              <a:rPr lang="de-DE" dirty="0">
                <a:effectLst/>
                <a:latin typeface="Calibri" panose="020F0502020204030204" pitchFamily="34" charset="0"/>
                <a:ea typeface="Times New Roman" panose="02020603050405020304" pitchFamily="18" charset="0"/>
              </a:rPr>
              <a:t>Abschnitt IX Einrichtungen zur Mitgestaltung des schulischen Lebens</a:t>
            </a:r>
          </a:p>
          <a:p>
            <a:pPr marL="1257300" lvl="2" indent="-342900">
              <a:lnSpc>
                <a:spcPct val="107000"/>
              </a:lnSpc>
              <a:spcBef>
                <a:spcPts val="200"/>
              </a:spcBef>
              <a:buAutoNum type="alphaLcParenR"/>
            </a:pPr>
            <a:r>
              <a:rPr lang="de-DE" dirty="0">
                <a:effectLst/>
                <a:latin typeface="Calibri" panose="020F0502020204030204" pitchFamily="34" charset="0"/>
                <a:ea typeface="Times New Roman" panose="02020603050405020304" pitchFamily="18" charset="0"/>
                <a:cs typeface="Times New Roman" panose="02020603050405020304" pitchFamily="18" charset="0"/>
              </a:rPr>
              <a:t>Schülermitverantwortung </a:t>
            </a:r>
          </a:p>
          <a:p>
            <a:pPr lvl="2">
              <a:lnSpc>
                <a:spcPct val="107000"/>
              </a:lnSpc>
              <a:spcBef>
                <a:spcPts val="200"/>
              </a:spcBef>
            </a:pPr>
            <a:endParaRPr lang="de-DE" dirty="0">
              <a:effectLst/>
              <a:latin typeface="Calibri Light" panose="020F0302020204030204" pitchFamily="34" charset="0"/>
              <a:ea typeface="Times New Roman" panose="02020603050405020304" pitchFamily="18" charset="0"/>
              <a:cs typeface="Times New Roman" panose="02020603050405020304" pitchFamily="18" charset="0"/>
            </a:endParaRPr>
          </a:p>
          <a:p>
            <a:pPr lvl="2">
              <a:lnSpc>
                <a:spcPct val="107000"/>
              </a:lnSpc>
              <a:spcAft>
                <a:spcPts val="800"/>
              </a:spcAft>
            </a:pPr>
            <a:r>
              <a:rPr lang="de-DE" dirty="0">
                <a:effectLst/>
                <a:latin typeface="Calibri" panose="020F0502020204030204" pitchFamily="34" charset="0"/>
                <a:ea typeface="Times New Roman" panose="02020603050405020304" pitchFamily="18" charset="0"/>
                <a:cs typeface="Calibri" panose="020F0502020204030204" pitchFamily="34" charset="0"/>
              </a:rPr>
              <a:t>Art. 62 Schülermitverantwortung, Schülervertretung </a:t>
            </a:r>
            <a:endParaRPr lang="de-DE"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e-DE" sz="1800" dirty="0">
                <a:effectLst/>
                <a:latin typeface="Calibri" panose="020F0502020204030204" pitchFamily="34" charset="0"/>
                <a:ea typeface="Times New Roman" panose="02020603050405020304" pitchFamily="18" charset="0"/>
                <a:cs typeface="Calibri" panose="020F0502020204030204" pitchFamily="34" charset="0"/>
              </a:rPr>
              <a:t>	(1) </a:t>
            </a:r>
            <a:r>
              <a:rPr lang="de-DE" sz="1800" baseline="30000" dirty="0">
                <a:effectLst/>
                <a:latin typeface="Calibri" panose="020F0502020204030204" pitchFamily="34" charset="0"/>
                <a:ea typeface="Times New Roman" panose="02020603050405020304" pitchFamily="18" charset="0"/>
                <a:cs typeface="Calibri" panose="020F0502020204030204" pitchFamily="34" charset="0"/>
              </a:rPr>
              <a:t>… 3</a:t>
            </a:r>
            <a:r>
              <a:rPr lang="de-DE" sz="1800" dirty="0">
                <a:effectLst/>
                <a:latin typeface="Calibri" panose="020F0502020204030204" pitchFamily="34" charset="0"/>
                <a:ea typeface="Times New Roman" panose="02020603050405020304" pitchFamily="18" charset="0"/>
                <a:cs typeface="Calibri" panose="020F0502020204030204" pitchFamily="34" charset="0"/>
              </a:rPr>
              <a:t>Zu den </a:t>
            </a:r>
            <a:r>
              <a:rPr lang="de-DE" sz="1800" b="1" dirty="0">
                <a:effectLst/>
                <a:latin typeface="Calibri" panose="020F0502020204030204" pitchFamily="34" charset="0"/>
                <a:ea typeface="Times New Roman" panose="02020603050405020304" pitchFamily="18" charset="0"/>
                <a:cs typeface="Calibri" panose="020F0502020204030204" pitchFamily="34" charset="0"/>
              </a:rPr>
              <a:t>Aufgaben der Schülermitverantwortung </a:t>
            </a:r>
            <a:r>
              <a:rPr lang="de-DE" sz="1800" dirty="0">
                <a:effectLst/>
                <a:latin typeface="Calibri" panose="020F0502020204030204" pitchFamily="34" charset="0"/>
                <a:ea typeface="Times New Roman" panose="02020603050405020304" pitchFamily="18" charset="0"/>
                <a:cs typeface="Calibri" panose="020F0502020204030204" pitchFamily="34" charset="0"/>
              </a:rPr>
              <a:t>gehören insbesondere die Durchführung gemeinsamer 	Veranstaltungen, die Übernahme von Ordnungsaufgaben, die Wahrnehmung schulischer Interessen der 	Schülerinnen und Schüler und die Mithilfe bei der Lösung von Konfliktfällen. </a:t>
            </a:r>
            <a:r>
              <a:rPr lang="de-DE" sz="1800" baseline="30000" dirty="0">
                <a:effectLst/>
                <a:latin typeface="Calibri" panose="020F0502020204030204" pitchFamily="34" charset="0"/>
                <a:ea typeface="Times New Roman" panose="02020603050405020304" pitchFamily="18" charset="0"/>
                <a:cs typeface="Calibri" panose="020F0502020204030204" pitchFamily="34" charset="0"/>
              </a:rPr>
              <a:t>4</a:t>
            </a:r>
            <a:r>
              <a:rPr lang="de-DE" sz="1800" dirty="0">
                <a:effectLst/>
                <a:latin typeface="Calibri" panose="020F0502020204030204" pitchFamily="34" charset="0"/>
                <a:ea typeface="Times New Roman" panose="02020603050405020304" pitchFamily="18" charset="0"/>
                <a:cs typeface="Calibri" panose="020F0502020204030204" pitchFamily="34" charset="0"/>
              </a:rPr>
              <a:t>Zu den Rechten der 	Schülermitverantwortung gehört es,</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e-DE" sz="1800" dirty="0">
                <a:effectLst/>
                <a:latin typeface="Calibri" panose="020F0502020204030204" pitchFamily="34" charset="0"/>
                <a:ea typeface="Times New Roman" panose="02020603050405020304" pitchFamily="18" charset="0"/>
                <a:cs typeface="Calibri" panose="020F0502020204030204" pitchFamily="34" charset="0"/>
              </a:rPr>
              <a:t>	1. in allen sie betreffenden Angelegenheiten durch die Schule informiert zu werden (Informationsrecht),</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e-DE" sz="1800" dirty="0">
                <a:effectLst/>
                <a:latin typeface="Calibri" panose="020F0502020204030204" pitchFamily="34" charset="0"/>
                <a:ea typeface="Times New Roman" panose="02020603050405020304" pitchFamily="18" charset="0"/>
                <a:cs typeface="Calibri" panose="020F0502020204030204" pitchFamily="34" charset="0"/>
              </a:rPr>
              <a:t>	2. Wünsche und Anregungen der Schülerinnen und Schüler an Lehrkräfte, die Leiterin oder den Leiter der Schule 	und den Elternbeirat zu übermitteln (Anhörungs- und Vorschlagsrecht),</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marR="0" lvl="0" algn="l" defTabSz="914400" rtl="0" eaLnBrk="1" fontAlgn="auto" latinLnBrk="0" hangingPunct="1">
              <a:lnSpc>
                <a:spcPct val="150000"/>
              </a:lnSpc>
              <a:spcBef>
                <a:spcPts val="1000"/>
              </a:spcBef>
              <a:spcAft>
                <a:spcPts val="0"/>
              </a:spcAft>
              <a:buClrTx/>
              <a:buSzTx/>
              <a:tabLst/>
              <a:defRPr/>
            </a:pPr>
            <a:endParaRPr kumimoji="0" lang="de-DE"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 name="Foliennummernplatzhalter 2">
            <a:extLst>
              <a:ext uri="{FF2B5EF4-FFF2-40B4-BE49-F238E27FC236}">
                <a16:creationId xmlns:a16="http://schemas.microsoft.com/office/drawing/2014/main" id="{59CB6A91-D31E-4266-94C3-73142E2EA169}"/>
              </a:ext>
            </a:extLst>
          </p:cNvPr>
          <p:cNvSpPr>
            <a:spLocks noGrp="1"/>
          </p:cNvSpPr>
          <p:nvPr>
            <p:ph type="sldNum" sz="quarter" idx="12"/>
          </p:nvPr>
        </p:nvSpPr>
        <p:spPr/>
        <p:txBody>
          <a:bodyPr/>
          <a:lstStyle/>
          <a:p>
            <a:fld id="{EBBEBBE3-06B1-4A23-8088-7BFEB056CD85}" type="slidenum">
              <a:rPr lang="de-DE" smtClean="0"/>
              <a:t>13</a:t>
            </a:fld>
            <a:endParaRPr lang="de-DE"/>
          </a:p>
        </p:txBody>
      </p:sp>
      <p:pic>
        <p:nvPicPr>
          <p:cNvPr id="7" name="Grafik 6">
            <a:extLst>
              <a:ext uri="{FF2B5EF4-FFF2-40B4-BE49-F238E27FC236}">
                <a16:creationId xmlns:a16="http://schemas.microsoft.com/office/drawing/2014/main" id="{F9C335D0-C7A5-4DCE-81EE-D3B8D96BD7B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9" name="Grafik 8">
            <a:extLst>
              <a:ext uri="{FF2B5EF4-FFF2-40B4-BE49-F238E27FC236}">
                <a16:creationId xmlns:a16="http://schemas.microsoft.com/office/drawing/2014/main" id="{15890C7C-3588-49AC-9AFA-EA2681ABF72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3895889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78017" y="1383424"/>
            <a:ext cx="11847728" cy="4735014"/>
          </a:xfrm>
          <a:prstGeom prst="rect">
            <a:avLst/>
          </a:prstGeom>
        </p:spPr>
        <p:txBody>
          <a:bodyPr wrap="square">
            <a:spAutoFit/>
          </a:bodyPr>
          <a:lstStyle/>
          <a:p>
            <a:pPr algn="ctr">
              <a:lnSpc>
                <a:spcPct val="107000"/>
              </a:lnSpc>
              <a:spcAft>
                <a:spcPts val="800"/>
              </a:spcAft>
            </a:pPr>
            <a:r>
              <a:rPr lang="de-DE" sz="3200" dirty="0">
                <a:solidFill>
                  <a:prstClr val="black"/>
                </a:solidFill>
                <a:latin typeface="Calibri" panose="020F0502020204030204"/>
              </a:rPr>
              <a:t>Bayerisches Gesetz über das Erziehungs- und Unterrichtswesen (</a:t>
            </a:r>
            <a:r>
              <a:rPr lang="de-DE" sz="3200" dirty="0" err="1">
                <a:solidFill>
                  <a:prstClr val="black"/>
                </a:solidFill>
                <a:latin typeface="Calibri" panose="020F0502020204030204"/>
              </a:rPr>
              <a:t>BayEUG</a:t>
            </a:r>
            <a:r>
              <a:rPr lang="de-DE" sz="3200" dirty="0">
                <a:solidFill>
                  <a:prstClr val="black"/>
                </a:solidFill>
                <a:latin typeface="Calibri" panose="020F0502020204030204"/>
              </a:rPr>
              <a:t>)</a:t>
            </a:r>
          </a:p>
          <a:p>
            <a:pPr marL="800100" lvl="1"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pitchFamily="34" charset="0"/>
                <a:ea typeface="Calibri" panose="020F0502020204030204" pitchFamily="34" charset="0"/>
                <a:cs typeface="Arial" panose="020B0604020202020204" pitchFamily="34" charset="0"/>
              </a:rPr>
              <a:t>Zweiter Teil: Die öffentlichen Schulen </a:t>
            </a:r>
          </a:p>
          <a:p>
            <a:pPr lvl="2"/>
            <a:r>
              <a:rPr lang="de-DE" dirty="0">
                <a:solidFill>
                  <a:prstClr val="black"/>
                </a:solidFill>
                <a:latin typeface="Calibri" panose="020F0502020204030204" pitchFamily="34" charset="0"/>
                <a:ea typeface="Times New Roman" panose="02020603050405020304" pitchFamily="18" charset="0"/>
              </a:rPr>
              <a:t>Abschnitt IX Einrichtungen zur Mitgestaltung des schulischen Lebens</a:t>
            </a:r>
          </a:p>
          <a:p>
            <a:pPr lvl="0">
              <a:lnSpc>
                <a:spcPct val="107000"/>
              </a:lnSpc>
              <a:spcBef>
                <a:spcPts val="200"/>
              </a:spcBef>
            </a:pPr>
            <a:r>
              <a:rPr lang="de-DE"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	a) Schülermitverantwortung </a:t>
            </a:r>
          </a:p>
          <a:p>
            <a:pPr lvl="0">
              <a:lnSpc>
                <a:spcPct val="107000"/>
              </a:lnSpc>
              <a:spcBef>
                <a:spcPts val="200"/>
              </a:spcBef>
            </a:pPr>
            <a:endParaRPr lang="de-DE" dirty="0">
              <a:solidFill>
                <a:prstClr val="black"/>
              </a:solidFill>
              <a:latin typeface="Calibri Light" panose="020F0302020204030204" pitchFamily="34" charset="0"/>
              <a:ea typeface="Times New Roman" panose="02020603050405020304" pitchFamily="18" charset="0"/>
              <a:cs typeface="Times New Roman" panose="02020603050405020304" pitchFamily="18"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Art. 62 Schülermitverantwortung, Schülervertretung (Aufgaben)</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1">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3. auf Antrag der betroffenen Schülerinnen und Schüler ihre Hilfe und Vermittlung einzusetzen, wenn diese 	glauben, es sei ihnen Unrecht geschehen (Vermittlungsrecht),</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4. Beschwerden allgemeiner Art bei Lehrkräften, bei der Leiterin oder beim Leiter der Schule und im Schulforum 	vorzubringen (Beschwerderecht),</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228600" marR="0" lvl="0" indent="-228600" algn="l" defTabSz="914400" rtl="0" eaLnBrk="1" fontAlgn="auto" latinLnBrk="0" hangingPunct="1">
              <a:lnSpc>
                <a:spcPct val="150000"/>
              </a:lnSpc>
              <a:spcBef>
                <a:spcPts val="1000"/>
              </a:spcBef>
              <a:spcAft>
                <a:spcPts val="0"/>
              </a:spcAft>
              <a:buClrTx/>
              <a:buSzTx/>
              <a:buFont typeface="+mj-lt"/>
              <a:buAutoNum type="arabicParenBoth"/>
              <a:tabLst/>
              <a:defRPr/>
            </a:pPr>
            <a:endParaRPr kumimoji="0" lang="de-DE"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 name="Foliennummernplatzhalter 2">
            <a:extLst>
              <a:ext uri="{FF2B5EF4-FFF2-40B4-BE49-F238E27FC236}">
                <a16:creationId xmlns:a16="http://schemas.microsoft.com/office/drawing/2014/main" id="{0B09250B-87DE-4D00-AECD-CB48E38A06C1}"/>
              </a:ext>
            </a:extLst>
          </p:cNvPr>
          <p:cNvSpPr>
            <a:spLocks noGrp="1"/>
          </p:cNvSpPr>
          <p:nvPr>
            <p:ph type="sldNum" sz="quarter" idx="12"/>
          </p:nvPr>
        </p:nvSpPr>
        <p:spPr/>
        <p:txBody>
          <a:bodyPr/>
          <a:lstStyle/>
          <a:p>
            <a:fld id="{EBBEBBE3-06B1-4A23-8088-7BFEB056CD85}" type="slidenum">
              <a:rPr lang="de-DE" smtClean="0"/>
              <a:t>14</a:t>
            </a:fld>
            <a:endParaRPr lang="de-DE"/>
          </a:p>
        </p:txBody>
      </p:sp>
      <p:pic>
        <p:nvPicPr>
          <p:cNvPr id="7" name="Grafik 6">
            <a:extLst>
              <a:ext uri="{FF2B5EF4-FFF2-40B4-BE49-F238E27FC236}">
                <a16:creationId xmlns:a16="http://schemas.microsoft.com/office/drawing/2014/main" id="{92EEA330-6556-4654-B37E-BE7411D3A34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46C4FC8B-9C7E-4719-905D-45DDB098558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1601672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78017" y="1383424"/>
            <a:ext cx="11847728" cy="4735014"/>
          </a:xfrm>
          <a:prstGeom prst="rect">
            <a:avLst/>
          </a:prstGeom>
        </p:spPr>
        <p:txBody>
          <a:bodyPr wrap="square">
            <a:spAutoFit/>
          </a:bodyPr>
          <a:lstStyle/>
          <a:p>
            <a:pPr algn="ctr">
              <a:lnSpc>
                <a:spcPct val="107000"/>
              </a:lnSpc>
              <a:spcAft>
                <a:spcPts val="800"/>
              </a:spcAft>
            </a:pPr>
            <a:r>
              <a:rPr lang="de-DE" sz="3200" dirty="0">
                <a:solidFill>
                  <a:prstClr val="black"/>
                </a:solidFill>
                <a:latin typeface="Calibri" panose="020F0502020204030204"/>
              </a:rPr>
              <a:t>Bayerisches Gesetz über das Erziehungs- und Unterrichtswesen (</a:t>
            </a:r>
            <a:r>
              <a:rPr lang="de-DE" sz="3200" dirty="0" err="1">
                <a:solidFill>
                  <a:prstClr val="black"/>
                </a:solidFill>
                <a:latin typeface="Calibri" panose="020F0502020204030204"/>
              </a:rPr>
              <a:t>BayEUG</a:t>
            </a:r>
            <a:r>
              <a:rPr lang="de-DE" sz="3200" dirty="0">
                <a:solidFill>
                  <a:prstClr val="black"/>
                </a:solidFill>
                <a:latin typeface="Calibri" panose="020F0502020204030204"/>
              </a:rPr>
              <a:t>)</a:t>
            </a:r>
          </a:p>
          <a:p>
            <a:pPr marL="800100" lvl="1"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pitchFamily="34" charset="0"/>
                <a:ea typeface="Calibri" panose="020F0502020204030204" pitchFamily="34" charset="0"/>
                <a:cs typeface="Arial" panose="020B0604020202020204" pitchFamily="34" charset="0"/>
              </a:rPr>
              <a:t>Zweiter Teil: Die öffentlichen Schulen </a:t>
            </a:r>
          </a:p>
          <a:p>
            <a:pPr lvl="2"/>
            <a:r>
              <a:rPr lang="de-DE" dirty="0">
                <a:solidFill>
                  <a:prstClr val="black"/>
                </a:solidFill>
                <a:latin typeface="Calibri" panose="020F0502020204030204" pitchFamily="34" charset="0"/>
                <a:ea typeface="Times New Roman" panose="02020603050405020304" pitchFamily="18" charset="0"/>
              </a:rPr>
              <a:t>Abschnitt IX Einrichtungen zur Mitgestaltung des schulischen Lebens</a:t>
            </a:r>
          </a:p>
          <a:p>
            <a:pPr lvl="2">
              <a:lnSpc>
                <a:spcPct val="107000"/>
              </a:lnSpc>
              <a:spcBef>
                <a:spcPts val="200"/>
              </a:spcBef>
            </a:pPr>
            <a:r>
              <a:rPr lang="de-DE"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a) Schülermitverantwortung </a:t>
            </a:r>
          </a:p>
          <a:p>
            <a:pPr lvl="2">
              <a:lnSpc>
                <a:spcPct val="107000"/>
              </a:lnSpc>
              <a:spcBef>
                <a:spcPts val="200"/>
              </a:spcBef>
            </a:pPr>
            <a:endParaRPr lang="de-DE" dirty="0">
              <a:solidFill>
                <a:prstClr val="black"/>
              </a:solidFill>
              <a:latin typeface="Calibri Light" panose="020F0302020204030204" pitchFamily="34" charset="0"/>
              <a:ea typeface="Times New Roman" panose="02020603050405020304" pitchFamily="18" charset="0"/>
              <a:cs typeface="Times New Roman" panose="02020603050405020304" pitchFamily="18"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Art. 62 Schülermitverantwortung, Schülervertretung (Aufgaben)</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5. bei der Aufstellung und Durchführung der Hausordnung, der Organisation und Betreuung von besonderen 	Veranstaltungen und im Schulforum mitzuwirken,</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6. zur Gestaltung von Kursen und Schulveranstaltungen und im Rahmen der Lehrpläne zum Unterricht Anregungen 	zu geben und Vorschläge zu unterbreiten.</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228600" marR="0" lvl="0" indent="-228600" algn="l" defTabSz="914400" rtl="0" eaLnBrk="1" fontAlgn="auto" latinLnBrk="0" hangingPunct="1">
              <a:lnSpc>
                <a:spcPct val="150000"/>
              </a:lnSpc>
              <a:spcBef>
                <a:spcPts val="1000"/>
              </a:spcBef>
              <a:spcAft>
                <a:spcPts val="0"/>
              </a:spcAft>
              <a:buClrTx/>
              <a:buSzTx/>
              <a:buFont typeface="+mj-lt"/>
              <a:buAutoNum type="arabicParenBoth"/>
              <a:tabLst/>
              <a:defRPr/>
            </a:pPr>
            <a:endParaRPr kumimoji="0" lang="de-DE"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 name="Foliennummernplatzhalter 2">
            <a:extLst>
              <a:ext uri="{FF2B5EF4-FFF2-40B4-BE49-F238E27FC236}">
                <a16:creationId xmlns:a16="http://schemas.microsoft.com/office/drawing/2014/main" id="{2EE0BB0D-43B2-42B5-86A6-9AA85D2B5B27}"/>
              </a:ext>
            </a:extLst>
          </p:cNvPr>
          <p:cNvSpPr>
            <a:spLocks noGrp="1"/>
          </p:cNvSpPr>
          <p:nvPr>
            <p:ph type="sldNum" sz="quarter" idx="12"/>
          </p:nvPr>
        </p:nvSpPr>
        <p:spPr/>
        <p:txBody>
          <a:bodyPr/>
          <a:lstStyle/>
          <a:p>
            <a:fld id="{EBBEBBE3-06B1-4A23-8088-7BFEB056CD85}" type="slidenum">
              <a:rPr lang="de-DE" smtClean="0"/>
              <a:t>15</a:t>
            </a:fld>
            <a:endParaRPr lang="de-DE"/>
          </a:p>
        </p:txBody>
      </p:sp>
      <p:pic>
        <p:nvPicPr>
          <p:cNvPr id="7" name="Grafik 6">
            <a:extLst>
              <a:ext uri="{FF2B5EF4-FFF2-40B4-BE49-F238E27FC236}">
                <a16:creationId xmlns:a16="http://schemas.microsoft.com/office/drawing/2014/main" id="{0153CFC2-EB24-4E20-AC60-134C98D4767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AD64524C-5D41-4225-8379-438D0C4E3F1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613058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78017" y="1234851"/>
            <a:ext cx="11847728" cy="5542095"/>
          </a:xfrm>
          <a:prstGeom prst="rect">
            <a:avLst/>
          </a:prstGeom>
        </p:spPr>
        <p:txBody>
          <a:bodyPr wrap="square">
            <a:spAutoFit/>
          </a:bodyPr>
          <a:lstStyle/>
          <a:p>
            <a:pPr algn="ctr">
              <a:lnSpc>
                <a:spcPct val="107000"/>
              </a:lnSpc>
              <a:spcAft>
                <a:spcPts val="800"/>
              </a:spcAft>
            </a:pPr>
            <a:r>
              <a:rPr lang="de-DE" sz="3200" dirty="0">
                <a:solidFill>
                  <a:prstClr val="black"/>
                </a:solidFill>
                <a:latin typeface="Calibri" panose="020F0502020204030204"/>
              </a:rPr>
              <a:t>Bayerisches Gesetz über das Erziehungs- und Unterrichtswesen (</a:t>
            </a:r>
            <a:r>
              <a:rPr lang="de-DE" sz="3200" dirty="0" err="1">
                <a:solidFill>
                  <a:prstClr val="black"/>
                </a:solidFill>
                <a:latin typeface="Calibri" panose="020F0502020204030204"/>
              </a:rPr>
              <a:t>BayEUG</a:t>
            </a:r>
            <a:r>
              <a:rPr lang="de-DE" sz="3200" dirty="0">
                <a:solidFill>
                  <a:prstClr val="black"/>
                </a:solidFill>
                <a:latin typeface="Calibri" panose="020F0502020204030204"/>
              </a:rPr>
              <a:t>)</a:t>
            </a:r>
          </a:p>
          <a:p>
            <a:pPr marL="800100" lvl="1"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pitchFamily="34" charset="0"/>
                <a:ea typeface="Calibri" panose="020F0502020204030204" pitchFamily="34" charset="0"/>
                <a:cs typeface="Arial" panose="020B0604020202020204" pitchFamily="34" charset="0"/>
              </a:rPr>
              <a:t>Zweiter Teil: Die öffentlichen Schulen </a:t>
            </a:r>
          </a:p>
          <a:p>
            <a:pPr lvl="2"/>
            <a:r>
              <a:rPr lang="de-DE" dirty="0">
                <a:solidFill>
                  <a:prstClr val="black"/>
                </a:solidFill>
                <a:latin typeface="Calibri" panose="020F0502020204030204" pitchFamily="34" charset="0"/>
                <a:ea typeface="Times New Roman" panose="02020603050405020304" pitchFamily="18" charset="0"/>
              </a:rPr>
              <a:t>Abschnitt IX Einrichtungen zur Mitgestaltung des schulischen Lebens</a:t>
            </a:r>
          </a:p>
          <a:p>
            <a:pPr marL="1257300" lvl="2" indent="-342900">
              <a:lnSpc>
                <a:spcPct val="107000"/>
              </a:lnSpc>
              <a:spcBef>
                <a:spcPts val="200"/>
              </a:spcBef>
              <a:buFontTx/>
              <a:buAutoNum type="alphaLcParenR"/>
            </a:pPr>
            <a:r>
              <a:rPr lang="de-DE"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Schülermitverantwortung </a:t>
            </a:r>
          </a:p>
          <a:p>
            <a:pPr lvl="2">
              <a:lnSpc>
                <a:spcPct val="107000"/>
              </a:lnSpc>
              <a:spcBef>
                <a:spcPts val="200"/>
              </a:spcBef>
            </a:pPr>
            <a:endParaRPr lang="de-DE" dirty="0">
              <a:solidFill>
                <a:prstClr val="black"/>
              </a:solidFill>
              <a:latin typeface="Calibri Light" panose="020F0302020204030204" pitchFamily="34" charset="0"/>
              <a:ea typeface="Times New Roman" panose="02020603050405020304" pitchFamily="18" charset="0"/>
              <a:cs typeface="Times New Roman" panose="02020603050405020304" pitchFamily="18" charset="0"/>
            </a:endParaRPr>
          </a:p>
          <a:p>
            <a:pPr lvl="2">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Art. 62 Schülermitverantwortung, Schülervertretung </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	5</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Die Rechte einzelner Schülerinnen und Schüler nach Art. 56 bleiben unberührt.</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(2)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1</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Die Aufgaben der Schülermitverantwortung werden insbesondere durch folgende Einrichtungen der 	Schülervertretung wahrgenommen:</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1. Klassensprecherinnen und Klassensprecher und ihre jeweiligen Stellvertreter,</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2. Klassensprecherversammlung,</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3. erste, zweite und dritte Schülersprecherin bzw. erster, zweiter und dritter Schülersprecher,</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457200"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a:t>
            </a:r>
            <a:r>
              <a:rPr lang="de-DE" dirty="0">
                <a:solidFill>
                  <a:prstClr val="black"/>
                </a:solidFill>
                <a:latin typeface="Calibri" panose="020F0502020204030204" pitchFamily="34" charset="0"/>
                <a:ea typeface="Times New Roman" panose="02020603050405020304" pitchFamily="18" charset="0"/>
                <a:cs typeface="Arial" panose="020B0604020202020204" pitchFamily="34" charset="0"/>
              </a:rPr>
              <a:t>	</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4. Schülerausschuss</a:t>
            </a:r>
            <a:endParaRPr lang="de-DE" sz="1200" kern="0" dirty="0">
              <a:solidFill>
                <a:prstClr val="black"/>
              </a:solidFill>
            </a:endParaRPr>
          </a:p>
        </p:txBody>
      </p:sp>
      <p:sp>
        <p:nvSpPr>
          <p:cNvPr id="3" name="Foliennummernplatzhalter 2">
            <a:extLst>
              <a:ext uri="{FF2B5EF4-FFF2-40B4-BE49-F238E27FC236}">
                <a16:creationId xmlns:a16="http://schemas.microsoft.com/office/drawing/2014/main" id="{50902CAD-F3D5-4D72-AF88-83386187DD73}"/>
              </a:ext>
            </a:extLst>
          </p:cNvPr>
          <p:cNvSpPr>
            <a:spLocks noGrp="1"/>
          </p:cNvSpPr>
          <p:nvPr>
            <p:ph type="sldNum" sz="quarter" idx="12"/>
          </p:nvPr>
        </p:nvSpPr>
        <p:spPr/>
        <p:txBody>
          <a:bodyPr/>
          <a:lstStyle/>
          <a:p>
            <a:fld id="{EBBEBBE3-06B1-4A23-8088-7BFEB056CD85}" type="slidenum">
              <a:rPr lang="de-DE" smtClean="0"/>
              <a:t>16</a:t>
            </a:fld>
            <a:endParaRPr lang="de-DE"/>
          </a:p>
        </p:txBody>
      </p:sp>
      <p:pic>
        <p:nvPicPr>
          <p:cNvPr id="7" name="Grafik 6">
            <a:extLst>
              <a:ext uri="{FF2B5EF4-FFF2-40B4-BE49-F238E27FC236}">
                <a16:creationId xmlns:a16="http://schemas.microsoft.com/office/drawing/2014/main" id="{673EEA87-FAF0-4CE7-93C5-841FE5A112C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3E2E031C-9BBF-4A2E-B70C-1A644AA9B96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1376660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78017" y="1383424"/>
            <a:ext cx="11847728" cy="4447821"/>
          </a:xfrm>
          <a:prstGeom prst="rect">
            <a:avLst/>
          </a:prstGeom>
        </p:spPr>
        <p:txBody>
          <a:bodyPr wrap="square">
            <a:spAutoFit/>
          </a:bodyPr>
          <a:lstStyle/>
          <a:p>
            <a:pPr algn="ctr">
              <a:lnSpc>
                <a:spcPct val="107000"/>
              </a:lnSpc>
              <a:spcAft>
                <a:spcPts val="800"/>
              </a:spcAft>
            </a:pPr>
            <a:r>
              <a:rPr lang="de-DE" sz="3200" dirty="0">
                <a:solidFill>
                  <a:prstClr val="black"/>
                </a:solidFill>
                <a:latin typeface="Calibri" panose="020F0502020204030204"/>
              </a:rPr>
              <a:t>Bayerisches Gesetz über das Erziehungs- und Unterrichtswesen (</a:t>
            </a:r>
            <a:r>
              <a:rPr lang="de-DE" sz="3200" dirty="0" err="1">
                <a:solidFill>
                  <a:prstClr val="black"/>
                </a:solidFill>
                <a:latin typeface="Calibri" panose="020F0502020204030204"/>
              </a:rPr>
              <a:t>BayEUG</a:t>
            </a:r>
            <a:r>
              <a:rPr lang="de-DE" sz="3200" dirty="0">
                <a:solidFill>
                  <a:prstClr val="black"/>
                </a:solidFill>
                <a:latin typeface="Calibri" panose="020F0502020204030204"/>
              </a:rPr>
              <a:t>)</a:t>
            </a:r>
          </a:p>
          <a:p>
            <a:pPr marL="800100" lvl="1"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pitchFamily="34" charset="0"/>
                <a:ea typeface="Calibri" panose="020F0502020204030204" pitchFamily="34" charset="0"/>
                <a:cs typeface="Arial" panose="020B0604020202020204" pitchFamily="34" charset="0"/>
              </a:rPr>
              <a:t>Zweiter Teil: Die öffentlichen Schulen </a:t>
            </a:r>
          </a:p>
          <a:p>
            <a:pPr lvl="2"/>
            <a:r>
              <a:rPr lang="de-DE" dirty="0">
                <a:solidFill>
                  <a:prstClr val="black"/>
                </a:solidFill>
                <a:latin typeface="Calibri" panose="020F0502020204030204" pitchFamily="34" charset="0"/>
                <a:ea typeface="Times New Roman" panose="02020603050405020304" pitchFamily="18" charset="0"/>
              </a:rPr>
              <a:t>Abschnitt IX Einrichtungen zur Mitgestaltung des schulischen Lebens</a:t>
            </a:r>
          </a:p>
          <a:p>
            <a:pPr marL="1257300" lvl="2" indent="-342900">
              <a:lnSpc>
                <a:spcPct val="107000"/>
              </a:lnSpc>
              <a:spcBef>
                <a:spcPts val="200"/>
              </a:spcBef>
              <a:buFontTx/>
              <a:buAutoNum type="alphaLcParenR"/>
            </a:pPr>
            <a:r>
              <a:rPr lang="de-DE"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Schülermitverantwortung </a:t>
            </a:r>
          </a:p>
          <a:p>
            <a:pPr lvl="2">
              <a:lnSpc>
                <a:spcPct val="107000"/>
              </a:lnSpc>
              <a:spcBef>
                <a:spcPts val="200"/>
              </a:spcBef>
            </a:pPr>
            <a:endParaRPr lang="de-DE" dirty="0">
              <a:solidFill>
                <a:prstClr val="black"/>
              </a:solidFill>
              <a:latin typeface="Calibri Light" panose="020F0302020204030204" pitchFamily="34" charset="0"/>
              <a:ea typeface="Times New Roman" panose="02020603050405020304" pitchFamily="18" charset="0"/>
              <a:cs typeface="Times New Roman" panose="02020603050405020304" pitchFamily="18" charset="0"/>
            </a:endParaRPr>
          </a:p>
          <a:p>
            <a:pPr lvl="2">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Art. 62 Schülermitverantwortung, Schülervertretung  </a:t>
            </a:r>
            <a:r>
              <a:rPr lang="de-DE" sz="1600" dirty="0">
                <a:solidFill>
                  <a:prstClr val="black"/>
                </a:solidFill>
                <a:latin typeface="Calibri" panose="020F0502020204030204" pitchFamily="34" charset="0"/>
                <a:ea typeface="Times New Roman" panose="02020603050405020304" pitchFamily="18" charset="0"/>
                <a:cs typeface="Calibri" panose="020F0502020204030204" pitchFamily="34" charset="0"/>
              </a:rPr>
              <a:t>(Anmerkung: bisher nur Sekundarstufe)</a:t>
            </a:r>
            <a:endParaRPr lang="de-DE" sz="16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5. Stadt- und Landkreisschülersprecherinnen und Stadt- und Landkreisschülersprecher</a:t>
            </a: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6. Bezirksschülersprecherinnen und Bezirksschülersprecher,</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7. Landesschülerkonferenz.</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de-DE"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Foliennummernplatzhalter 2">
            <a:extLst>
              <a:ext uri="{FF2B5EF4-FFF2-40B4-BE49-F238E27FC236}">
                <a16:creationId xmlns:a16="http://schemas.microsoft.com/office/drawing/2014/main" id="{1772AD23-0BD4-49F6-B289-342EEB21C25F}"/>
              </a:ext>
            </a:extLst>
          </p:cNvPr>
          <p:cNvSpPr>
            <a:spLocks noGrp="1"/>
          </p:cNvSpPr>
          <p:nvPr>
            <p:ph type="sldNum" sz="quarter" idx="12"/>
          </p:nvPr>
        </p:nvSpPr>
        <p:spPr/>
        <p:txBody>
          <a:bodyPr/>
          <a:lstStyle/>
          <a:p>
            <a:fld id="{EBBEBBE3-06B1-4A23-8088-7BFEB056CD85}" type="slidenum">
              <a:rPr lang="de-DE" smtClean="0"/>
              <a:t>17</a:t>
            </a:fld>
            <a:endParaRPr lang="de-DE"/>
          </a:p>
        </p:txBody>
      </p:sp>
      <p:pic>
        <p:nvPicPr>
          <p:cNvPr id="7" name="Grafik 6">
            <a:extLst>
              <a:ext uri="{FF2B5EF4-FFF2-40B4-BE49-F238E27FC236}">
                <a16:creationId xmlns:a16="http://schemas.microsoft.com/office/drawing/2014/main" id="{773B0B75-26B2-4930-8F72-442AE9AD438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0E13E7F9-0610-401B-81E2-65AA6D90DD4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1785936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78017" y="1383424"/>
            <a:ext cx="11847728" cy="5929637"/>
          </a:xfrm>
          <a:prstGeom prst="rect">
            <a:avLst/>
          </a:prstGeom>
        </p:spPr>
        <p:txBody>
          <a:bodyPr wrap="square">
            <a:spAutoFit/>
          </a:bodyPr>
          <a:lstStyle/>
          <a:p>
            <a:pPr algn="ctr">
              <a:lnSpc>
                <a:spcPct val="107000"/>
              </a:lnSpc>
              <a:spcAft>
                <a:spcPts val="800"/>
              </a:spcAft>
            </a:pPr>
            <a:r>
              <a:rPr lang="de-DE" sz="3200" dirty="0">
                <a:solidFill>
                  <a:prstClr val="black"/>
                </a:solidFill>
                <a:latin typeface="Calibri" panose="020F0502020204030204"/>
              </a:rPr>
              <a:t>Bayerisches Gesetz über das Erziehungs- und Unterrichtswesen (</a:t>
            </a:r>
            <a:r>
              <a:rPr lang="de-DE" sz="3200" dirty="0" err="1">
                <a:solidFill>
                  <a:prstClr val="black"/>
                </a:solidFill>
                <a:latin typeface="Calibri" panose="020F0502020204030204"/>
              </a:rPr>
              <a:t>BayEUG</a:t>
            </a:r>
            <a:r>
              <a:rPr lang="de-DE" sz="3200" dirty="0">
                <a:solidFill>
                  <a:prstClr val="black"/>
                </a:solidFill>
                <a:latin typeface="Calibri" panose="020F0502020204030204"/>
              </a:rPr>
              <a:t>)</a:t>
            </a:r>
          </a:p>
          <a:p>
            <a:pPr marL="800100" lvl="1"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pitchFamily="34" charset="0"/>
                <a:ea typeface="Calibri" panose="020F0502020204030204" pitchFamily="34" charset="0"/>
                <a:cs typeface="Arial" panose="020B0604020202020204" pitchFamily="34" charset="0"/>
              </a:rPr>
              <a:t>Zweiter Teil: Die öffentlichen Schulen </a:t>
            </a:r>
          </a:p>
          <a:p>
            <a:pPr lvl="2"/>
            <a:r>
              <a:rPr lang="de-DE" dirty="0">
                <a:solidFill>
                  <a:prstClr val="black"/>
                </a:solidFill>
                <a:latin typeface="Calibri" panose="020F0502020204030204" pitchFamily="34" charset="0"/>
                <a:ea typeface="Times New Roman" panose="02020603050405020304" pitchFamily="18" charset="0"/>
              </a:rPr>
              <a:t>Abschnitt IX Einrichtungen zur Mitgestaltung des schulischen Lebens</a:t>
            </a:r>
          </a:p>
          <a:p>
            <a:pPr marL="1257300" lvl="2" indent="-342900">
              <a:lnSpc>
                <a:spcPct val="107000"/>
              </a:lnSpc>
              <a:spcBef>
                <a:spcPts val="200"/>
              </a:spcBef>
              <a:buFontTx/>
              <a:buAutoNum type="alphaLcParenR"/>
            </a:pPr>
            <a:r>
              <a:rPr lang="de-DE"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Schülermitverantwortung </a:t>
            </a:r>
          </a:p>
          <a:p>
            <a:pPr lvl="2">
              <a:lnSpc>
                <a:spcPct val="107000"/>
              </a:lnSpc>
              <a:spcBef>
                <a:spcPts val="200"/>
              </a:spcBef>
            </a:pPr>
            <a:endParaRPr lang="de-DE" dirty="0">
              <a:solidFill>
                <a:prstClr val="black"/>
              </a:solidFill>
              <a:latin typeface="Calibri Light" panose="020F0302020204030204" pitchFamily="34" charset="0"/>
              <a:ea typeface="Times New Roman" panose="02020603050405020304" pitchFamily="18" charset="0"/>
              <a:cs typeface="Times New Roman" panose="02020603050405020304" pitchFamily="18" charset="0"/>
            </a:endParaRPr>
          </a:p>
          <a:p>
            <a:pPr lvl="2">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Art. 62 Schülermitverantwortung, Schülervertretung  </a:t>
            </a:r>
            <a:r>
              <a:rPr lang="de-DE" sz="1600" dirty="0">
                <a:solidFill>
                  <a:prstClr val="black"/>
                </a:solidFill>
                <a:latin typeface="Calibri" panose="020F0502020204030204" pitchFamily="34" charset="0"/>
                <a:ea typeface="Times New Roman" panose="02020603050405020304" pitchFamily="18" charset="0"/>
                <a:cs typeface="Calibri" panose="020F0502020204030204" pitchFamily="34" charset="0"/>
              </a:rPr>
              <a:t>(Anmerkung: bisher nur Sekundarstufe)</a:t>
            </a:r>
          </a:p>
          <a:p>
            <a:pPr lvl="2">
              <a:lnSpc>
                <a:spcPct val="107000"/>
              </a:lnSpc>
              <a:spcAft>
                <a:spcPts val="800"/>
              </a:spcAft>
            </a:pPr>
            <a:r>
              <a:rPr lang="de-DE" sz="1600" dirty="0">
                <a:solidFill>
                  <a:prstClr val="black"/>
                </a:solidFill>
                <a:latin typeface="Calibri" panose="020F0502020204030204" pitchFamily="34" charset="0"/>
                <a:ea typeface="Calibri" panose="020F0502020204030204" pitchFamily="34" charset="0"/>
                <a:cs typeface="Arial" panose="020B0604020202020204" pitchFamily="34" charset="0"/>
              </a:rPr>
              <a:t>(3)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1</a:t>
            </a:r>
            <a:r>
              <a:rPr lang="de-DE" dirty="0">
                <a:solidFill>
                  <a:prstClr val="black"/>
                </a:solidFill>
                <a:latin typeface="Calibri" panose="020F0502020204030204" pitchFamily="34" charset="0"/>
                <a:ea typeface="Calibri" panose="020F0502020204030204" pitchFamily="34" charset="0"/>
                <a:cs typeface="Arial" panose="020B0604020202020204" pitchFamily="34" charset="0"/>
              </a:rPr>
              <a:t>Ab Jahrgangsstufe 5 wählt jede Klasse aus ihrer Mitte eine Klassensprecherin oder einen Klassensprecher und ihren bzw. seinen Stellvertreter.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2</a:t>
            </a:r>
            <a:r>
              <a:rPr lang="de-DE" dirty="0">
                <a:solidFill>
                  <a:prstClr val="black"/>
                </a:solidFill>
                <a:latin typeface="Calibri" panose="020F0502020204030204" pitchFamily="34" charset="0"/>
                <a:ea typeface="Calibri" panose="020F0502020204030204" pitchFamily="34" charset="0"/>
                <a:cs typeface="Arial" panose="020B0604020202020204" pitchFamily="34" charset="0"/>
              </a:rPr>
              <a:t>In den Jahrgangsstufen 1 bis 4 entscheidet die Schulleitung im Einvernehmen mit dem Elternbeirat, ob eine Wahl im Sinne des Satzes 1 durchgeführt wird.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3</a:t>
            </a:r>
            <a:r>
              <a:rPr lang="de-DE" dirty="0">
                <a:solidFill>
                  <a:prstClr val="black"/>
                </a:solidFill>
                <a:latin typeface="Calibri" panose="020F0502020204030204" pitchFamily="34" charset="0"/>
                <a:ea typeface="Calibri" panose="020F0502020204030204" pitchFamily="34" charset="0"/>
                <a:cs typeface="Arial" panose="020B0604020202020204" pitchFamily="34" charset="0"/>
              </a:rPr>
              <a:t>Der Klassensprecherin bzw. dem Klassensprecher obliegen die Aufgaben der Schülermitverantwortung als Schülervertretung für die Klasse.</a:t>
            </a: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(4)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1</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Die Klassensprecherinnen und Klassensprecher, ihre jeweiligen Stellvertreter sowie die Schülersprecherinnen 	und Schülersprecher bilden die Klassensprecherversammlung.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2</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Die Klassensprecherversammlung behandelt 	Fragen, die über den Kreis einer Klasse hinaus für die gesamte Schülerschaft von Interesse sind.</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e-DE" sz="1800" dirty="0">
                <a:effectLst/>
                <a:latin typeface="Calibri" panose="020F0502020204030204" pitchFamily="34" charset="0"/>
                <a:ea typeface="Times New Roman" panose="02020603050405020304" pitchFamily="18" charset="0"/>
                <a:cs typeface="Calibri" panose="020F0502020204030204" pitchFamily="34" charset="0"/>
              </a:rPr>
              <a:t>	</a:t>
            </a:r>
            <a:endParaRPr lang="de-DE"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Foliennummernplatzhalter 2">
            <a:extLst>
              <a:ext uri="{FF2B5EF4-FFF2-40B4-BE49-F238E27FC236}">
                <a16:creationId xmlns:a16="http://schemas.microsoft.com/office/drawing/2014/main" id="{3BF6DAFB-340B-4248-9F85-74B315EFAAA2}"/>
              </a:ext>
            </a:extLst>
          </p:cNvPr>
          <p:cNvSpPr>
            <a:spLocks noGrp="1"/>
          </p:cNvSpPr>
          <p:nvPr>
            <p:ph type="sldNum" sz="quarter" idx="12"/>
          </p:nvPr>
        </p:nvSpPr>
        <p:spPr/>
        <p:txBody>
          <a:bodyPr/>
          <a:lstStyle/>
          <a:p>
            <a:fld id="{EBBEBBE3-06B1-4A23-8088-7BFEB056CD85}" type="slidenum">
              <a:rPr lang="de-DE" smtClean="0"/>
              <a:t>18</a:t>
            </a:fld>
            <a:endParaRPr lang="de-DE" dirty="0"/>
          </a:p>
        </p:txBody>
      </p:sp>
      <p:pic>
        <p:nvPicPr>
          <p:cNvPr id="7" name="Grafik 6">
            <a:extLst>
              <a:ext uri="{FF2B5EF4-FFF2-40B4-BE49-F238E27FC236}">
                <a16:creationId xmlns:a16="http://schemas.microsoft.com/office/drawing/2014/main" id="{68BAFD56-0B93-4853-A395-6FA056CE693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6723F271-6FEA-4858-92D2-F66F7436270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456138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78017" y="1383424"/>
            <a:ext cx="11847728" cy="5428089"/>
          </a:xfrm>
          <a:prstGeom prst="rect">
            <a:avLst/>
          </a:prstGeom>
        </p:spPr>
        <p:txBody>
          <a:bodyPr wrap="square">
            <a:spAutoFit/>
          </a:bodyPr>
          <a:lstStyle/>
          <a:p>
            <a:pPr algn="ctr">
              <a:lnSpc>
                <a:spcPct val="107000"/>
              </a:lnSpc>
              <a:spcAft>
                <a:spcPts val="800"/>
              </a:spcAft>
            </a:pPr>
            <a:r>
              <a:rPr lang="de-DE" sz="3200" dirty="0">
                <a:solidFill>
                  <a:prstClr val="black"/>
                </a:solidFill>
                <a:latin typeface="Calibri" panose="020F0502020204030204"/>
              </a:rPr>
              <a:t>Bayerisches Gesetz über das Erziehungs- und Unterrichtswesen (</a:t>
            </a:r>
            <a:r>
              <a:rPr lang="de-DE" sz="3200" dirty="0" err="1">
                <a:solidFill>
                  <a:prstClr val="black"/>
                </a:solidFill>
                <a:latin typeface="Calibri" panose="020F0502020204030204"/>
              </a:rPr>
              <a:t>BayEUG</a:t>
            </a:r>
            <a:r>
              <a:rPr lang="de-DE" sz="3200" dirty="0">
                <a:solidFill>
                  <a:prstClr val="black"/>
                </a:solidFill>
                <a:latin typeface="Calibri" panose="020F0502020204030204"/>
              </a:rPr>
              <a:t>)</a:t>
            </a:r>
          </a:p>
          <a:p>
            <a:pPr marL="800100" lvl="1"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pitchFamily="34" charset="0"/>
                <a:ea typeface="Calibri" panose="020F0502020204030204" pitchFamily="34" charset="0"/>
                <a:cs typeface="Arial" panose="020B0604020202020204" pitchFamily="34" charset="0"/>
              </a:rPr>
              <a:t>Zweiter Teil: Die öffentlichen Schulen </a:t>
            </a:r>
          </a:p>
          <a:p>
            <a:pPr lvl="2"/>
            <a:r>
              <a:rPr lang="de-DE" dirty="0">
                <a:solidFill>
                  <a:prstClr val="black"/>
                </a:solidFill>
                <a:latin typeface="Calibri" panose="020F0502020204030204" pitchFamily="34" charset="0"/>
                <a:ea typeface="Times New Roman" panose="02020603050405020304" pitchFamily="18" charset="0"/>
              </a:rPr>
              <a:t>Abschnitt IX Einrichtungen zur Mitgestaltung des schulischen Lebens</a:t>
            </a:r>
          </a:p>
          <a:p>
            <a:pPr marL="1257300" lvl="2" indent="-342900">
              <a:lnSpc>
                <a:spcPct val="107000"/>
              </a:lnSpc>
              <a:spcBef>
                <a:spcPts val="200"/>
              </a:spcBef>
              <a:buFontTx/>
              <a:buAutoNum type="alphaLcParenR"/>
            </a:pPr>
            <a:r>
              <a:rPr lang="de-DE"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Schülermitverantwortung </a:t>
            </a:r>
          </a:p>
          <a:p>
            <a:pPr lvl="2">
              <a:lnSpc>
                <a:spcPct val="107000"/>
              </a:lnSpc>
              <a:spcBef>
                <a:spcPts val="200"/>
              </a:spcBef>
            </a:pPr>
            <a:endParaRPr lang="de-DE" dirty="0">
              <a:solidFill>
                <a:prstClr val="black"/>
              </a:solidFill>
              <a:latin typeface="Calibri Light" panose="020F0302020204030204" pitchFamily="34" charset="0"/>
              <a:ea typeface="Times New Roman" panose="02020603050405020304" pitchFamily="18" charset="0"/>
              <a:cs typeface="Times New Roman" panose="02020603050405020304" pitchFamily="18" charset="0"/>
            </a:endParaRPr>
          </a:p>
          <a:p>
            <a:pPr lvl="2">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Art. 62 Schülermitverantwortung, Schülervertretung  </a:t>
            </a:r>
            <a:r>
              <a:rPr lang="de-DE" sz="1600" dirty="0">
                <a:solidFill>
                  <a:prstClr val="black"/>
                </a:solidFill>
                <a:latin typeface="Calibri" panose="020F0502020204030204" pitchFamily="34" charset="0"/>
                <a:ea typeface="Times New Roman" panose="02020603050405020304" pitchFamily="18" charset="0"/>
                <a:cs typeface="Calibri" panose="020F0502020204030204" pitchFamily="34" charset="0"/>
              </a:rPr>
              <a:t>(Anmerkung: bisher nur Sekundarstufe)</a:t>
            </a:r>
            <a:endParaRPr lang="de-DE" sz="16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(5)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1</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Die Klassensprecherinnen und Klassensprecher und ihre jeweiligen Stellvertreter wählen die drei 	Schülersprecherinnen und Schülersprecher; das Schulforum kann beschließen, das Wahlrecht auf alle Schülerinnen 	und Schüler auszudehnen.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2</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Die Schülersprecherinnen und Schülersprecher bilden den Schülerausschuss.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3</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Der 	Schülerausschuss ist ausführendes Organ der Klassensprecherversammlung; er kann im Rahmen der Aufgaben der 	Schülermitverantwortung und der Beschlüsse der Klassensprecherversammlung der Schulleiterin oder dem 	Schulleiter, der Lehrerkonferenz, dem Elternbeirat, dem Schulforum, dem Aufwandsträger und einzelnen 	Lehrkräften Wünsche und Anregungen vortragen. </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e-DE" sz="1800" dirty="0">
                <a:effectLst/>
                <a:latin typeface="Calibri" panose="020F0502020204030204" pitchFamily="34" charset="0"/>
                <a:ea typeface="Times New Roman" panose="02020603050405020304" pitchFamily="18" charset="0"/>
                <a:cs typeface="Calibri" panose="020F0502020204030204" pitchFamily="34" charset="0"/>
              </a:rPr>
              <a:t>	</a:t>
            </a:r>
            <a:endParaRPr lang="de-DE"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Foliennummernplatzhalter 2">
            <a:extLst>
              <a:ext uri="{FF2B5EF4-FFF2-40B4-BE49-F238E27FC236}">
                <a16:creationId xmlns:a16="http://schemas.microsoft.com/office/drawing/2014/main" id="{027EF43C-9069-4211-9985-63350433142C}"/>
              </a:ext>
            </a:extLst>
          </p:cNvPr>
          <p:cNvSpPr>
            <a:spLocks noGrp="1"/>
          </p:cNvSpPr>
          <p:nvPr>
            <p:ph type="sldNum" sz="quarter" idx="12"/>
          </p:nvPr>
        </p:nvSpPr>
        <p:spPr/>
        <p:txBody>
          <a:bodyPr/>
          <a:lstStyle/>
          <a:p>
            <a:fld id="{EBBEBBE3-06B1-4A23-8088-7BFEB056CD85}" type="slidenum">
              <a:rPr lang="de-DE" smtClean="0"/>
              <a:t>19</a:t>
            </a:fld>
            <a:endParaRPr lang="de-DE"/>
          </a:p>
        </p:txBody>
      </p:sp>
      <p:pic>
        <p:nvPicPr>
          <p:cNvPr id="7" name="Grafik 6">
            <a:extLst>
              <a:ext uri="{FF2B5EF4-FFF2-40B4-BE49-F238E27FC236}">
                <a16:creationId xmlns:a16="http://schemas.microsoft.com/office/drawing/2014/main" id="{DD93C44C-97EA-495E-B831-B286D492EF4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31E6295A-779A-4727-BF5E-9317AAED876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4245594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72135" y="0"/>
            <a:ext cx="11847729" cy="1302370"/>
          </a:xfrm>
        </p:spPr>
        <p:txBody>
          <a:bodyPr/>
          <a:lstStyle/>
          <a:p>
            <a:r>
              <a:rPr lang="de-DE" sz="2000" dirty="0">
                <a:solidFill>
                  <a:srgbClr val="4472C4">
                    <a:lumMod val="50000"/>
                  </a:srgbClr>
                </a:solidFill>
                <a:latin typeface="Calibri" panose="020F0502020204030204" pitchFamily="34" charset="0"/>
                <a:ea typeface="Times New Roman" panose="02020603050405020304" pitchFamily="18" charset="0"/>
                <a:cs typeface="Times New Roman" panose="02020603050405020304" pitchFamily="18" charset="0"/>
              </a:rPr>
              <a:t>                                                                                                Materialien Arbeitskreis MIT!</a:t>
            </a:r>
            <a:endParaRPr lang="de-DE" dirty="0"/>
          </a:p>
        </p:txBody>
      </p:sp>
      <p:sp>
        <p:nvSpPr>
          <p:cNvPr id="3" name="Textfeld 2">
            <a:extLst>
              <a:ext uri="{FF2B5EF4-FFF2-40B4-BE49-F238E27FC236}">
                <a16:creationId xmlns:a16="http://schemas.microsoft.com/office/drawing/2014/main" id="{CDED4B75-A346-4E2E-A254-CD3406B314B4}"/>
              </a:ext>
            </a:extLst>
          </p:cNvPr>
          <p:cNvSpPr txBox="1"/>
          <p:nvPr/>
        </p:nvSpPr>
        <p:spPr>
          <a:xfrm>
            <a:off x="254037" y="1383424"/>
            <a:ext cx="11847729" cy="4571636"/>
          </a:xfrm>
          <a:prstGeom prst="rect">
            <a:avLst/>
          </a:prstGeom>
          <a:noFill/>
        </p:spPr>
        <p:txBody>
          <a:bodyPr wrap="square" rtlCol="0">
            <a:spAutoFit/>
          </a:bodyPr>
          <a:lstStyle/>
          <a:p>
            <a:pPr>
              <a:lnSpc>
                <a:spcPct val="107000"/>
              </a:lnSpc>
              <a:spcAft>
                <a:spcPts val="800"/>
              </a:spcAft>
            </a:pPr>
            <a:r>
              <a:rPr lang="de-DE"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UN-Kinderrecht</a:t>
            </a:r>
            <a:r>
              <a:rPr lang="de-DE" sz="3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a:t>
            </a:r>
            <a:r>
              <a:rPr lang="de-DE"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konvention, Folie 3 und 4</a:t>
            </a:r>
            <a:endParaRPr lang="de-DE" sz="3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e-DE" sz="3200" dirty="0">
                <a:latin typeface="Calibri" panose="020F0502020204030204" pitchFamily="34" charset="0"/>
                <a:cs typeface="Arial" panose="020B0604020202020204" pitchFamily="34" charset="0"/>
              </a:rPr>
              <a:t>2. Kultusministerkonferenz, Folie 5 und 6</a:t>
            </a:r>
          </a:p>
          <a:p>
            <a:pPr marL="285750" indent="-285750">
              <a:buFont typeface="Arial" panose="020B0604020202020204" pitchFamily="34" charset="0"/>
              <a:buChar char="•"/>
            </a:pPr>
            <a:r>
              <a:rPr lang="de-DE" dirty="0">
                <a:solidFill>
                  <a:prstClr val="black"/>
                </a:solidFill>
                <a:latin typeface="Calibri" panose="020F0502020204030204"/>
              </a:rPr>
              <a:t>Empfehlungen zur Arbeit in der Grundschule: Beschluss der KMK vom 02.07.1970 i. d. F. vom 11.06.2015</a:t>
            </a:r>
          </a:p>
          <a:p>
            <a:pPr>
              <a:lnSpc>
                <a:spcPct val="107000"/>
              </a:lnSpc>
              <a:spcAft>
                <a:spcPts val="800"/>
              </a:spcAft>
            </a:pPr>
            <a:endParaRPr lang="de-DE"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sz="3200" dirty="0">
                <a:latin typeface="Calibri" panose="020F0502020204030204" pitchFamily="34" charset="0"/>
                <a:ea typeface="Calibri" panose="020F0502020204030204" pitchFamily="34" charset="0"/>
                <a:cs typeface="Arial" panose="020B0604020202020204" pitchFamily="34" charset="0"/>
              </a:rPr>
              <a:t>3. B</a:t>
            </a:r>
            <a:r>
              <a:rPr lang="de-DE" sz="3200" dirty="0">
                <a:effectLst/>
                <a:latin typeface="Calibri" panose="020F0502020204030204" pitchFamily="34" charset="0"/>
                <a:ea typeface="Calibri" panose="020F0502020204030204" pitchFamily="34" charset="0"/>
                <a:cs typeface="Arial" panose="020B0604020202020204" pitchFamily="34" charset="0"/>
              </a:rPr>
              <a:t>ayerische Gesetze und Verordnungen, Folie 7 bis 33 </a:t>
            </a:r>
            <a:endParaRPr kumimoji="0" lang="de-DE" sz="320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indent="-342900">
              <a:lnSpc>
                <a:spcPct val="150000"/>
              </a:lnSpc>
              <a:buFont typeface="Arial" panose="020B0604020202020204" pitchFamily="34" charset="0"/>
              <a:buChar char="•"/>
            </a:pPr>
            <a:r>
              <a:rPr lang="de-DE" dirty="0"/>
              <a:t>Verfassung des Freistaates Bayern i. d. F. der Bekanntmachung vom 15. Dezember 1998</a:t>
            </a:r>
          </a:p>
          <a:p>
            <a:pPr marL="342900" indent="-342900">
              <a:lnSpc>
                <a:spcPct val="150000"/>
              </a:lnSpc>
              <a:spcAft>
                <a:spcPts val="800"/>
              </a:spcAft>
              <a:buFont typeface="Arial" panose="020B0604020202020204" pitchFamily="34" charset="0"/>
              <a:buChar char="•"/>
            </a:pPr>
            <a:r>
              <a:rPr lang="de-DE" dirty="0"/>
              <a:t>Bayerisches </a:t>
            </a:r>
            <a:r>
              <a:rPr lang="de-DE" dirty="0">
                <a:solidFill>
                  <a:prstClr val="black"/>
                </a:solidFill>
                <a:latin typeface="Calibri" panose="020F0502020204030204"/>
              </a:rPr>
              <a:t>Gesetz über das Erziehungs- und Unterrichtswesen (</a:t>
            </a:r>
            <a:r>
              <a:rPr lang="de-DE" dirty="0" err="1">
                <a:solidFill>
                  <a:prstClr val="black"/>
                </a:solidFill>
                <a:latin typeface="Calibri" panose="020F0502020204030204"/>
              </a:rPr>
              <a:t>BayEUG</a:t>
            </a:r>
            <a:r>
              <a:rPr lang="de-DE" dirty="0">
                <a:solidFill>
                  <a:prstClr val="black"/>
                </a:solidFill>
                <a:latin typeface="Calibri" panose="020F0502020204030204"/>
              </a:rPr>
              <a:t>)</a:t>
            </a:r>
          </a:p>
          <a:p>
            <a:pPr marL="342900" indent="-342900">
              <a:spcAft>
                <a:spcPts val="800"/>
              </a:spcAft>
              <a:buFont typeface="Arial" panose="020B0604020202020204" pitchFamily="34" charset="0"/>
              <a:buChar char="•"/>
            </a:pPr>
            <a:r>
              <a:rPr lang="de-DE" dirty="0"/>
              <a:t>Schulordnung für schulartübergreifende Regelungen an Schulen in Bayern</a:t>
            </a:r>
            <a:br>
              <a:rPr lang="de-DE" dirty="0"/>
            </a:br>
            <a:r>
              <a:rPr lang="de-DE" dirty="0"/>
              <a:t>(Bayerische Schulordnung – </a:t>
            </a:r>
            <a:r>
              <a:rPr lang="de-DE" dirty="0" err="1"/>
              <a:t>BaySchO</a:t>
            </a:r>
            <a:r>
              <a:rPr lang="de-DE" dirty="0"/>
              <a:t>)</a:t>
            </a:r>
          </a:p>
          <a:p>
            <a:pPr marL="342900" indent="-342900">
              <a:spcAft>
                <a:spcPts val="800"/>
              </a:spcAft>
              <a:buFont typeface="Arial" panose="020B0604020202020204" pitchFamily="34" charset="0"/>
              <a:buChar char="•"/>
            </a:pPr>
            <a:r>
              <a:rPr lang="de-DE" dirty="0">
                <a:solidFill>
                  <a:prstClr val="black"/>
                </a:solidFill>
                <a:latin typeface="Calibri" panose="020F0502020204030204"/>
              </a:rPr>
              <a:t>Lehrplan PLUS Bayern - Grundschule (aktuelle Fassung)</a:t>
            </a:r>
            <a:endParaRPr kumimoji="0" lang="de-DE"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oliennummernplatzhalter 5">
            <a:extLst>
              <a:ext uri="{FF2B5EF4-FFF2-40B4-BE49-F238E27FC236}">
                <a16:creationId xmlns:a16="http://schemas.microsoft.com/office/drawing/2014/main" id="{17CD4147-C113-4A65-8758-FFA363D3EF36}"/>
              </a:ext>
            </a:extLst>
          </p:cNvPr>
          <p:cNvSpPr>
            <a:spLocks noGrp="1"/>
          </p:cNvSpPr>
          <p:nvPr>
            <p:ph type="sldNum" sz="quarter" idx="12"/>
          </p:nvPr>
        </p:nvSpPr>
        <p:spPr/>
        <p:txBody>
          <a:bodyPr/>
          <a:lstStyle/>
          <a:p>
            <a:fld id="{EBBEBBE3-06B1-4A23-8088-7BFEB056CD85}" type="slidenum">
              <a:rPr lang="de-DE" smtClean="0"/>
              <a:t>2</a:t>
            </a:fld>
            <a:endParaRPr lang="de-DE"/>
          </a:p>
        </p:txBody>
      </p:sp>
      <p:pic>
        <p:nvPicPr>
          <p:cNvPr id="7" name="Grafik 6">
            <a:extLst>
              <a:ext uri="{FF2B5EF4-FFF2-40B4-BE49-F238E27FC236}">
                <a16:creationId xmlns:a16="http://schemas.microsoft.com/office/drawing/2014/main" id="{D9EE4D65-3F88-4C7A-9A95-47FEB308470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020ECE5F-8EE1-476B-9E4D-B63D57522BC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2345417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78017" y="1383424"/>
            <a:ext cx="11847728" cy="4732770"/>
          </a:xfrm>
          <a:prstGeom prst="rect">
            <a:avLst/>
          </a:prstGeom>
        </p:spPr>
        <p:txBody>
          <a:bodyPr wrap="square">
            <a:spAutoFit/>
          </a:bodyPr>
          <a:lstStyle/>
          <a:p>
            <a:pPr algn="ctr">
              <a:lnSpc>
                <a:spcPct val="107000"/>
              </a:lnSpc>
              <a:spcAft>
                <a:spcPts val="800"/>
              </a:spcAft>
            </a:pPr>
            <a:r>
              <a:rPr lang="de-DE" sz="3200" dirty="0">
                <a:solidFill>
                  <a:prstClr val="black"/>
                </a:solidFill>
                <a:latin typeface="Calibri" panose="020F0502020204030204"/>
              </a:rPr>
              <a:t>Bayerisches Gesetz über das Erziehungs- und Unterrichtswesen (</a:t>
            </a:r>
            <a:r>
              <a:rPr lang="de-DE" sz="3200" dirty="0" err="1">
                <a:solidFill>
                  <a:prstClr val="black"/>
                </a:solidFill>
                <a:latin typeface="Calibri" panose="020F0502020204030204"/>
              </a:rPr>
              <a:t>BayEUG</a:t>
            </a:r>
            <a:r>
              <a:rPr lang="de-DE" sz="3200" dirty="0">
                <a:solidFill>
                  <a:prstClr val="black"/>
                </a:solidFill>
                <a:latin typeface="Calibri" panose="020F0502020204030204"/>
              </a:rPr>
              <a:t>)</a:t>
            </a:r>
          </a:p>
          <a:p>
            <a:pPr marL="800100" lvl="1"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pitchFamily="34" charset="0"/>
                <a:ea typeface="Calibri" panose="020F0502020204030204" pitchFamily="34" charset="0"/>
                <a:cs typeface="Arial" panose="020B0604020202020204" pitchFamily="34" charset="0"/>
              </a:rPr>
              <a:t>Zweiter Teil: Die öffentlichen Schulen </a:t>
            </a:r>
          </a:p>
          <a:p>
            <a:pPr lvl="2"/>
            <a:r>
              <a:rPr lang="de-DE" dirty="0">
                <a:solidFill>
                  <a:prstClr val="black"/>
                </a:solidFill>
                <a:latin typeface="Calibri" panose="020F0502020204030204" pitchFamily="34" charset="0"/>
                <a:ea typeface="Times New Roman" panose="02020603050405020304" pitchFamily="18" charset="0"/>
              </a:rPr>
              <a:t>Abschnitt IX Einrichtungen zur Mitgestaltung des schulischen Lebens</a:t>
            </a:r>
          </a:p>
          <a:p>
            <a:pPr marL="1257300" lvl="2" indent="-342900">
              <a:lnSpc>
                <a:spcPct val="107000"/>
              </a:lnSpc>
              <a:spcBef>
                <a:spcPts val="200"/>
              </a:spcBef>
              <a:buFontTx/>
              <a:buAutoNum type="alphaLcParenR"/>
            </a:pPr>
            <a:r>
              <a:rPr lang="de-DE"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Schülermitverantwortung </a:t>
            </a:r>
          </a:p>
          <a:p>
            <a:pPr lvl="2">
              <a:lnSpc>
                <a:spcPct val="107000"/>
              </a:lnSpc>
              <a:spcBef>
                <a:spcPts val="200"/>
              </a:spcBef>
            </a:pPr>
            <a:endParaRPr lang="de-DE" dirty="0">
              <a:solidFill>
                <a:prstClr val="black"/>
              </a:solidFill>
              <a:latin typeface="Calibri Light" panose="020F0302020204030204" pitchFamily="34" charset="0"/>
              <a:ea typeface="Times New Roman" panose="02020603050405020304" pitchFamily="18" charset="0"/>
              <a:cs typeface="Times New Roman" panose="02020603050405020304" pitchFamily="18" charset="0"/>
            </a:endParaRPr>
          </a:p>
          <a:p>
            <a:pPr lvl="2">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Art. 62 Schülermitverantwortung, Schülervertretung  </a:t>
            </a:r>
            <a:r>
              <a:rPr lang="de-DE" sz="1600" dirty="0">
                <a:solidFill>
                  <a:prstClr val="black"/>
                </a:solidFill>
                <a:latin typeface="Calibri" panose="020F0502020204030204" pitchFamily="34" charset="0"/>
                <a:ea typeface="Times New Roman" panose="02020603050405020304" pitchFamily="18" charset="0"/>
                <a:cs typeface="Calibri" panose="020F0502020204030204" pitchFamily="34" charset="0"/>
              </a:rPr>
              <a:t>(Anmerkung: bisher nur Sekundarstufe)</a:t>
            </a:r>
            <a:endParaRPr lang="de-DE" sz="16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(5)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4</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Die Schulleiterin oder der Schulleiter unterrichtet den Schülerausschuss über Angelegenheiten, die für die 	Schule von allgemeiner Bedeutung sind, sowie über Rechts- und Verwaltungsvorschriften und Beschlüsse der 	Lehrerkonferenz, soweit sie allgemeine Schülerangelegenheiten betreffen.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5</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Die Schulleiterin oder der Schulleiter, 	die Schulaufsichtsbehörde und der Aufwandsträger prüfen im Rahmen ihrer Zuständigkeit die Anregungen des 	Schülerausschusses binnen angemessener Frist und teilen diesem das Ergebnis mit.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6</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Im Fall der Ablehnung ist das 	Ergebnis – auf Antrag schriftlich – zu begründen. 	</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3" name="Foliennummernplatzhalter 2">
            <a:extLst>
              <a:ext uri="{FF2B5EF4-FFF2-40B4-BE49-F238E27FC236}">
                <a16:creationId xmlns:a16="http://schemas.microsoft.com/office/drawing/2014/main" id="{0AB7B876-D62B-41AB-8948-9BEB70B80BB2}"/>
              </a:ext>
            </a:extLst>
          </p:cNvPr>
          <p:cNvSpPr>
            <a:spLocks noGrp="1"/>
          </p:cNvSpPr>
          <p:nvPr>
            <p:ph type="sldNum" sz="quarter" idx="12"/>
          </p:nvPr>
        </p:nvSpPr>
        <p:spPr/>
        <p:txBody>
          <a:bodyPr/>
          <a:lstStyle/>
          <a:p>
            <a:fld id="{EBBEBBE3-06B1-4A23-8088-7BFEB056CD85}" type="slidenum">
              <a:rPr lang="de-DE" smtClean="0"/>
              <a:t>20</a:t>
            </a:fld>
            <a:endParaRPr lang="de-DE"/>
          </a:p>
        </p:txBody>
      </p:sp>
      <p:pic>
        <p:nvPicPr>
          <p:cNvPr id="7" name="Grafik 6">
            <a:extLst>
              <a:ext uri="{FF2B5EF4-FFF2-40B4-BE49-F238E27FC236}">
                <a16:creationId xmlns:a16="http://schemas.microsoft.com/office/drawing/2014/main" id="{505D4E2F-1846-4123-99AD-B6C61D9ABDA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35A092F6-A2B3-43FD-A213-B25F64085BB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1937533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78017" y="1383424"/>
            <a:ext cx="11847728" cy="4901150"/>
          </a:xfrm>
          <a:prstGeom prst="rect">
            <a:avLst/>
          </a:prstGeom>
        </p:spPr>
        <p:txBody>
          <a:bodyPr wrap="square">
            <a:spAutoFit/>
          </a:bodyPr>
          <a:lstStyle/>
          <a:p>
            <a:pPr lvl="1">
              <a:lnSpc>
                <a:spcPct val="107000"/>
              </a:lnSpc>
              <a:spcAft>
                <a:spcPts val="800"/>
              </a:spcAft>
            </a:pPr>
            <a:r>
              <a:rPr lang="de-DE" sz="3200" dirty="0">
                <a:solidFill>
                  <a:prstClr val="black"/>
                </a:solidFill>
                <a:latin typeface="Calibri" panose="020F0502020204030204"/>
              </a:rPr>
              <a:t>Bayerisches Gesetz über das Erziehungs- und Unterrichtswesen </a:t>
            </a:r>
          </a:p>
          <a:p>
            <a:pPr marL="800100" lvl="1" indent="-342900">
              <a:lnSpc>
                <a:spcPct val="107000"/>
              </a:lnSpc>
              <a:spcAft>
                <a:spcPts val="800"/>
              </a:spcAft>
              <a:buFont typeface="Arial" panose="020B0604020202020204" pitchFamily="34" charset="0"/>
              <a:buChar char="•"/>
            </a:pPr>
            <a:endParaRPr lang="de-DE"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800100" lvl="1"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pitchFamily="34" charset="0"/>
                <a:ea typeface="Calibri" panose="020F0502020204030204" pitchFamily="34" charset="0"/>
                <a:cs typeface="Arial" panose="020B0604020202020204" pitchFamily="34" charset="0"/>
              </a:rPr>
              <a:t>Zweiter Teil: Die öffentlichen Schulen </a:t>
            </a:r>
          </a:p>
          <a:p>
            <a:pPr lvl="2"/>
            <a:r>
              <a:rPr lang="de-DE" dirty="0">
                <a:solidFill>
                  <a:prstClr val="black"/>
                </a:solidFill>
                <a:latin typeface="Calibri" panose="020F0502020204030204" pitchFamily="34" charset="0"/>
                <a:ea typeface="Times New Roman" panose="02020603050405020304" pitchFamily="18" charset="0"/>
              </a:rPr>
              <a:t>Abschnitt IX Einrichtungen zur Mitgestaltung des schulischen Lebens</a:t>
            </a:r>
          </a:p>
          <a:p>
            <a:pPr marL="1257300" lvl="2" indent="-342900">
              <a:lnSpc>
                <a:spcPct val="107000"/>
              </a:lnSpc>
              <a:spcBef>
                <a:spcPts val="200"/>
              </a:spcBef>
              <a:buFontTx/>
              <a:buAutoNum type="alphaLcParenR"/>
            </a:pPr>
            <a:r>
              <a:rPr lang="de-DE"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Schülermitverantwortung </a:t>
            </a:r>
          </a:p>
          <a:p>
            <a:pPr lvl="2">
              <a:lnSpc>
                <a:spcPct val="107000"/>
              </a:lnSpc>
              <a:spcBef>
                <a:spcPts val="200"/>
              </a:spcBef>
            </a:pPr>
            <a:endParaRPr lang="de-DE" dirty="0">
              <a:solidFill>
                <a:prstClr val="black"/>
              </a:solidFill>
              <a:latin typeface="Calibri Light" panose="020F0302020204030204" pitchFamily="34" charset="0"/>
              <a:ea typeface="Times New Roman" panose="02020603050405020304" pitchFamily="18" charset="0"/>
              <a:cs typeface="Times New Roman" panose="02020603050405020304" pitchFamily="18" charset="0"/>
            </a:endParaRPr>
          </a:p>
          <a:p>
            <a:pPr lvl="2">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Art. 62 Schülermitverantwortung, Schülervertretung </a:t>
            </a:r>
            <a:r>
              <a:rPr lang="de-DE" b="1" dirty="0">
                <a:solidFill>
                  <a:prstClr val="black"/>
                </a:solidFill>
                <a:latin typeface="Calibri" panose="020F0502020204030204" pitchFamily="34" charset="0"/>
                <a:ea typeface="Times New Roman" panose="02020603050405020304" pitchFamily="18" charset="0"/>
                <a:cs typeface="Calibri" panose="020F0502020204030204" pitchFamily="34" charset="0"/>
              </a:rPr>
              <a:t> </a:t>
            </a:r>
            <a:r>
              <a:rPr lang="de-DE" sz="1600" dirty="0">
                <a:solidFill>
                  <a:prstClr val="black"/>
                </a:solidFill>
                <a:latin typeface="Calibri" panose="020F0502020204030204" pitchFamily="34" charset="0"/>
                <a:ea typeface="Times New Roman" panose="02020603050405020304" pitchFamily="18" charset="0"/>
                <a:cs typeface="Calibri" panose="020F0502020204030204" pitchFamily="34" charset="0"/>
              </a:rPr>
              <a:t>(Anmerkung: bisher nur Sekundarstufe)</a:t>
            </a:r>
            <a:endParaRPr lang="de-DE" sz="16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(7)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1</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 Die Klassensprecherinnen und Klassensprecher und ihre jeweiligen Stellvertreter können für jeweils ein 	Schuljahr eine Verbindungslehrkraft wählen; wählbar sind Lehrkräfte, die an der Schule mit mindestens der Hälfte 	der Unterrichtspflichtzeit unbefristet beschäftigt sind, sowie Förderlehrerinnen bzw. Förderlehrer unter 	entsprechenden Voraussetzungen.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2</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Das Schulforum kann beschließen, dass die Wahl durch alle Schülerinnen und 	Schüler erfolgt.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3</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Die Verbindungslehrkräfte pflegen die Verbindung zwischen Schulleiterin bzw. Schulleiter und 	Lehrkräften einerseits und den Schülerinnen und Schülern andererseits. </a:t>
            </a:r>
            <a:r>
              <a:rPr lang="de-DE" baseline="30000" dirty="0">
                <a:solidFill>
                  <a:prstClr val="black"/>
                </a:solidFill>
                <a:latin typeface="Calibri" panose="020F0502020204030204" pitchFamily="34" charset="0"/>
                <a:ea typeface="Times New Roman" panose="02020603050405020304" pitchFamily="18" charset="0"/>
                <a:cs typeface="Calibri" panose="020F0502020204030204" pitchFamily="34" charset="0"/>
              </a:rPr>
              <a:t>4</a:t>
            </a:r>
            <a:r>
              <a:rPr lang="de-DE" dirty="0">
                <a:solidFill>
                  <a:prstClr val="black"/>
                </a:solidFill>
                <a:latin typeface="Calibri" panose="020F0502020204030204" pitchFamily="34" charset="0"/>
                <a:ea typeface="Times New Roman" panose="02020603050405020304" pitchFamily="18" charset="0"/>
                <a:cs typeface="Calibri" panose="020F0502020204030204" pitchFamily="34" charset="0"/>
              </a:rPr>
              <a:t>Sie beraten die Einrichtungen der 	Schülermitverantwortung und vermitteln bei Beschwerden.</a:t>
            </a:r>
            <a:endParaRPr lang="de-DE"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3" name="Foliennummernplatzhalter 2">
            <a:extLst>
              <a:ext uri="{FF2B5EF4-FFF2-40B4-BE49-F238E27FC236}">
                <a16:creationId xmlns:a16="http://schemas.microsoft.com/office/drawing/2014/main" id="{923E9633-00EA-40C4-93CF-C370BE69EC7F}"/>
              </a:ext>
            </a:extLst>
          </p:cNvPr>
          <p:cNvSpPr>
            <a:spLocks noGrp="1"/>
          </p:cNvSpPr>
          <p:nvPr>
            <p:ph type="sldNum" sz="quarter" idx="12"/>
          </p:nvPr>
        </p:nvSpPr>
        <p:spPr/>
        <p:txBody>
          <a:bodyPr/>
          <a:lstStyle/>
          <a:p>
            <a:fld id="{EBBEBBE3-06B1-4A23-8088-7BFEB056CD85}" type="slidenum">
              <a:rPr lang="de-DE" smtClean="0"/>
              <a:t>21</a:t>
            </a:fld>
            <a:endParaRPr lang="de-DE"/>
          </a:p>
        </p:txBody>
      </p:sp>
      <p:pic>
        <p:nvPicPr>
          <p:cNvPr id="7" name="Grafik 6">
            <a:extLst>
              <a:ext uri="{FF2B5EF4-FFF2-40B4-BE49-F238E27FC236}">
                <a16:creationId xmlns:a16="http://schemas.microsoft.com/office/drawing/2014/main" id="{3093EFBF-6CB4-4C25-B51C-08D9378EB8B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5F471426-354F-4E84-A537-F5DDE513ED8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1264366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78017" y="1383424"/>
            <a:ext cx="11847728" cy="4937955"/>
          </a:xfrm>
          <a:prstGeom prst="rect">
            <a:avLst/>
          </a:prstGeom>
        </p:spPr>
        <p:txBody>
          <a:bodyPr wrap="square">
            <a:spAutoFit/>
          </a:bodyPr>
          <a:lstStyle/>
          <a:p>
            <a:pPr algn="ctr">
              <a:lnSpc>
                <a:spcPct val="107000"/>
              </a:lnSpc>
              <a:spcAft>
                <a:spcPts val="800"/>
              </a:spcAft>
            </a:pPr>
            <a:r>
              <a:rPr lang="de-DE" sz="3200" dirty="0">
                <a:solidFill>
                  <a:prstClr val="black"/>
                </a:solidFill>
                <a:latin typeface="Calibri" panose="020F0502020204030204"/>
              </a:rPr>
              <a:t>Bayerisches Gesetz über das Erziehungs- und Unterrichtswesen (</a:t>
            </a:r>
            <a:r>
              <a:rPr lang="de-DE" sz="3200" dirty="0" err="1">
                <a:solidFill>
                  <a:prstClr val="black"/>
                </a:solidFill>
                <a:latin typeface="Calibri" panose="020F0502020204030204"/>
              </a:rPr>
              <a:t>BayEUG</a:t>
            </a:r>
            <a:r>
              <a:rPr lang="de-DE" sz="3200" dirty="0">
                <a:solidFill>
                  <a:prstClr val="black"/>
                </a:solidFill>
                <a:latin typeface="Calibri" panose="020F0502020204030204"/>
              </a:rPr>
              <a:t>)</a:t>
            </a:r>
          </a:p>
          <a:p>
            <a:pPr marL="800100" lvl="1" indent="-342900">
              <a:lnSpc>
                <a:spcPct val="107000"/>
              </a:lnSpc>
              <a:spcAft>
                <a:spcPts val="800"/>
              </a:spcAft>
              <a:buFont typeface="Arial" panose="020B0604020202020204" pitchFamily="34" charset="0"/>
              <a:buChar char="•"/>
            </a:pPr>
            <a:r>
              <a:rPr lang="de-DE" b="1" dirty="0">
                <a:effectLst/>
                <a:latin typeface="Calibri" panose="020F0502020204030204" pitchFamily="34" charset="0"/>
                <a:ea typeface="Calibri" panose="020F0502020204030204" pitchFamily="34" charset="0"/>
                <a:cs typeface="Arial" panose="020B0604020202020204" pitchFamily="34" charset="0"/>
              </a:rPr>
              <a:t>Zweiter Teil: Die öffentlichen Schulen </a:t>
            </a:r>
          </a:p>
          <a:p>
            <a:pPr lvl="2"/>
            <a:r>
              <a:rPr lang="de-DE" dirty="0">
                <a:effectLst/>
                <a:latin typeface="Calibri" panose="020F0502020204030204" pitchFamily="34" charset="0"/>
                <a:ea typeface="Times New Roman" panose="02020603050405020304" pitchFamily="18" charset="0"/>
              </a:rPr>
              <a:t>Abschnitt IX Einrichtungen zur Mitgestaltung des schulischen Lebens</a:t>
            </a:r>
          </a:p>
          <a:p>
            <a:pPr marL="1257300" lvl="2" indent="-342900">
              <a:lnSpc>
                <a:spcPct val="107000"/>
              </a:lnSpc>
              <a:spcBef>
                <a:spcPts val="200"/>
              </a:spcBef>
              <a:buAutoNum type="alphaLcParenR"/>
            </a:pPr>
            <a:r>
              <a:rPr lang="de-DE" dirty="0">
                <a:effectLst/>
                <a:latin typeface="Calibri" panose="020F0502020204030204" pitchFamily="34" charset="0"/>
                <a:ea typeface="Times New Roman" panose="02020603050405020304" pitchFamily="18" charset="0"/>
                <a:cs typeface="Times New Roman" panose="02020603050405020304" pitchFamily="18" charset="0"/>
              </a:rPr>
              <a:t>Schülermitverantwortung </a:t>
            </a:r>
          </a:p>
          <a:p>
            <a:pPr lvl="2">
              <a:lnSpc>
                <a:spcPct val="107000"/>
              </a:lnSpc>
              <a:spcBef>
                <a:spcPts val="200"/>
              </a:spcBef>
            </a:pPr>
            <a:endParaRPr lang="de-DE" dirty="0">
              <a:effectLst/>
              <a:latin typeface="Calibri Light" panose="020F0302020204030204" pitchFamily="34" charset="0"/>
              <a:ea typeface="Times New Roman" panose="02020603050405020304" pitchFamily="18" charset="0"/>
              <a:cs typeface="Times New Roman" panose="02020603050405020304" pitchFamily="18" charset="0"/>
            </a:endParaRPr>
          </a:p>
          <a:p>
            <a:pPr lvl="2">
              <a:lnSpc>
                <a:spcPct val="107000"/>
              </a:lnSpc>
              <a:spcAft>
                <a:spcPts val="800"/>
              </a:spcAft>
            </a:pPr>
            <a:r>
              <a:rPr lang="de-DE" dirty="0">
                <a:effectLst/>
                <a:latin typeface="Calibri" panose="020F0502020204030204" pitchFamily="34" charset="0"/>
                <a:ea typeface="Times New Roman" panose="02020603050405020304" pitchFamily="18" charset="0"/>
                <a:cs typeface="Calibri" panose="020F0502020204030204" pitchFamily="34" charset="0"/>
              </a:rPr>
              <a:t>Art. 62 Schülermitverantwortung, Schülervertretung  </a:t>
            </a:r>
            <a:r>
              <a:rPr lang="de-DE" sz="1600" dirty="0">
                <a:effectLst/>
                <a:latin typeface="Calibri" panose="020F0502020204030204" pitchFamily="34" charset="0"/>
                <a:ea typeface="Times New Roman" panose="02020603050405020304" pitchFamily="18" charset="0"/>
                <a:cs typeface="Calibri" panose="020F0502020204030204" pitchFamily="34" charset="0"/>
              </a:rPr>
              <a:t>(Anm</a:t>
            </a:r>
            <a:r>
              <a:rPr lang="de-DE" sz="1600" dirty="0">
                <a:latin typeface="Calibri" panose="020F0502020204030204" pitchFamily="34" charset="0"/>
                <a:ea typeface="Times New Roman" panose="02020603050405020304" pitchFamily="18" charset="0"/>
                <a:cs typeface="Calibri" panose="020F0502020204030204" pitchFamily="34" charset="0"/>
              </a:rPr>
              <a:t>erkung: </a:t>
            </a:r>
            <a:r>
              <a:rPr lang="de-DE" sz="1600" dirty="0">
                <a:effectLst/>
                <a:latin typeface="Calibri" panose="020F0502020204030204" pitchFamily="34" charset="0"/>
                <a:ea typeface="Times New Roman" panose="02020603050405020304" pitchFamily="18" charset="0"/>
                <a:cs typeface="Calibri" panose="020F0502020204030204" pitchFamily="34" charset="0"/>
              </a:rPr>
              <a:t>bisher nur Sekundarstufe)</a:t>
            </a:r>
            <a:endParaRPr lang="de-DE" sz="1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e-DE" sz="1800" dirty="0">
                <a:effectLst/>
                <a:latin typeface="Calibri" panose="020F0502020204030204" pitchFamily="34" charset="0"/>
                <a:ea typeface="Times New Roman" panose="02020603050405020304" pitchFamily="18" charset="0"/>
                <a:cs typeface="Calibri" panose="020F0502020204030204" pitchFamily="34" charset="0"/>
              </a:rPr>
              <a:t>	 (8) Auf Antrag gibt die Schulleiterin oder der Schulleiter den Mitgliedern der Klassensprecherversammlung oder 	des Schülerausschusses an Vollzeitschulen in der Regel einmal im Monat Gelegenheit, auch während der 	Unterrichtszeit zu einer Besprechung zusammenzukommen.</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e-DE" sz="1800" dirty="0">
                <a:effectLst/>
                <a:latin typeface="Calibri" panose="020F0502020204030204" pitchFamily="34" charset="0"/>
                <a:ea typeface="Times New Roman" panose="02020603050405020304" pitchFamily="18" charset="0"/>
                <a:cs typeface="Calibri" panose="020F0502020204030204" pitchFamily="34" charset="0"/>
              </a:rPr>
              <a:t>	(9) </a:t>
            </a:r>
            <a:r>
              <a:rPr lang="de-DE" sz="1800" baseline="30000" dirty="0">
                <a:effectLst/>
                <a:latin typeface="Calibri" panose="020F0502020204030204" pitchFamily="34" charset="0"/>
                <a:ea typeface="Times New Roman" panose="02020603050405020304" pitchFamily="18" charset="0"/>
                <a:cs typeface="Calibri" panose="020F0502020204030204" pitchFamily="34" charset="0"/>
              </a:rPr>
              <a:t>1</a:t>
            </a:r>
            <a:r>
              <a:rPr lang="de-DE" sz="1800" dirty="0">
                <a:effectLst/>
                <a:latin typeface="Calibri" panose="020F0502020204030204" pitchFamily="34" charset="0"/>
                <a:ea typeface="Times New Roman" panose="02020603050405020304" pitchFamily="18" charset="0"/>
                <a:cs typeface="Calibri" panose="020F0502020204030204" pitchFamily="34" charset="0"/>
              </a:rPr>
              <a:t>Das Nähere regelt die Schulordnung. </a:t>
            </a:r>
            <a:r>
              <a:rPr lang="de-DE" sz="1800" baseline="30000" dirty="0">
                <a:effectLst/>
                <a:latin typeface="Calibri" panose="020F0502020204030204" pitchFamily="34" charset="0"/>
                <a:ea typeface="Times New Roman" panose="02020603050405020304" pitchFamily="18" charset="0"/>
                <a:cs typeface="Calibri" panose="020F0502020204030204" pitchFamily="34" charset="0"/>
              </a:rPr>
              <a:t>2</a:t>
            </a:r>
            <a:r>
              <a:rPr lang="de-DE" sz="1800" dirty="0">
                <a:effectLst/>
                <a:latin typeface="Calibri" panose="020F0502020204030204" pitchFamily="34" charset="0"/>
                <a:ea typeface="Times New Roman" panose="02020603050405020304" pitchFamily="18" charset="0"/>
                <a:cs typeface="Calibri" panose="020F0502020204030204" pitchFamily="34" charset="0"/>
              </a:rPr>
              <a:t>Für berufliche Schulen können die Einrichtungen und die Wahl der 	Schülervertretung in der Schulordnung abweichend von den Absätzen 2 bis 5 geregelt werden …</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de-DE"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Foliennummernplatzhalter 2">
            <a:extLst>
              <a:ext uri="{FF2B5EF4-FFF2-40B4-BE49-F238E27FC236}">
                <a16:creationId xmlns:a16="http://schemas.microsoft.com/office/drawing/2014/main" id="{EE21333E-5667-48A9-A0D0-F18E18F120DB}"/>
              </a:ext>
            </a:extLst>
          </p:cNvPr>
          <p:cNvSpPr>
            <a:spLocks noGrp="1"/>
          </p:cNvSpPr>
          <p:nvPr>
            <p:ph type="sldNum" sz="quarter" idx="12"/>
          </p:nvPr>
        </p:nvSpPr>
        <p:spPr/>
        <p:txBody>
          <a:bodyPr/>
          <a:lstStyle/>
          <a:p>
            <a:fld id="{EBBEBBE3-06B1-4A23-8088-7BFEB056CD85}" type="slidenum">
              <a:rPr lang="de-DE" smtClean="0"/>
              <a:t>22</a:t>
            </a:fld>
            <a:endParaRPr lang="de-DE"/>
          </a:p>
        </p:txBody>
      </p:sp>
      <p:pic>
        <p:nvPicPr>
          <p:cNvPr id="7" name="Grafik 6">
            <a:extLst>
              <a:ext uri="{FF2B5EF4-FFF2-40B4-BE49-F238E27FC236}">
                <a16:creationId xmlns:a16="http://schemas.microsoft.com/office/drawing/2014/main" id="{86C0F1EB-0351-44A5-9DFB-39395A2C1B6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0203BE08-9E11-41DA-A305-907444A81EF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3707392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375932" y="1505256"/>
            <a:ext cx="11559396" cy="4262705"/>
          </a:xfrm>
          <a:prstGeom prst="rect">
            <a:avLst/>
          </a:prstGeom>
        </p:spPr>
        <p:txBody>
          <a:bodyPr wrap="square">
            <a:spAutoFit/>
          </a:bodyPr>
          <a:lstStyle/>
          <a:p>
            <a:r>
              <a:rPr lang="de-DE" sz="3200" dirty="0"/>
              <a:t>Schulordnung für schulartübergreifende Regelungen an Schulen in Bayern (Bayerische Schulordnung – </a:t>
            </a:r>
            <a:r>
              <a:rPr lang="de-DE" sz="3200" dirty="0" err="1"/>
              <a:t>BaySchO</a:t>
            </a:r>
            <a:r>
              <a:rPr lang="de-DE" sz="3200" dirty="0"/>
              <a:t>)</a:t>
            </a:r>
            <a:br>
              <a:rPr lang="de-DE" dirty="0"/>
            </a:br>
            <a:endParaRPr lang="de-DE" dirty="0"/>
          </a:p>
          <a:p>
            <a:pPr marL="285750" indent="-285750">
              <a:buFont typeface="Arial" panose="020B0604020202020204" pitchFamily="34" charset="0"/>
              <a:buChar char="•"/>
            </a:pPr>
            <a:r>
              <a:rPr lang="de-DE" b="1" dirty="0">
                <a:effectLst/>
              </a:rPr>
              <a:t>Kapitel 3: Schülerinnen und Schüler (vergleiche Art. 62 und 63 </a:t>
            </a:r>
            <a:r>
              <a:rPr lang="de-DE" b="1" dirty="0" err="1">
                <a:effectLst/>
              </a:rPr>
              <a:t>BayEUG</a:t>
            </a:r>
            <a:r>
              <a:rPr lang="de-DE" b="1" dirty="0">
                <a:effectLst/>
              </a:rPr>
              <a:t>) </a:t>
            </a:r>
          </a:p>
          <a:p>
            <a:pPr marL="285750" indent="-285750">
              <a:buFont typeface="Arial" panose="020B0604020202020204" pitchFamily="34" charset="0"/>
              <a:buChar char="•"/>
            </a:pPr>
            <a:endParaRPr lang="de-DE" b="1" dirty="0"/>
          </a:p>
          <a:p>
            <a:pPr>
              <a:lnSpc>
                <a:spcPct val="150000"/>
              </a:lnSpc>
            </a:pPr>
            <a:r>
              <a:rPr lang="de-DE" b="1" dirty="0"/>
              <a:t>	§ 8 Klassensprecherinnen und Klassensprecher</a:t>
            </a:r>
          </a:p>
          <a:p>
            <a:pPr>
              <a:lnSpc>
                <a:spcPct val="150000"/>
              </a:lnSpc>
            </a:pPr>
            <a:r>
              <a:rPr lang="de-DE" b="1" dirty="0">
                <a:effectLst/>
              </a:rPr>
              <a:t>	§ 9 Schülersprecherinnen und Schülersprecher</a:t>
            </a:r>
          </a:p>
          <a:p>
            <a:pPr>
              <a:lnSpc>
                <a:spcPct val="150000"/>
              </a:lnSpc>
            </a:pPr>
            <a:r>
              <a:rPr lang="de-DE" b="1" dirty="0"/>
              <a:t>	§ 10 Verbindungslehrkräfte, Schülermitverantwortung</a:t>
            </a:r>
          </a:p>
          <a:p>
            <a:pPr>
              <a:lnSpc>
                <a:spcPct val="150000"/>
              </a:lnSpc>
            </a:pPr>
            <a:r>
              <a:rPr lang="de-DE" b="1" dirty="0">
                <a:effectLst/>
              </a:rPr>
              <a:t>	§ 11 Schülermitverantwortung auf Stadt-, Landkreis-, Bezirks- und Landesebene, schulübergreifende</a:t>
            </a:r>
            <a:r>
              <a:rPr lang="de-DE" b="1" dirty="0"/>
              <a:t>    </a:t>
            </a:r>
          </a:p>
          <a:p>
            <a:pPr>
              <a:lnSpc>
                <a:spcPct val="150000"/>
              </a:lnSpc>
            </a:pPr>
            <a:r>
              <a:rPr lang="de-DE" b="1" dirty="0">
                <a:effectLst/>
              </a:rPr>
              <a:t>                     Zusammenarbeit</a:t>
            </a:r>
          </a:p>
          <a:p>
            <a:endParaRPr lang="de-DE" b="1" dirty="0">
              <a:effectLst/>
            </a:endParaRPr>
          </a:p>
        </p:txBody>
      </p:sp>
      <p:sp>
        <p:nvSpPr>
          <p:cNvPr id="3" name="Foliennummernplatzhalter 2">
            <a:extLst>
              <a:ext uri="{FF2B5EF4-FFF2-40B4-BE49-F238E27FC236}">
                <a16:creationId xmlns:a16="http://schemas.microsoft.com/office/drawing/2014/main" id="{DC979BAE-0C42-4541-96B5-415B6792787E}"/>
              </a:ext>
            </a:extLst>
          </p:cNvPr>
          <p:cNvSpPr>
            <a:spLocks noGrp="1"/>
          </p:cNvSpPr>
          <p:nvPr>
            <p:ph type="sldNum" sz="quarter" idx="12"/>
          </p:nvPr>
        </p:nvSpPr>
        <p:spPr/>
        <p:txBody>
          <a:bodyPr/>
          <a:lstStyle/>
          <a:p>
            <a:fld id="{EBBEBBE3-06B1-4A23-8088-7BFEB056CD85}" type="slidenum">
              <a:rPr lang="de-DE" smtClean="0"/>
              <a:t>23</a:t>
            </a:fld>
            <a:endParaRPr lang="de-DE"/>
          </a:p>
        </p:txBody>
      </p:sp>
      <p:pic>
        <p:nvPicPr>
          <p:cNvPr id="7" name="Grafik 6">
            <a:extLst>
              <a:ext uri="{FF2B5EF4-FFF2-40B4-BE49-F238E27FC236}">
                <a16:creationId xmlns:a16="http://schemas.microsoft.com/office/drawing/2014/main" id="{DFEA1CEB-F552-4313-8F82-4B4A9394786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3DAD3202-31C6-4EE8-AA64-3197B644FC5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236507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332510" y="1424203"/>
            <a:ext cx="11859490" cy="467820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3200" dirty="0"/>
              <a:t>Schulordnung für schulartübergreifende Regelungen an Schulen in Bayern (Bayerische Schulordnung – </a:t>
            </a:r>
            <a:r>
              <a:rPr lang="de-DE" sz="3200" dirty="0" err="1"/>
              <a:t>BaySchO</a:t>
            </a:r>
            <a:r>
              <a:rPr lang="de-DE" sz="3200" dirty="0"/>
              <a:t>)</a:t>
            </a:r>
            <a:br>
              <a:rPr lang="de-DE" b="1" dirty="0"/>
            </a:br>
            <a:endParaRPr lang="de-DE" b="1" dirty="0"/>
          </a:p>
          <a:p>
            <a:pPr marL="285750" indent="-285750">
              <a:buFont typeface="Arial" panose="020B0604020202020204" pitchFamily="34" charset="0"/>
              <a:buChar char="•"/>
            </a:pPr>
            <a:r>
              <a:rPr lang="de-DE" b="1" dirty="0">
                <a:effectLst/>
              </a:rPr>
              <a:t>Kapitel 3: Schülerinnen und Schüler (vergleiche Art. 62 und 63 </a:t>
            </a:r>
            <a:r>
              <a:rPr lang="de-DE" b="1" dirty="0" err="1">
                <a:effectLst/>
              </a:rPr>
              <a:t>BayEUG</a:t>
            </a:r>
            <a:r>
              <a:rPr lang="de-DE" b="1" dirty="0">
                <a:effectLst/>
              </a:rPr>
              <a:t>) </a:t>
            </a:r>
          </a:p>
          <a:p>
            <a:endParaRPr lang="de-DE" b="1" dirty="0">
              <a:effectLst/>
            </a:endParaRPr>
          </a:p>
          <a:p>
            <a:pPr lvl="1"/>
            <a:r>
              <a:rPr lang="de-DE" b="1" dirty="0">
                <a:solidFill>
                  <a:prstClr val="black"/>
                </a:solidFill>
              </a:rPr>
              <a:t>§ 8 Klassensprecherinnen und Klassensprecher </a:t>
            </a:r>
          </a:p>
          <a:p>
            <a:pPr lvl="1"/>
            <a:endParaRPr lang="de-DE" b="1" dirty="0">
              <a:solidFill>
                <a:prstClr val="black"/>
              </a:solidFill>
              <a:effectLst/>
            </a:endParaRPr>
          </a:p>
          <a:p>
            <a:pPr lvl="1"/>
            <a:r>
              <a:rPr lang="de-DE" dirty="0">
                <a:effectLst/>
              </a:rPr>
              <a:t>	(1) </a:t>
            </a:r>
            <a:r>
              <a:rPr lang="de-DE" baseline="30000" dirty="0">
                <a:effectLst/>
              </a:rPr>
              <a:t>1</a:t>
            </a:r>
            <a:r>
              <a:rPr lang="de-DE" dirty="0">
                <a:effectLst/>
              </a:rPr>
              <a:t>Über das Wahlverfahren von Klassensprecherinnen und Klassensprechern entscheidet der Schülerausschuss im 	Einvernehmen mit der Schulleiterin oder dem Schulleiter. </a:t>
            </a:r>
            <a:r>
              <a:rPr lang="de-DE" baseline="30000" dirty="0">
                <a:effectLst/>
              </a:rPr>
              <a:t>2</a:t>
            </a:r>
            <a:r>
              <a:rPr lang="de-DE" dirty="0">
                <a:effectLst/>
              </a:rPr>
              <a:t>In den Jahrgangsstufen 1 bis 4 entscheidet abweichend 	von Satz 1 die Schulleiterin oder der Schulleiter. </a:t>
            </a:r>
            <a:r>
              <a:rPr lang="de-DE" baseline="30000" dirty="0">
                <a:effectLst/>
              </a:rPr>
              <a:t>3</a:t>
            </a:r>
            <a:r>
              <a:rPr lang="de-DE" dirty="0">
                <a:effectLst/>
              </a:rPr>
              <a:t>Die Wahl findet innerhalb von vier Wochen nach 	Unterrichtsbeginn statt.</a:t>
            </a:r>
          </a:p>
          <a:p>
            <a:endParaRPr lang="de-DE" dirty="0">
              <a:effectLst/>
            </a:endParaRPr>
          </a:p>
          <a:p>
            <a:r>
              <a:rPr lang="de-DE" dirty="0">
                <a:effectLst/>
              </a:rPr>
              <a:t>	(2) </a:t>
            </a:r>
            <a:r>
              <a:rPr lang="de-DE" baseline="30000" dirty="0">
                <a:effectLst/>
              </a:rPr>
              <a:t>1</a:t>
            </a:r>
            <a:r>
              <a:rPr lang="de-DE" dirty="0">
                <a:effectLst/>
              </a:rPr>
              <a:t>Ein Mitglied der Schülervertretung scheidet bei Verlust der Wählbarkeitsvoraussetzungen, bei schriftlichem 	Verlangen seiner Erziehungsberechtigten oder bei Rücktritt aus seinem Amt aus. </a:t>
            </a:r>
            <a:r>
              <a:rPr lang="de-DE" baseline="30000" dirty="0">
                <a:effectLst/>
              </a:rPr>
              <a:t>2</a:t>
            </a:r>
            <a:r>
              <a:rPr lang="de-DE" dirty="0">
                <a:effectLst/>
              </a:rPr>
              <a:t>In diesem Fall findet für den Rest 	des Schuljahres eine Neuwahl statt. …</a:t>
            </a:r>
          </a:p>
        </p:txBody>
      </p:sp>
      <p:sp>
        <p:nvSpPr>
          <p:cNvPr id="3" name="Foliennummernplatzhalter 2">
            <a:extLst>
              <a:ext uri="{FF2B5EF4-FFF2-40B4-BE49-F238E27FC236}">
                <a16:creationId xmlns:a16="http://schemas.microsoft.com/office/drawing/2014/main" id="{6F379F23-B785-49D6-8D44-28A429CDC9DF}"/>
              </a:ext>
            </a:extLst>
          </p:cNvPr>
          <p:cNvSpPr>
            <a:spLocks noGrp="1"/>
          </p:cNvSpPr>
          <p:nvPr>
            <p:ph type="sldNum" sz="quarter" idx="12"/>
          </p:nvPr>
        </p:nvSpPr>
        <p:spPr/>
        <p:txBody>
          <a:bodyPr/>
          <a:lstStyle/>
          <a:p>
            <a:fld id="{EBBEBBE3-06B1-4A23-8088-7BFEB056CD85}" type="slidenum">
              <a:rPr lang="de-DE" smtClean="0"/>
              <a:t>24</a:t>
            </a:fld>
            <a:endParaRPr lang="de-DE"/>
          </a:p>
        </p:txBody>
      </p:sp>
      <p:pic>
        <p:nvPicPr>
          <p:cNvPr id="7" name="Grafik 6">
            <a:extLst>
              <a:ext uri="{FF2B5EF4-FFF2-40B4-BE49-F238E27FC236}">
                <a16:creationId xmlns:a16="http://schemas.microsoft.com/office/drawing/2014/main" id="{5A42F34C-8067-48A0-B5BB-8116B99D705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7C4F85A2-4962-445B-9E68-68AF2986FC7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1036175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255655" y="1505256"/>
            <a:ext cx="11847728" cy="38472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3200" dirty="0"/>
              <a:t>Schulordnung für schulartübergreifende Regelungen an Schulen in Bayern (Bayerische Schulordnung – </a:t>
            </a:r>
            <a:r>
              <a:rPr lang="de-DE" sz="3200" dirty="0" err="1"/>
              <a:t>BaySchO</a:t>
            </a:r>
            <a:r>
              <a:rPr lang="de-DE" sz="3200" dirty="0"/>
              <a:t>)</a:t>
            </a:r>
            <a:br>
              <a:rPr lang="de-DE" sz="4000" dirty="0"/>
            </a:br>
            <a:br>
              <a:rPr lang="de-DE" b="1" dirty="0"/>
            </a:br>
            <a:endParaRPr lang="de-DE" b="1" dirty="0"/>
          </a:p>
          <a:p>
            <a:pPr marL="285750" indent="-285750">
              <a:buFont typeface="Arial" panose="020B0604020202020204" pitchFamily="34" charset="0"/>
              <a:buChar char="•"/>
            </a:pPr>
            <a:r>
              <a:rPr lang="de-DE" b="1" dirty="0">
                <a:effectLst/>
              </a:rPr>
              <a:t>Kapitel 3: Schülerinnen und Schüler (vergleiche Art. 62 und 63 </a:t>
            </a:r>
            <a:r>
              <a:rPr lang="de-DE" b="1" dirty="0" err="1">
                <a:effectLst/>
              </a:rPr>
              <a:t>BayEUG</a:t>
            </a:r>
            <a:r>
              <a:rPr lang="de-DE" b="1" dirty="0">
                <a:effectLst/>
              </a:rPr>
              <a:t>) </a:t>
            </a:r>
          </a:p>
          <a:p>
            <a:endParaRPr lang="de-DE" b="1" dirty="0">
              <a:effectLst/>
            </a:endParaRPr>
          </a:p>
          <a:p>
            <a:pPr lvl="1"/>
            <a:r>
              <a:rPr lang="de-DE" b="1" dirty="0">
                <a:solidFill>
                  <a:prstClr val="black"/>
                </a:solidFill>
              </a:rPr>
              <a:t>§ 9 Schülersprecherinnen und Schülersprecher, Schülerausschuss </a:t>
            </a:r>
            <a:r>
              <a:rPr lang="de-DE" sz="1600" dirty="0">
                <a:latin typeface="Calibri" panose="020F0502020204030204" pitchFamily="34" charset="0"/>
                <a:ea typeface="Times New Roman" panose="02020603050405020304" pitchFamily="18" charset="0"/>
                <a:cs typeface="Calibri" panose="020F0502020204030204" pitchFamily="34" charset="0"/>
              </a:rPr>
              <a:t>(Anmerkung: bisher nur Sekundarstufe)</a:t>
            </a:r>
            <a:endParaRPr lang="de-DE" sz="1600" dirty="0">
              <a:latin typeface="Calibri" panose="020F0502020204030204" pitchFamily="34" charset="0"/>
              <a:ea typeface="Calibri" panose="020F0502020204030204" pitchFamily="34" charset="0"/>
              <a:cs typeface="Arial" panose="020B0604020202020204" pitchFamily="34" charset="0"/>
            </a:endParaRPr>
          </a:p>
          <a:p>
            <a:pPr lvl="1"/>
            <a:endParaRPr lang="de-DE" b="1" dirty="0">
              <a:solidFill>
                <a:prstClr val="black"/>
              </a:solidFill>
            </a:endParaRPr>
          </a:p>
          <a:p>
            <a:pPr lvl="1"/>
            <a:r>
              <a:rPr lang="de-DE" dirty="0"/>
              <a:t>(1) </a:t>
            </a:r>
            <a:r>
              <a:rPr lang="de-DE" baseline="30000" dirty="0"/>
              <a:t>1</a:t>
            </a:r>
            <a:r>
              <a:rPr lang="de-DE" dirty="0"/>
              <a:t>Die Schülersprecherinnen und Schülersprecher werden jeweils für ein Schuljahr gewählt. </a:t>
            </a:r>
            <a:r>
              <a:rPr lang="de-DE" baseline="30000" dirty="0"/>
              <a:t>2</a:t>
            </a:r>
            <a:r>
              <a:rPr lang="de-DE" dirty="0"/>
              <a:t>Die Wahl findet innerhalb von zwei Wochen nach der Wahl der Klassensprecherinnen und Klassensprecher statt. </a:t>
            </a:r>
            <a:r>
              <a:rPr lang="de-DE" baseline="30000" dirty="0"/>
              <a:t>3</a:t>
            </a:r>
            <a:r>
              <a:rPr lang="de-DE" dirty="0"/>
              <a:t>Die Schülersprecherinnen und Schülersprecher führen die Geschäfte bis zur Wahl der neuen Schülersprecherinnen und Schülersprecher weiter.</a:t>
            </a:r>
            <a:endParaRPr lang="de-DE" dirty="0">
              <a:effectLst/>
            </a:endParaRPr>
          </a:p>
          <a:p>
            <a:pPr lvl="1"/>
            <a:endParaRPr lang="de-DE" dirty="0">
              <a:effectLst/>
              <a:hlinkClick r:id="rId2">
                <a:extLst>
                  <a:ext uri="{A12FA001-AC4F-418D-AE19-62706E023703}">
                    <ahyp:hlinkClr xmlns:ahyp="http://schemas.microsoft.com/office/drawing/2018/hyperlinkcolor" val="tx"/>
                  </a:ext>
                </a:extLst>
              </a:hlinkClick>
            </a:endParaRPr>
          </a:p>
        </p:txBody>
      </p:sp>
      <p:sp>
        <p:nvSpPr>
          <p:cNvPr id="3" name="Foliennummernplatzhalter 2">
            <a:extLst>
              <a:ext uri="{FF2B5EF4-FFF2-40B4-BE49-F238E27FC236}">
                <a16:creationId xmlns:a16="http://schemas.microsoft.com/office/drawing/2014/main" id="{58313363-CD9B-40F4-B7A2-149D284B4A15}"/>
              </a:ext>
            </a:extLst>
          </p:cNvPr>
          <p:cNvSpPr>
            <a:spLocks noGrp="1"/>
          </p:cNvSpPr>
          <p:nvPr>
            <p:ph type="sldNum" sz="quarter" idx="12"/>
          </p:nvPr>
        </p:nvSpPr>
        <p:spPr/>
        <p:txBody>
          <a:bodyPr/>
          <a:lstStyle/>
          <a:p>
            <a:fld id="{EBBEBBE3-06B1-4A23-8088-7BFEB056CD85}" type="slidenum">
              <a:rPr lang="de-DE" smtClean="0"/>
              <a:t>25</a:t>
            </a:fld>
            <a:endParaRPr lang="de-DE"/>
          </a:p>
        </p:txBody>
      </p:sp>
      <p:pic>
        <p:nvPicPr>
          <p:cNvPr id="7" name="Grafik 6">
            <a:extLst>
              <a:ext uri="{FF2B5EF4-FFF2-40B4-BE49-F238E27FC236}">
                <a16:creationId xmlns:a16="http://schemas.microsoft.com/office/drawing/2014/main" id="{3241BF53-A959-479C-9724-72BD50201A7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628E8053-6CB5-46F7-8E55-3F0A4EAC7FB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20576149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85862" y="1424203"/>
            <a:ext cx="11847728" cy="495520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3200" dirty="0"/>
              <a:t>Schulordnung für schulartübergreifende Regelungen an Schulen in Bayern (Bayerische Schulordnung – </a:t>
            </a:r>
            <a:r>
              <a:rPr lang="de-DE" sz="3200" dirty="0" err="1"/>
              <a:t>BaySchO</a:t>
            </a:r>
            <a:r>
              <a:rPr lang="de-DE" sz="32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1" dirty="0">
              <a:effectLst/>
            </a:endParaRPr>
          </a:p>
          <a:p>
            <a:pPr marL="285750" indent="-285750">
              <a:buFont typeface="Arial" panose="020B0604020202020204" pitchFamily="34" charset="0"/>
              <a:buChar char="•"/>
              <a:defRPr/>
            </a:pPr>
            <a:r>
              <a:rPr lang="de-DE" b="1" dirty="0"/>
              <a:t> Kapitel 3: Schülerinnen und Schüler (vergleiche Art. 62 und 63 </a:t>
            </a:r>
            <a:r>
              <a:rPr lang="de-DE" b="1" dirty="0" err="1"/>
              <a:t>BayEUG</a:t>
            </a:r>
            <a:r>
              <a:rPr lang="de-DE" b="1" dirty="0"/>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b="1" dirty="0">
              <a:effectLst/>
            </a:endParaRPr>
          </a:p>
          <a:p>
            <a:pPr lvl="1"/>
            <a:r>
              <a:rPr lang="de-DE" b="1" dirty="0">
                <a:solidFill>
                  <a:prstClr val="black"/>
                </a:solidFill>
              </a:rPr>
              <a:t>§ 10 Verbindungslehrkräfte, Schülermitverantwortung </a:t>
            </a:r>
          </a:p>
          <a:p>
            <a:pPr lvl="1"/>
            <a:endParaRPr lang="de-DE" b="1" dirty="0">
              <a:solidFill>
                <a:prstClr val="black"/>
              </a:solidFill>
            </a:endParaRPr>
          </a:p>
          <a:p>
            <a:pPr lvl="1"/>
            <a:r>
              <a:rPr lang="de-DE" dirty="0"/>
              <a:t>	(1) </a:t>
            </a:r>
            <a:r>
              <a:rPr lang="de-DE" baseline="30000" dirty="0"/>
              <a:t>1</a:t>
            </a:r>
            <a:r>
              <a:rPr lang="de-DE" dirty="0"/>
              <a:t>Über das Wahlverfahren von Verbindungslehrkräften entscheidet der Schülerausschuss im Einvernehmen mit 	der Schulleiterin oder dem Schulleiter. </a:t>
            </a:r>
            <a:r>
              <a:rPr lang="de-DE" baseline="30000" dirty="0"/>
              <a:t>2</a:t>
            </a:r>
            <a:r>
              <a:rPr lang="de-DE" dirty="0"/>
              <a:t>Im Fall des § 8 Abs. 4 erfolgt die Wahl durch die Lehrerkonferenz.</a:t>
            </a:r>
          </a:p>
          <a:p>
            <a:pPr lvl="1"/>
            <a:endParaRPr lang="de-DE" dirty="0"/>
          </a:p>
          <a:p>
            <a:r>
              <a:rPr lang="de-DE" dirty="0"/>
              <a:t>	(2) </a:t>
            </a:r>
            <a:r>
              <a:rPr lang="de-DE" baseline="30000" dirty="0"/>
              <a:t>1</a:t>
            </a:r>
            <a:r>
              <a:rPr lang="de-DE" dirty="0"/>
              <a:t>Die Durchführung von sonstigen Schulveranstaltungen und die Bildung von Arbeitsgruppen im Rahmen der 	Schülermitverantwortung sind der Schulleiterin oder dem Schulleiter unter Angabe des Zwecks, der Beteiligten und 	der Leitung rechtzeitig anzuzeigen. </a:t>
            </a:r>
            <a:r>
              <a:rPr lang="de-DE" baseline="30000" dirty="0"/>
              <a:t>2</a:t>
            </a:r>
            <a:r>
              <a:rPr lang="de-DE" dirty="0"/>
              <a:t>Sie unterliegen der Aufsicht der Schule.</a:t>
            </a:r>
          </a:p>
          <a:p>
            <a:endParaRPr lang="de-DE" dirty="0"/>
          </a:p>
          <a:p>
            <a:r>
              <a:rPr lang="de-DE" dirty="0"/>
              <a:t>	(3) Die Verbreitung schriftlicher Mitteilungen im Rahmen der Schülermitverantwortung an die Schülerinnen und 	Schüler ist nach Genehmigung nur dem Schülerausschuss gestattet.</a:t>
            </a:r>
          </a:p>
        </p:txBody>
      </p:sp>
      <p:sp>
        <p:nvSpPr>
          <p:cNvPr id="3" name="Foliennummernplatzhalter 2">
            <a:extLst>
              <a:ext uri="{FF2B5EF4-FFF2-40B4-BE49-F238E27FC236}">
                <a16:creationId xmlns:a16="http://schemas.microsoft.com/office/drawing/2014/main" id="{0328EDF4-5992-4A2B-9F6A-69ADA336235D}"/>
              </a:ext>
            </a:extLst>
          </p:cNvPr>
          <p:cNvSpPr>
            <a:spLocks noGrp="1"/>
          </p:cNvSpPr>
          <p:nvPr>
            <p:ph type="sldNum" sz="quarter" idx="12"/>
          </p:nvPr>
        </p:nvSpPr>
        <p:spPr/>
        <p:txBody>
          <a:bodyPr/>
          <a:lstStyle/>
          <a:p>
            <a:fld id="{EBBEBBE3-06B1-4A23-8088-7BFEB056CD85}" type="slidenum">
              <a:rPr lang="de-DE" smtClean="0"/>
              <a:t>26</a:t>
            </a:fld>
            <a:endParaRPr lang="de-DE"/>
          </a:p>
        </p:txBody>
      </p:sp>
      <p:pic>
        <p:nvPicPr>
          <p:cNvPr id="7" name="Grafik 6">
            <a:extLst>
              <a:ext uri="{FF2B5EF4-FFF2-40B4-BE49-F238E27FC236}">
                <a16:creationId xmlns:a16="http://schemas.microsoft.com/office/drawing/2014/main" id="{C89B661E-A910-4787-BF21-5CF37BC4C47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BA4D24DD-AFF5-4ADC-BBE0-89FD375831E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1922249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78017" y="1383424"/>
            <a:ext cx="11847728" cy="4401205"/>
          </a:xfrm>
          <a:prstGeom prst="rect">
            <a:avLst/>
          </a:prstGeom>
        </p:spPr>
        <p:txBody>
          <a:bodyPr wrap="square">
            <a:spAutoFit/>
          </a:bodyPr>
          <a:lstStyle/>
          <a:p>
            <a:pPr>
              <a:defRPr/>
            </a:pPr>
            <a:r>
              <a:rPr lang="de-DE" sz="3200" dirty="0"/>
              <a:t>Schulordnung für schulartübergreifende Regelungen an Schulen in Bayern (Bayerische Schulordnung – </a:t>
            </a:r>
            <a:r>
              <a:rPr lang="de-DE" sz="3200" dirty="0" err="1"/>
              <a:t>BaySchO</a:t>
            </a:r>
            <a:r>
              <a:rPr lang="de-DE" sz="3200" dirty="0"/>
              <a:t>)</a:t>
            </a:r>
          </a:p>
          <a:p>
            <a:pPr marL="0" marR="0" lvl="0" indent="0" algn="l" defTabSz="914400" rtl="0" eaLnBrk="1" fontAlgn="auto" latinLnBrk="0" hangingPunct="1">
              <a:lnSpc>
                <a:spcPct val="100000"/>
              </a:lnSpc>
              <a:spcBef>
                <a:spcPts val="0"/>
              </a:spcBef>
              <a:spcAft>
                <a:spcPts val="0"/>
              </a:spcAft>
              <a:buClrTx/>
              <a:buSzTx/>
              <a:buFontTx/>
              <a:buNone/>
              <a:tabLst/>
              <a:defRPr/>
            </a:pPr>
            <a:br>
              <a:rPr lang="de-DE" dirty="0"/>
            </a:br>
            <a:endParaRPr lang="de-DE" dirty="0"/>
          </a:p>
          <a:p>
            <a:pPr marL="285750" indent="-285750">
              <a:buFont typeface="Arial" panose="020B0604020202020204" pitchFamily="34" charset="0"/>
              <a:buChar char="•"/>
            </a:pPr>
            <a:r>
              <a:rPr lang="de-DE" b="1" dirty="0">
                <a:effectLst/>
              </a:rPr>
              <a:t>Kapitel 3: Schülerinnen und Schüler (vergleiche Art. 62 und 63 </a:t>
            </a:r>
            <a:r>
              <a:rPr lang="de-DE" b="1" dirty="0" err="1">
                <a:effectLst/>
              </a:rPr>
              <a:t>BayEUG</a:t>
            </a:r>
            <a:r>
              <a:rPr lang="de-DE" b="1" dirty="0">
                <a:effectLst/>
              </a:rPr>
              <a:t>) </a:t>
            </a:r>
          </a:p>
          <a:p>
            <a:endParaRPr lang="de-DE" b="1" dirty="0">
              <a:effectLst/>
            </a:endParaRPr>
          </a:p>
          <a:p>
            <a:pPr lvl="1"/>
            <a:r>
              <a:rPr lang="de-DE" b="1" dirty="0">
                <a:solidFill>
                  <a:prstClr val="black"/>
                </a:solidFill>
              </a:rPr>
              <a:t>§ 10 Verbindungslehrkräfte, Schülermitverantwortung </a:t>
            </a:r>
          </a:p>
          <a:p>
            <a:pPr lvl="1"/>
            <a:endParaRPr lang="de-DE" b="1" dirty="0">
              <a:solidFill>
                <a:prstClr val="black"/>
              </a:solidFill>
            </a:endParaRPr>
          </a:p>
          <a:p>
            <a:r>
              <a:rPr lang="de-DE" dirty="0"/>
              <a:t>	(4) </a:t>
            </a:r>
            <a:r>
              <a:rPr lang="de-DE" baseline="30000" dirty="0"/>
              <a:t>1</a:t>
            </a:r>
            <a:r>
              <a:rPr lang="de-DE" dirty="0"/>
              <a:t>Aufwendungen der Schülermitverantwortung können durch Zuwendungen Dritter oder durch Einnahmen aus 	sonstigen Schulveranstaltungen finanziert werden, sofern sie nicht mit Bedingungen verknüpft sind, die der 	Aufgabe der Schülermitverantwortung widersprechen. </a:t>
            </a:r>
            <a:r>
              <a:rPr lang="de-DE" baseline="30000" dirty="0"/>
              <a:t>2</a:t>
            </a:r>
            <a:r>
              <a:rPr lang="de-DE" dirty="0"/>
              <a:t>Die Schülerzeitung wird aus dem Verkaufserlös, aus 	Anzeigenwerbung und aus Zuwendungen Dritter finanziert. </a:t>
            </a:r>
            <a:r>
              <a:rPr lang="de-DE" baseline="30000" dirty="0"/>
              <a:t>3</a:t>
            </a:r>
            <a:r>
              <a:rPr lang="de-DE" dirty="0"/>
              <a:t>Über die Zuwendungen und Einnahmen sowie deren 	Verwendung ist ein geeigneter Nachweis zu führen.</a:t>
            </a:r>
          </a:p>
          <a:p>
            <a:endParaRPr lang="de-DE" dirty="0"/>
          </a:p>
        </p:txBody>
      </p:sp>
      <p:sp>
        <p:nvSpPr>
          <p:cNvPr id="3" name="Foliennummernplatzhalter 2">
            <a:extLst>
              <a:ext uri="{FF2B5EF4-FFF2-40B4-BE49-F238E27FC236}">
                <a16:creationId xmlns:a16="http://schemas.microsoft.com/office/drawing/2014/main" id="{93090EA4-173B-4C81-8152-E514DAC13D07}"/>
              </a:ext>
            </a:extLst>
          </p:cNvPr>
          <p:cNvSpPr>
            <a:spLocks noGrp="1"/>
          </p:cNvSpPr>
          <p:nvPr>
            <p:ph type="sldNum" sz="quarter" idx="12"/>
          </p:nvPr>
        </p:nvSpPr>
        <p:spPr/>
        <p:txBody>
          <a:bodyPr/>
          <a:lstStyle/>
          <a:p>
            <a:fld id="{EBBEBBE3-06B1-4A23-8088-7BFEB056CD85}" type="slidenum">
              <a:rPr lang="de-DE" smtClean="0"/>
              <a:t>27</a:t>
            </a:fld>
            <a:endParaRPr lang="de-DE"/>
          </a:p>
        </p:txBody>
      </p:sp>
      <p:pic>
        <p:nvPicPr>
          <p:cNvPr id="7" name="Grafik 6">
            <a:extLst>
              <a:ext uri="{FF2B5EF4-FFF2-40B4-BE49-F238E27FC236}">
                <a16:creationId xmlns:a16="http://schemas.microsoft.com/office/drawing/2014/main" id="{40F08E03-84B8-4617-923F-51239DEE1D4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26AE776F-6C8F-41C1-92D5-0CF3408A5D5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9954052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344272" y="1751617"/>
            <a:ext cx="11847728" cy="33547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3200" dirty="0"/>
              <a:t>LehrplanPLUS Bayern Grundschule</a:t>
            </a:r>
          </a:p>
          <a:p>
            <a:endParaRPr lang="de-DE" sz="1800" b="1" dirty="0">
              <a:effectLst/>
              <a:ea typeface="Times New Roman" panose="02020603050405020304" pitchFamily="18" charset="0"/>
              <a:cs typeface="Times New Roman" panose="02020603050405020304" pitchFamily="18" charset="0"/>
            </a:endParaRPr>
          </a:p>
          <a:p>
            <a:r>
              <a:rPr lang="de-DE" b="1" dirty="0"/>
              <a:t>Bayerische Leitlinien für die Bildung und Erziehung von Kindern bis zum Ende der Grundschulzeit </a:t>
            </a:r>
          </a:p>
          <a:p>
            <a:endParaRPr lang="de-DE" b="1" dirty="0">
              <a:ea typeface="Times New Roman" panose="02020603050405020304" pitchFamily="18" charset="0"/>
              <a:cs typeface="Times New Roman" panose="02020603050405020304" pitchFamily="18" charset="0"/>
            </a:endParaRPr>
          </a:p>
          <a:p>
            <a:endParaRPr lang="de-DE" b="1" dirty="0">
              <a:ea typeface="Times New Roman" panose="02020603050405020304" pitchFamily="18" charset="0"/>
              <a:cs typeface="Times New Roman" panose="02020603050405020304" pitchFamily="18" charset="0"/>
            </a:endParaRPr>
          </a:p>
          <a:p>
            <a:r>
              <a:rPr lang="de-DE" sz="1800" b="1" dirty="0">
                <a:effectLst/>
                <a:ea typeface="Times New Roman" panose="02020603050405020304" pitchFamily="18" charset="0"/>
                <a:cs typeface="Times New Roman" panose="02020603050405020304" pitchFamily="18" charset="0"/>
              </a:rPr>
              <a:t>Bildungs- und Erziehungsauftrag der Grundschule</a:t>
            </a:r>
          </a:p>
          <a:p>
            <a:endParaRPr lang="de-DE" sz="1800" dirty="0">
              <a:effectLst/>
              <a:ea typeface="Times New Roman" panose="02020603050405020304" pitchFamily="18" charset="0"/>
              <a:cs typeface="Times New Roman" panose="02020603050405020304" pitchFamily="18" charset="0"/>
            </a:endParaRPr>
          </a:p>
          <a:p>
            <a:endParaRPr lang="de-DE" sz="1800" b="1" dirty="0">
              <a:effectLst/>
              <a:ea typeface="Times New Roman" panose="02020603050405020304" pitchFamily="18" charset="0"/>
              <a:cs typeface="Times New Roman" panose="02020603050405020304" pitchFamily="18" charset="0"/>
            </a:endParaRPr>
          </a:p>
          <a:p>
            <a:endParaRPr lang="de-DE" b="1" dirty="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de-DE" b="1" dirty="0">
              <a:ea typeface="Times New Roman" panose="02020603050405020304" pitchFamily="18" charset="0"/>
              <a:cs typeface="Times New Roman" panose="02020603050405020304" pitchFamily="18" charset="0"/>
            </a:endParaRPr>
          </a:p>
          <a:p>
            <a:endParaRPr lang="de-DE" sz="1800" b="1" dirty="0">
              <a:effectLst/>
              <a:ea typeface="Times New Roman" panose="02020603050405020304" pitchFamily="18" charset="0"/>
              <a:cs typeface="Times New Roman" panose="02020603050405020304" pitchFamily="18" charset="0"/>
            </a:endParaRPr>
          </a:p>
        </p:txBody>
      </p:sp>
      <p:sp>
        <p:nvSpPr>
          <p:cNvPr id="3" name="Foliennummernplatzhalter 2">
            <a:extLst>
              <a:ext uri="{FF2B5EF4-FFF2-40B4-BE49-F238E27FC236}">
                <a16:creationId xmlns:a16="http://schemas.microsoft.com/office/drawing/2014/main" id="{D938F4B4-77E8-452E-BA75-DE1EFB429A25}"/>
              </a:ext>
            </a:extLst>
          </p:cNvPr>
          <p:cNvSpPr>
            <a:spLocks noGrp="1"/>
          </p:cNvSpPr>
          <p:nvPr>
            <p:ph type="sldNum" sz="quarter" idx="12"/>
          </p:nvPr>
        </p:nvSpPr>
        <p:spPr/>
        <p:txBody>
          <a:bodyPr/>
          <a:lstStyle/>
          <a:p>
            <a:fld id="{EBBEBBE3-06B1-4A23-8088-7BFEB056CD85}" type="slidenum">
              <a:rPr lang="de-DE" smtClean="0"/>
              <a:t>28</a:t>
            </a:fld>
            <a:endParaRPr lang="de-DE"/>
          </a:p>
        </p:txBody>
      </p:sp>
      <p:pic>
        <p:nvPicPr>
          <p:cNvPr id="7" name="Grafik 6">
            <a:extLst>
              <a:ext uri="{FF2B5EF4-FFF2-40B4-BE49-F238E27FC236}">
                <a16:creationId xmlns:a16="http://schemas.microsoft.com/office/drawing/2014/main" id="{718857F3-D41F-43DE-B881-FB21503CB6C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4C9C6258-0503-4524-8E14-1ED938052E9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2580180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335715" y="1424203"/>
            <a:ext cx="11847728" cy="529375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3200" dirty="0"/>
              <a:t>LehrplanPLUS Bayern Grundschule</a:t>
            </a:r>
          </a:p>
          <a:p>
            <a:endParaRPr lang="de-DE" sz="1800" b="1" dirty="0">
              <a:effectLst/>
              <a:ea typeface="Times New Roman" panose="02020603050405020304" pitchFamily="18" charset="0"/>
              <a:cs typeface="Times New Roman" panose="02020603050405020304" pitchFamily="18" charset="0"/>
            </a:endParaRPr>
          </a:p>
          <a:p>
            <a:r>
              <a:rPr lang="de-DE" b="1" dirty="0"/>
              <a:t>Bayerische Leitlinien für die Bildung und Erziehung von Kindern bis zum Ende der Grundschulzeit </a:t>
            </a:r>
          </a:p>
          <a:p>
            <a:endParaRPr lang="de-DE" b="1" dirty="0"/>
          </a:p>
          <a:p>
            <a:pPr marL="285750" indent="-285750">
              <a:buFont typeface="Arial" panose="020B0604020202020204" pitchFamily="34" charset="0"/>
              <a:buChar char="•"/>
            </a:pPr>
            <a:r>
              <a:rPr lang="de-DE" b="1" dirty="0">
                <a:ea typeface="Times New Roman" panose="02020603050405020304" pitchFamily="18" charset="0"/>
                <a:cs typeface="Times New Roman" panose="02020603050405020304" pitchFamily="18" charset="0"/>
              </a:rPr>
              <a:t>Partizipation als Kinderrecht</a:t>
            </a:r>
          </a:p>
          <a:p>
            <a:r>
              <a:rPr lang="de-DE" dirty="0"/>
              <a:t>Kinder haben – unabhängig von ihrem Alter – ein Recht auf Partizipation. </a:t>
            </a:r>
          </a:p>
          <a:p>
            <a:endParaRPr lang="de-DE" dirty="0"/>
          </a:p>
          <a:p>
            <a:r>
              <a:rPr lang="de-DE" dirty="0"/>
              <a:t>Alle Bildungsorte stehen in der Verantwortung, der Partizipation der Kinder einen festen Platz einzuräumen und Demokratie mit Kindern zu leben. Partizipation bedeutet die Beteiligung an Entscheidungen, die das eigene Leben und das der Gemeinschaft betreffen, und damit Selbst- und Mitbestimmung, Eigen- und Mitverantwortung und konstruktive Konfliktlösung. Basierend auf dem Bild vom Kind als aktivem Mitgestalter seiner Bildung sind Partizipation und Ko-Konstruktion auf Dialog, Kooperation, Aushandlung und Verständigung gerichtet. Partizipation ist Bestandteil </a:t>
            </a:r>
            <a:r>
              <a:rPr lang="de-DE" dirty="0" err="1"/>
              <a:t>ko</a:t>
            </a:r>
            <a:r>
              <a:rPr lang="de-DE" dirty="0"/>
              <a:t>-konstruktiver Bildungsprozesse und Voraussetzung für deren Gelingen.</a:t>
            </a:r>
          </a:p>
          <a:p>
            <a:endParaRPr lang="de-DE" dirty="0"/>
          </a:p>
          <a:p>
            <a:r>
              <a:rPr lang="de-DE" dirty="0"/>
              <a:t>Erwachsene und ihr Umgang miteinander sind stets Vorbild und Anregung für die Kinder. Deshalb erfordert gelingende Partizipation der Kinder immer auch die Partizipation der Eltern und des Teams bzw. Kollegiums. Aus der Kultur des gemeinsamen Lernens und Entscheidens ergibt sich eine neue Rolle und Haltung des pädagogischen Personals.</a:t>
            </a:r>
          </a:p>
          <a:p>
            <a:pPr marL="285750" indent="-285750">
              <a:buFont typeface="Arial" panose="020B0604020202020204" pitchFamily="34" charset="0"/>
              <a:buChar char="•"/>
            </a:pPr>
            <a:endParaRPr lang="de-DE" sz="1800" b="1" dirty="0">
              <a:effectLst/>
              <a:ea typeface="Times New Roman" panose="02020603050405020304" pitchFamily="18" charset="0"/>
              <a:cs typeface="Times New Roman" panose="02020603050405020304" pitchFamily="18" charset="0"/>
            </a:endParaRPr>
          </a:p>
        </p:txBody>
      </p:sp>
      <p:sp>
        <p:nvSpPr>
          <p:cNvPr id="3" name="Foliennummernplatzhalter 2">
            <a:extLst>
              <a:ext uri="{FF2B5EF4-FFF2-40B4-BE49-F238E27FC236}">
                <a16:creationId xmlns:a16="http://schemas.microsoft.com/office/drawing/2014/main" id="{4F137601-F211-46E8-A5FB-0A0B0650CE2E}"/>
              </a:ext>
            </a:extLst>
          </p:cNvPr>
          <p:cNvSpPr>
            <a:spLocks noGrp="1"/>
          </p:cNvSpPr>
          <p:nvPr>
            <p:ph type="sldNum" sz="quarter" idx="12"/>
          </p:nvPr>
        </p:nvSpPr>
        <p:spPr/>
        <p:txBody>
          <a:bodyPr/>
          <a:lstStyle/>
          <a:p>
            <a:fld id="{EBBEBBE3-06B1-4A23-8088-7BFEB056CD85}" type="slidenum">
              <a:rPr lang="de-DE" smtClean="0"/>
              <a:t>29</a:t>
            </a:fld>
            <a:endParaRPr lang="de-DE"/>
          </a:p>
        </p:txBody>
      </p:sp>
      <p:pic>
        <p:nvPicPr>
          <p:cNvPr id="7" name="Grafik 6">
            <a:extLst>
              <a:ext uri="{FF2B5EF4-FFF2-40B4-BE49-F238E27FC236}">
                <a16:creationId xmlns:a16="http://schemas.microsoft.com/office/drawing/2014/main" id="{4E8F3865-0F28-4ADB-B9E6-127B2F3CE0B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B119A7FF-256E-4C66-8BD7-2FE500210DB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2869397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78017" y="1383424"/>
            <a:ext cx="11847728" cy="5076646"/>
          </a:xfrm>
          <a:prstGeom prst="rect">
            <a:avLst/>
          </a:prstGeom>
        </p:spPr>
        <p:txBody>
          <a:bodyPr wrap="square">
            <a:spAutoFit/>
          </a:bodyPr>
          <a:lstStyle/>
          <a:p>
            <a:pPr>
              <a:lnSpc>
                <a:spcPct val="107000"/>
              </a:lnSpc>
              <a:spcAft>
                <a:spcPts val="800"/>
              </a:spcAft>
            </a:pPr>
            <a:r>
              <a:rPr lang="de-DE"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UN-Kinderrecht</a:t>
            </a:r>
            <a:r>
              <a:rPr lang="de-DE" sz="3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a:t>
            </a:r>
            <a:r>
              <a:rPr lang="de-DE"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konvention</a:t>
            </a:r>
          </a:p>
          <a:p>
            <a:pPr>
              <a:lnSpc>
                <a:spcPct val="107000"/>
              </a:lnSpc>
              <a:spcAft>
                <a:spcPts val="800"/>
              </a:spcAft>
            </a:pPr>
            <a:endParaRPr lang="de-DE"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800"/>
              </a:spcAft>
            </a:pPr>
            <a:r>
              <a:rPr lang="de-DE"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Artikel 12: Berücksichtigung des Kindeswillens</a:t>
            </a:r>
          </a:p>
          <a:p>
            <a:pPr>
              <a:lnSpc>
                <a:spcPct val="107000"/>
              </a:lnSpc>
              <a:spcAft>
                <a:spcPts val="800"/>
              </a:spcAft>
            </a:pPr>
            <a:r>
              <a:rPr lang="de-DE" b="1"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de-DE" dirty="0">
                <a:solidFill>
                  <a:srgbClr val="000000"/>
                </a:solidFill>
                <a:latin typeface="Calibri" panose="020F0502020204030204" pitchFamily="34" charset="0"/>
                <a:ea typeface="Calibri" panose="020F0502020204030204" pitchFamily="34" charset="0"/>
                <a:cs typeface="Calibri" panose="020F0502020204030204" pitchFamily="34" charset="0"/>
              </a:rPr>
              <a:t>(1) </a:t>
            </a:r>
            <a:r>
              <a:rPr lang="de-DE" dirty="0">
                <a:solidFill>
                  <a:srgbClr val="000000"/>
                </a:solidFill>
                <a:latin typeface="Calibri" panose="020F0502020204030204" pitchFamily="34" charset="0"/>
                <a:ea typeface="Times New Roman" panose="02020603050405020304" pitchFamily="18" charset="0"/>
                <a:cs typeface="Calibri" panose="020F0502020204030204" pitchFamily="34" charset="0"/>
              </a:rPr>
              <a:t>Die Vertragsstaaten sichern dem Kind, das fähig ist, sich eine eigene Meinung zu bilden, das Recht zu, diese 	Meinung in allen das Kind berührenden Angelegenheiten frei zu äußern, und berücksichtigen die Meinung des 	Kindes angemessen und entsprechend seinem Alter und seiner Reife.</a:t>
            </a:r>
            <a:r>
              <a:rPr lang="de-D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e-DE"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Artikel 13: Meinungs- und Informationsfreiheit</a:t>
            </a:r>
          </a:p>
          <a:p>
            <a:pPr lvl="2">
              <a:lnSpc>
                <a:spcPct val="107000"/>
              </a:lnSpc>
              <a:spcAft>
                <a:spcPts val="800"/>
              </a:spcAft>
            </a:pPr>
            <a:r>
              <a:rPr lang="de-DE" dirty="0">
                <a:solidFill>
                  <a:srgbClr val="000000"/>
                </a:solidFill>
                <a:latin typeface="Calibri" panose="020F0502020204030204" pitchFamily="34" charset="0"/>
                <a:cs typeface="Calibri" panose="020F0502020204030204" pitchFamily="34" charset="0"/>
              </a:rPr>
              <a:t>(1) Das Kind hat das Recht auf freie Meinungsäußerung; dieses Recht schließt die Freiheit ein, ungeachtet der Staatsgrenzen Informationen und Gedankengut jeder Art in Wort, Schrift oder Druck, durch Kunstwerke oder andere vom Kind gewählte Mittel sich zu beschaffen, zu empfangen und weiterzugeben.</a:t>
            </a:r>
          </a:p>
          <a:p>
            <a:pPr>
              <a:lnSpc>
                <a:spcPct val="107000"/>
              </a:lnSpc>
              <a:spcAft>
                <a:spcPts val="800"/>
              </a:spcAft>
            </a:pP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marL="228600" marR="0" lvl="0" indent="-228600" algn="l" defTabSz="914400" rtl="0" eaLnBrk="1" fontAlgn="auto" latinLnBrk="0" hangingPunct="1">
              <a:lnSpc>
                <a:spcPct val="150000"/>
              </a:lnSpc>
              <a:spcBef>
                <a:spcPts val="1000"/>
              </a:spcBef>
              <a:spcAft>
                <a:spcPts val="0"/>
              </a:spcAft>
              <a:buClrTx/>
              <a:buSzTx/>
              <a:buFont typeface="+mj-lt"/>
              <a:buAutoNum type="arabicParenBoth"/>
              <a:tabLst/>
              <a:defRPr/>
            </a:pPr>
            <a:endParaRPr kumimoji="0" lang="de-DE"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 name="Foliennummernplatzhalter 2">
            <a:extLst>
              <a:ext uri="{FF2B5EF4-FFF2-40B4-BE49-F238E27FC236}">
                <a16:creationId xmlns:a16="http://schemas.microsoft.com/office/drawing/2014/main" id="{C20CB574-1331-43C3-942F-B048C102072A}"/>
              </a:ext>
            </a:extLst>
          </p:cNvPr>
          <p:cNvSpPr>
            <a:spLocks noGrp="1"/>
          </p:cNvSpPr>
          <p:nvPr>
            <p:ph type="sldNum" sz="quarter" idx="12"/>
          </p:nvPr>
        </p:nvSpPr>
        <p:spPr/>
        <p:txBody>
          <a:bodyPr/>
          <a:lstStyle/>
          <a:p>
            <a:fld id="{EBBEBBE3-06B1-4A23-8088-7BFEB056CD85}" type="slidenum">
              <a:rPr lang="de-DE" smtClean="0"/>
              <a:t>3</a:t>
            </a:fld>
            <a:endParaRPr lang="de-DE"/>
          </a:p>
        </p:txBody>
      </p:sp>
      <p:pic>
        <p:nvPicPr>
          <p:cNvPr id="7" name="Grafik 6">
            <a:extLst>
              <a:ext uri="{FF2B5EF4-FFF2-40B4-BE49-F238E27FC236}">
                <a16:creationId xmlns:a16="http://schemas.microsoft.com/office/drawing/2014/main" id="{05FDC25F-B5C1-431A-A97E-414438D6902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7139468F-24F1-4462-89BE-72C6B86390A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35834612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293688" y="1302371"/>
            <a:ext cx="11847728" cy="502285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3200" dirty="0"/>
              <a:t>LehrplanPLUS Bayern Grundschule</a:t>
            </a:r>
          </a:p>
          <a:p>
            <a:endParaRPr lang="de-DE" sz="1800" b="1" dirty="0">
              <a:effectLst/>
              <a:ea typeface="Times New Roman" panose="02020603050405020304" pitchFamily="18" charset="0"/>
              <a:cs typeface="Times New Roman" panose="02020603050405020304" pitchFamily="18" charset="0"/>
            </a:endParaRPr>
          </a:p>
          <a:p>
            <a:r>
              <a:rPr lang="de-DE" sz="1800" b="1" dirty="0">
                <a:effectLst/>
                <a:ea typeface="Times New Roman" panose="02020603050405020304" pitchFamily="18" charset="0"/>
                <a:cs typeface="Times New Roman" panose="02020603050405020304" pitchFamily="18" charset="0"/>
              </a:rPr>
              <a:t>Bildungs- und Erziehungsauftrag der Grundschule</a:t>
            </a:r>
          </a:p>
          <a:p>
            <a:endParaRPr lang="de-DE" sz="1800" b="1" dirty="0">
              <a:effectLst/>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de-DE" b="1" dirty="0">
                <a:ea typeface="Times New Roman" panose="02020603050405020304" pitchFamily="18" charset="0"/>
                <a:cs typeface="Times New Roman" panose="02020603050405020304" pitchFamily="18" charset="0"/>
              </a:rPr>
              <a:t>Partizipation als Grundlage für Demokratie und Verantwortungsbewusstsein</a:t>
            </a:r>
          </a:p>
          <a:p>
            <a:pPr marL="285750" indent="-285750">
              <a:buFont typeface="Arial" panose="020B0604020202020204" pitchFamily="34" charset="0"/>
              <a:buChar char="•"/>
            </a:pPr>
            <a:endParaRPr lang="de-DE" sz="1800" b="1" dirty="0">
              <a:effectLst/>
              <a:ea typeface="Times New Roman" panose="02020603050405020304" pitchFamily="18" charset="0"/>
              <a:cs typeface="Times New Roman" panose="02020603050405020304" pitchFamily="18" charset="0"/>
            </a:endParaRPr>
          </a:p>
          <a:p>
            <a:pPr>
              <a:lnSpc>
                <a:spcPct val="107000"/>
              </a:lnSpc>
              <a:spcAft>
                <a:spcPts val="800"/>
              </a:spcAft>
            </a:pPr>
            <a:r>
              <a:rPr lang="de-DE" sz="1800" dirty="0">
                <a:effectLst/>
                <a:ea typeface="Times New Roman" panose="02020603050405020304" pitchFamily="18" charset="0"/>
                <a:cs typeface="Times New Roman" panose="02020603050405020304" pitchFamily="18" charset="0"/>
              </a:rPr>
              <a:t>Kinder haben das Recht, im Rahmen ihrer Möglichkeiten verantwortungsbewusst an Entscheidungen mitzuwirken, die sie selbst sowie die Klassen- und Schulgemeinschaft betreffen. Aus ihrer Zeit in der Kindertageseinrichtung bringen Schülerinnen und Schüler vielfältige Partizipationserfahrungen mit, um sich bei entsprechenden Entscheidungsprozessen angemessen einzubringen.</a:t>
            </a:r>
            <a:endParaRPr lang="de-DE" sz="1800" dirty="0">
              <a:effectLst/>
              <a:ea typeface="Calibri" panose="020F0502020204030204" pitchFamily="34" charset="0"/>
              <a:cs typeface="Times New Roman" panose="02020603050405020304" pitchFamily="18" charset="0"/>
            </a:endParaRPr>
          </a:p>
          <a:p>
            <a:pPr>
              <a:lnSpc>
                <a:spcPct val="107000"/>
              </a:lnSpc>
              <a:spcAft>
                <a:spcPts val="800"/>
              </a:spcAft>
            </a:pPr>
            <a:r>
              <a:rPr lang="de-DE" sz="1800" dirty="0">
                <a:effectLst/>
                <a:ea typeface="Times New Roman" panose="02020603050405020304" pitchFamily="18" charset="0"/>
                <a:cs typeface="Times New Roman" panose="02020603050405020304" pitchFamily="18" charset="0"/>
              </a:rPr>
              <a:t>Eine partizipative Lern- und Schulkultur kann von der Beteiligung im Schulalltag (z. B. durch Patenschaften, Verfahren zur Konfliktbearbeitung und Mediation) bis hin zum Engagement in Formen der Schülermitverwaltung (z. B. Klassenrat, Klassensprecher, Schülerparlament) und Schulprojekten (z. B. Schulhofgestaltung, Mitarbeit am Schulkonzept) reichen. Durch Formen der Selbst- und Peerbewertung (z. B. bei Portfolios, in Schreibkonferenzen) werden Schülerinnen und Schüler auch bei der Lernrückmeldung einbezogen. Ausgewiesene Zeiträume und Strukturen für Beteiligungsprozesse der Schülerinnen und Schüler erhöhen die Partizipation und die Identifikation mit der eigenen Schule. …</a:t>
            </a:r>
            <a:endParaRPr lang="de-DE" sz="1800" dirty="0">
              <a:effectLst/>
              <a:ea typeface="Calibri" panose="020F0502020204030204" pitchFamily="34" charset="0"/>
              <a:cs typeface="Times New Roman" panose="02020603050405020304" pitchFamily="18" charset="0"/>
            </a:endParaRPr>
          </a:p>
        </p:txBody>
      </p:sp>
      <p:sp>
        <p:nvSpPr>
          <p:cNvPr id="3" name="Foliennummernplatzhalter 2">
            <a:extLst>
              <a:ext uri="{FF2B5EF4-FFF2-40B4-BE49-F238E27FC236}">
                <a16:creationId xmlns:a16="http://schemas.microsoft.com/office/drawing/2014/main" id="{8677F6CB-1C9E-4A7F-B724-2E8AF16DF8E3}"/>
              </a:ext>
            </a:extLst>
          </p:cNvPr>
          <p:cNvSpPr>
            <a:spLocks noGrp="1"/>
          </p:cNvSpPr>
          <p:nvPr>
            <p:ph type="sldNum" sz="quarter" idx="12"/>
          </p:nvPr>
        </p:nvSpPr>
        <p:spPr/>
        <p:txBody>
          <a:bodyPr/>
          <a:lstStyle/>
          <a:p>
            <a:fld id="{EBBEBBE3-06B1-4A23-8088-7BFEB056CD85}" type="slidenum">
              <a:rPr lang="de-DE" smtClean="0"/>
              <a:t>30</a:t>
            </a:fld>
            <a:endParaRPr lang="de-DE"/>
          </a:p>
        </p:txBody>
      </p:sp>
      <p:pic>
        <p:nvPicPr>
          <p:cNvPr id="7" name="Grafik 6">
            <a:extLst>
              <a:ext uri="{FF2B5EF4-FFF2-40B4-BE49-F238E27FC236}">
                <a16:creationId xmlns:a16="http://schemas.microsoft.com/office/drawing/2014/main" id="{710B9087-23C6-4CF3-926C-434BF156D2A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09088F3C-4AB5-4983-8ADB-E82D9AEBC38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12579310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344272" y="1383424"/>
            <a:ext cx="11847728" cy="38373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3200" dirty="0"/>
              <a:t>LehrplanPLUS Bayern Grundschule</a:t>
            </a:r>
          </a:p>
          <a:p>
            <a:endParaRPr lang="de-DE" sz="1800" b="1" dirty="0">
              <a:effectLst/>
              <a:ea typeface="Times New Roman" panose="02020603050405020304" pitchFamily="18" charset="0"/>
              <a:cs typeface="Times New Roman" panose="02020603050405020304" pitchFamily="18" charset="0"/>
            </a:endParaRPr>
          </a:p>
          <a:p>
            <a:r>
              <a:rPr lang="de-DE" sz="1800" b="1" dirty="0">
                <a:effectLst/>
                <a:ea typeface="Times New Roman" panose="02020603050405020304" pitchFamily="18" charset="0"/>
                <a:cs typeface="Times New Roman" panose="02020603050405020304" pitchFamily="18" charset="0"/>
              </a:rPr>
              <a:t>Bildungs- und Erziehungsauftrag der Grundschule</a:t>
            </a:r>
          </a:p>
          <a:p>
            <a:endParaRPr lang="de-DE" sz="1800" b="1" dirty="0">
              <a:effectLst/>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de-DE" b="1" dirty="0">
                <a:ea typeface="Times New Roman" panose="02020603050405020304" pitchFamily="18" charset="0"/>
                <a:cs typeface="Times New Roman" panose="02020603050405020304" pitchFamily="18" charset="0"/>
              </a:rPr>
              <a:t>Partizipation als Grundlage für Demokratie und Verantwortungsbewusstsein</a:t>
            </a:r>
          </a:p>
          <a:p>
            <a:pPr marL="285750" indent="-285750">
              <a:buFont typeface="Arial" panose="020B0604020202020204" pitchFamily="34" charset="0"/>
              <a:buChar char="•"/>
            </a:pPr>
            <a:endParaRPr lang="de-DE" sz="1800" b="1" dirty="0">
              <a:effectLst/>
              <a:ea typeface="Times New Roman" panose="02020603050405020304" pitchFamily="18" charset="0"/>
              <a:cs typeface="Times New Roman" panose="02020603050405020304" pitchFamily="18" charset="0"/>
            </a:endParaRPr>
          </a:p>
          <a:p>
            <a:pPr>
              <a:lnSpc>
                <a:spcPct val="107000"/>
              </a:lnSpc>
              <a:spcAft>
                <a:spcPts val="800"/>
              </a:spcAft>
            </a:pPr>
            <a:r>
              <a:rPr lang="de-DE" sz="1800" dirty="0">
                <a:effectLst/>
                <a:ea typeface="Times New Roman" panose="02020603050405020304" pitchFamily="18" charset="0"/>
                <a:cs typeface="Times New Roman" panose="02020603050405020304" pitchFamily="18" charset="0"/>
              </a:rPr>
              <a:t>…</a:t>
            </a:r>
            <a:endParaRPr lang="de-DE" sz="1800" dirty="0">
              <a:effectLst/>
              <a:ea typeface="Calibri" panose="020F0502020204030204" pitchFamily="34" charset="0"/>
              <a:cs typeface="Times New Roman" panose="02020603050405020304" pitchFamily="18" charset="0"/>
            </a:endParaRPr>
          </a:p>
          <a:p>
            <a:pPr>
              <a:lnSpc>
                <a:spcPct val="107000"/>
              </a:lnSpc>
              <a:spcAft>
                <a:spcPts val="800"/>
              </a:spcAft>
            </a:pPr>
            <a:r>
              <a:rPr lang="de-DE" sz="1800" dirty="0">
                <a:effectLst/>
                <a:ea typeface="Times New Roman" panose="02020603050405020304" pitchFamily="18" charset="0"/>
                <a:cs typeface="Times New Roman" panose="02020603050405020304" pitchFamily="18" charset="0"/>
              </a:rPr>
              <a:t>Die Schülerinnen und Schüler gestalten so den Unterricht und das Schulleben in der Grundschule mit und erwerben ein grundlegendes Verständnis von Demokratie und ihren Prinzipien. Sie übernehmen Verantwortung und lernen innerhalb der Schulgemeinschaft, dass Partizipation mit Rechten, aber auch mit Pflichten einhergeht. Lehrkräfte und alle Mitglieder der Schulgemeinschaft sind Vorbilder – in ihrem respektvollen Umgang mit anderen, in ihren Werthaltungen sowie in der Art und Weise, wie sie ihre eigenen Rechte und Pflichten wahrnehmen.</a:t>
            </a:r>
            <a:endParaRPr lang="de-DE" sz="1800" dirty="0">
              <a:effectLst/>
              <a:ea typeface="Calibri" panose="020F0502020204030204" pitchFamily="34" charset="0"/>
              <a:cs typeface="Times New Roman" panose="02020603050405020304" pitchFamily="18" charset="0"/>
            </a:endParaRPr>
          </a:p>
        </p:txBody>
      </p:sp>
      <p:sp>
        <p:nvSpPr>
          <p:cNvPr id="3" name="Foliennummernplatzhalter 2">
            <a:extLst>
              <a:ext uri="{FF2B5EF4-FFF2-40B4-BE49-F238E27FC236}">
                <a16:creationId xmlns:a16="http://schemas.microsoft.com/office/drawing/2014/main" id="{0A1ED07F-86E8-44A7-B1D2-2DCF4A4A67AC}"/>
              </a:ext>
            </a:extLst>
          </p:cNvPr>
          <p:cNvSpPr>
            <a:spLocks noGrp="1"/>
          </p:cNvSpPr>
          <p:nvPr>
            <p:ph type="sldNum" sz="quarter" idx="12"/>
          </p:nvPr>
        </p:nvSpPr>
        <p:spPr/>
        <p:txBody>
          <a:bodyPr/>
          <a:lstStyle/>
          <a:p>
            <a:fld id="{EBBEBBE3-06B1-4A23-8088-7BFEB056CD85}" type="slidenum">
              <a:rPr lang="de-DE" smtClean="0"/>
              <a:t>31</a:t>
            </a:fld>
            <a:endParaRPr lang="de-DE"/>
          </a:p>
        </p:txBody>
      </p:sp>
      <p:pic>
        <p:nvPicPr>
          <p:cNvPr id="7" name="Grafik 6">
            <a:extLst>
              <a:ext uri="{FF2B5EF4-FFF2-40B4-BE49-F238E27FC236}">
                <a16:creationId xmlns:a16="http://schemas.microsoft.com/office/drawing/2014/main" id="{A67F9BD0-F067-4C87-A897-FCA69878040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6673885F-6F87-432B-946C-659BEDF9DD8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1688670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152A84-4613-65F1-5EE4-BEEC1E207CC1}"/>
              </a:ext>
            </a:extLst>
          </p:cNvPr>
          <p:cNvSpPr>
            <a:spLocks noGrp="1"/>
          </p:cNvSpPr>
          <p:nvPr>
            <p:ph type="title"/>
          </p:nvPr>
        </p:nvSpPr>
        <p:spPr>
          <a:xfrm>
            <a:off x="204396" y="0"/>
            <a:ext cx="11704320" cy="1350099"/>
          </a:xfrm>
        </p:spPr>
        <p:txBody>
          <a:bodyPr/>
          <a:lstStyle/>
          <a:p>
            <a:pPr algn="ctr"/>
            <a:br>
              <a:rPr lang="de-DE" dirty="0"/>
            </a:br>
            <a:r>
              <a:rPr lang="de-DE" dirty="0"/>
              <a:t>                            </a:t>
            </a:r>
            <a:br>
              <a:rPr lang="de-DE" dirty="0"/>
            </a:br>
            <a:r>
              <a:rPr lang="de-DE" dirty="0"/>
              <a:t>                                                                   </a:t>
            </a:r>
            <a:r>
              <a:rPr lang="de-DE" sz="1800" dirty="0"/>
              <a:t>Materialien Arbeitskreis Mit!             </a:t>
            </a:r>
            <a:endParaRPr lang="de-DE" dirty="0"/>
          </a:p>
        </p:txBody>
      </p:sp>
      <p:sp>
        <p:nvSpPr>
          <p:cNvPr id="3" name="Inhaltsplatzhalter 2">
            <a:extLst>
              <a:ext uri="{FF2B5EF4-FFF2-40B4-BE49-F238E27FC236}">
                <a16:creationId xmlns:a16="http://schemas.microsoft.com/office/drawing/2014/main" id="{D93732DA-5094-97FF-6094-2027396E3F3B}"/>
              </a:ext>
            </a:extLst>
          </p:cNvPr>
          <p:cNvSpPr>
            <a:spLocks noGrp="1"/>
          </p:cNvSpPr>
          <p:nvPr>
            <p:ph idx="1"/>
          </p:nvPr>
        </p:nvSpPr>
        <p:spPr>
          <a:xfrm>
            <a:off x="838200" y="1458624"/>
            <a:ext cx="10515600" cy="4504853"/>
          </a:xfrm>
        </p:spPr>
        <p:txBody>
          <a:bodyPr>
            <a:normAutofit fontScale="25000" lnSpcReduction="20000"/>
          </a:bodyPr>
          <a:lstStyle/>
          <a:p>
            <a:pPr marL="0" indent="0">
              <a:lnSpc>
                <a:spcPct val="107000"/>
              </a:lnSpc>
              <a:spcAft>
                <a:spcPts val="800"/>
              </a:spcAft>
              <a:buNone/>
            </a:pPr>
            <a:r>
              <a:rPr lang="de-DE" sz="1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UN-Kinderrecht</a:t>
            </a:r>
            <a:r>
              <a:rPr lang="de-DE" sz="128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a:t>
            </a:r>
            <a:r>
              <a:rPr lang="de-DE" sz="1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konvention</a:t>
            </a:r>
            <a:endParaRPr lang="de-DE" sz="11200" dirty="0">
              <a:effectLst/>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de-DE" sz="7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Artikel 29: Bildungsziele; Bildungseinrichtungen</a:t>
            </a:r>
            <a:endParaRPr lang="de-DE" sz="72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lvl="0" indent="0">
              <a:lnSpc>
                <a:spcPct val="107000"/>
              </a:lnSpc>
              <a:spcBef>
                <a:spcPts val="500"/>
              </a:spcBef>
              <a:spcAft>
                <a:spcPts val="500"/>
              </a:spcAft>
              <a:buNone/>
            </a:pPr>
            <a:r>
              <a:rPr lang="de-DE" sz="7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(1) Die Vertragsstaaten stimmen darin überein, dass die Bildung des Kindes darauf gerichtet sein muss,</a:t>
            </a:r>
            <a:endParaRPr lang="de-DE" sz="72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1">
              <a:lnSpc>
                <a:spcPct val="107000"/>
              </a:lnSpc>
              <a:spcAft>
                <a:spcPts val="500"/>
              </a:spcAft>
            </a:pPr>
            <a:r>
              <a:rPr lang="de-DE" sz="68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 die Persönlichkeit, die Begabung und die geistigen und körperlichen Fähigkeiten des Kindes voll zur Entfaltung zu bringen;</a:t>
            </a:r>
            <a:endParaRPr lang="de-DE" sz="68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1">
              <a:lnSpc>
                <a:spcPct val="107000"/>
              </a:lnSpc>
              <a:spcAft>
                <a:spcPts val="500"/>
              </a:spcAft>
            </a:pPr>
            <a:r>
              <a:rPr lang="de-DE" sz="6800" dirty="0">
                <a:solidFill>
                  <a:srgbClr val="000000"/>
                </a:solidFill>
                <a:latin typeface="Calibri" panose="020F0502020204030204" pitchFamily="34" charset="0"/>
                <a:ea typeface="Times New Roman" panose="02020603050405020304" pitchFamily="18" charset="0"/>
                <a:cs typeface="Calibri" panose="020F0502020204030204" pitchFamily="34" charset="0"/>
              </a:rPr>
              <a:t>b) dem Kind Achtung vor den Menschenrechten und Grundfreiheiten und den in der Charta der Vereinten Nationen verankerten Grundsätzen zu vermitteln;</a:t>
            </a:r>
            <a:endParaRPr lang="de-DE" sz="68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1">
              <a:lnSpc>
                <a:spcPct val="107000"/>
              </a:lnSpc>
              <a:spcAft>
                <a:spcPts val="500"/>
              </a:spcAft>
            </a:pPr>
            <a:r>
              <a:rPr lang="de-DE" sz="68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 dem Kind Achtung vor seinen Eltern, seiner kulturellen Identität, seiner Sprache und seinen kulturellen Werten, den nationalen Werten des Landes, in dem es lebt, und gegebenenfalls des Landes, aus dem es stammt, sowie vor anderen Kulturen als der eigenen zu vermitteln;</a:t>
            </a:r>
            <a:endParaRPr lang="de-DE" sz="68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1">
              <a:lnSpc>
                <a:spcPct val="107000"/>
              </a:lnSpc>
              <a:spcAft>
                <a:spcPts val="500"/>
              </a:spcAft>
            </a:pPr>
            <a:r>
              <a:rPr lang="de-DE" sz="6800" dirty="0">
                <a:solidFill>
                  <a:srgbClr val="000000"/>
                </a:solidFill>
                <a:latin typeface="Calibri" panose="020F0502020204030204" pitchFamily="34" charset="0"/>
                <a:ea typeface="Times New Roman" panose="02020603050405020304" pitchFamily="18" charset="0"/>
                <a:cs typeface="Calibri" panose="020F0502020204030204" pitchFamily="34" charset="0"/>
              </a:rPr>
              <a:t>d) das Kind auf ein verantwortungsbewusstes Leben in einer freien Gesellschaft im Geist der Verständigung, des Friedens, der Toleranz, der Gleichberechtigung der Geschlechter und der Freundschaft zwischen allen Völkern und ethnischen, nationalen und religiösen Gruppen sowie zu Ureinwohnern vorzubereiten;</a:t>
            </a:r>
            <a:endParaRPr lang="de-DE" sz="68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1">
              <a:lnSpc>
                <a:spcPct val="107000"/>
              </a:lnSpc>
              <a:spcAft>
                <a:spcPts val="500"/>
              </a:spcAft>
            </a:pPr>
            <a:r>
              <a:rPr lang="de-DE" sz="6800" dirty="0">
                <a:solidFill>
                  <a:srgbClr val="000000"/>
                </a:solidFill>
                <a:latin typeface="Calibri" panose="020F0502020204030204" pitchFamily="34" charset="0"/>
                <a:ea typeface="Times New Roman" panose="02020603050405020304" pitchFamily="18" charset="0"/>
                <a:cs typeface="Calibri" panose="020F0502020204030204" pitchFamily="34" charset="0"/>
              </a:rPr>
              <a:t>e) dem Kind Achtung vor der natürlichen Umwelt zu vermitteln. </a:t>
            </a:r>
            <a:endParaRPr lang="de-DE" sz="68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228600" indent="-228600">
              <a:lnSpc>
                <a:spcPct val="150000"/>
              </a:lnSpc>
              <a:spcBef>
                <a:spcPts val="1000"/>
              </a:spcBef>
              <a:buFont typeface="+mj-lt"/>
              <a:buAutoNum type="arabicParenBoth"/>
              <a:defRPr/>
            </a:pPr>
            <a:r>
              <a:rPr lang="de-DE" sz="4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1992 wurde die </a:t>
            </a:r>
            <a:r>
              <a:rPr lang="de-DE" sz="4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tooltip="https://www.dkhw.de/schwerpunkte/kinderrechte/die-un-kinderrechtskonvention/"/>
              </a:rPr>
              <a:t>UN-Kinderrechtskonvention</a:t>
            </a:r>
            <a:r>
              <a:rPr lang="de-DE" sz="4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von Deutschland ratifiziert. Trotz dieser langen Zeitspanne steht die explizite </a:t>
            </a:r>
            <a:r>
              <a:rPr lang="de-DE" sz="4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tooltip="https://www.dkhw.de/schwerpunkte/kinderrechte/kinderrechte-ins-grundgesetz/"/>
              </a:rPr>
              <a:t>Aufnahme der Kinderrechte in das deutsche Grundgesetz</a:t>
            </a:r>
            <a:r>
              <a:rPr lang="de-DE" sz="4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de-DE" sz="4800" dirty="0">
                <a:solidFill>
                  <a:srgbClr val="000000"/>
                </a:solidFill>
                <a:latin typeface="Calibri" panose="020F0502020204030204" pitchFamily="34" charset="0"/>
                <a:ea typeface="Times New Roman" panose="02020603050405020304" pitchFamily="18" charset="0"/>
                <a:cs typeface="Calibri" panose="020F0502020204030204" pitchFamily="34" charset="0"/>
              </a:rPr>
              <a:t>noch </a:t>
            </a:r>
            <a:r>
              <a:rPr lang="de-DE" sz="4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aus.</a:t>
            </a:r>
            <a:endParaRPr lang="de-DE" sz="4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Foliennummernplatzhalter 5">
            <a:extLst>
              <a:ext uri="{FF2B5EF4-FFF2-40B4-BE49-F238E27FC236}">
                <a16:creationId xmlns:a16="http://schemas.microsoft.com/office/drawing/2014/main" id="{D3F06A92-418E-4F21-AB5E-A315BD758398}"/>
              </a:ext>
            </a:extLst>
          </p:cNvPr>
          <p:cNvSpPr>
            <a:spLocks noGrp="1"/>
          </p:cNvSpPr>
          <p:nvPr>
            <p:ph type="sldNum" sz="quarter" idx="12"/>
          </p:nvPr>
        </p:nvSpPr>
        <p:spPr/>
        <p:txBody>
          <a:bodyPr/>
          <a:lstStyle/>
          <a:p>
            <a:fld id="{EBBEBBE3-06B1-4A23-8088-7BFEB056CD85}" type="slidenum">
              <a:rPr lang="de-DE" smtClean="0"/>
              <a:t>4</a:t>
            </a:fld>
            <a:endParaRPr lang="de-DE"/>
          </a:p>
        </p:txBody>
      </p:sp>
      <p:pic>
        <p:nvPicPr>
          <p:cNvPr id="7" name="Grafik 6">
            <a:extLst>
              <a:ext uri="{FF2B5EF4-FFF2-40B4-BE49-F238E27FC236}">
                <a16:creationId xmlns:a16="http://schemas.microsoft.com/office/drawing/2014/main" id="{3B4FF51E-5A06-436E-8E95-005C0151F2B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B0B8FC08-35C0-47E5-8B13-FEF37C78B164}"/>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1281193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344272" y="1505256"/>
            <a:ext cx="11847728" cy="3542445"/>
          </a:xfrm>
          <a:prstGeom prst="rect">
            <a:avLst/>
          </a:prstGeom>
        </p:spPr>
        <p:txBody>
          <a:bodyPr wrap="square">
            <a:spAutoFit/>
          </a:bodyPr>
          <a:lstStyle/>
          <a:p>
            <a:pPr>
              <a:lnSpc>
                <a:spcPct val="107000"/>
              </a:lnSpc>
              <a:spcAft>
                <a:spcPts val="800"/>
              </a:spcAft>
            </a:pPr>
            <a:r>
              <a:rPr lang="de-DE" sz="3200" dirty="0">
                <a:effectLst/>
                <a:latin typeface="Calibri" panose="020F0502020204030204" pitchFamily="34" charset="0"/>
                <a:ea typeface="Calibri" panose="020F0502020204030204" pitchFamily="34" charset="0"/>
                <a:cs typeface="Arial" panose="020B0604020202020204" pitchFamily="34" charset="0"/>
              </a:rPr>
              <a:t>2. Kultusministerkonferenz</a:t>
            </a:r>
            <a:r>
              <a:rPr lang="de-DE" sz="1800" dirty="0">
                <a:effectLst/>
                <a:latin typeface="Calibri" panose="020F0502020204030204" pitchFamily="34" charset="0"/>
                <a:ea typeface="Calibri" panose="020F0502020204030204" pitchFamily="34" charset="0"/>
                <a:cs typeface="Arial" panose="020B0604020202020204" pitchFamily="34" charset="0"/>
              </a:rPr>
              <a:t> </a:t>
            </a:r>
          </a:p>
          <a:p>
            <a:endParaRPr lang="de-DE" sz="1800" b="1" dirty="0">
              <a:solidFill>
                <a:srgbClr val="000000"/>
              </a:solidFill>
              <a:effectLst/>
              <a:latin typeface="Arial" panose="020B0604020202020204" pitchFamily="34" charset="0"/>
              <a:ea typeface="Calibri" panose="020F0502020204030204" pitchFamily="34" charset="0"/>
            </a:endParaRPr>
          </a:p>
          <a:p>
            <a:pPr lvl="0"/>
            <a:r>
              <a:rPr lang="de-DE" b="1" dirty="0">
                <a:solidFill>
                  <a:srgbClr val="000000"/>
                </a:solidFill>
                <a:latin typeface="Arial" panose="020B0604020202020204" pitchFamily="34" charset="0"/>
                <a:ea typeface="Calibri" panose="020F0502020204030204" pitchFamily="34" charset="0"/>
              </a:rPr>
              <a:t>Empfehlungen zur Arbeit in der Grundschule </a:t>
            </a:r>
            <a:endParaRPr lang="de-DE" dirty="0">
              <a:solidFill>
                <a:srgbClr val="000000"/>
              </a:solidFill>
              <a:latin typeface="Arial" panose="020B0604020202020204" pitchFamily="34" charset="0"/>
              <a:ea typeface="Calibri" panose="020F0502020204030204" pitchFamily="34" charset="0"/>
            </a:endParaRPr>
          </a:p>
          <a:p>
            <a:pPr lvl="0">
              <a:lnSpc>
                <a:spcPct val="107000"/>
              </a:lnSpc>
              <a:spcAft>
                <a:spcPts val="800"/>
              </a:spcAft>
            </a:pPr>
            <a:r>
              <a:rPr lang="de-DE" dirty="0">
                <a:solidFill>
                  <a:prstClr val="black"/>
                </a:solidFill>
                <a:latin typeface="Calibri" panose="020F0502020204030204" pitchFamily="34" charset="0"/>
                <a:ea typeface="Calibri" panose="020F0502020204030204" pitchFamily="34" charset="0"/>
                <a:cs typeface="Arial" panose="020B0604020202020204" pitchFamily="34" charset="0"/>
              </a:rPr>
              <a:t>(Beschluss der KMK vom 02.07.1970 i. d. F. vom 11.06.2015)</a:t>
            </a:r>
          </a:p>
          <a:p>
            <a:pPr lvl="0">
              <a:lnSpc>
                <a:spcPct val="107000"/>
              </a:lnSpc>
              <a:spcAft>
                <a:spcPts val="800"/>
              </a:spcAft>
            </a:pPr>
            <a:r>
              <a:rPr lang="de-DE"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1.1 Lern- und Lebensort</a:t>
            </a:r>
            <a:r>
              <a:rPr lang="de-DE" b="1" dirty="0">
                <a:solidFill>
                  <a:srgbClr val="000000"/>
                </a:solidFill>
                <a:latin typeface="Calibri" panose="020F0502020204030204" pitchFamily="34" charset="0"/>
                <a:ea typeface="Calibri" panose="020F0502020204030204" pitchFamily="34" charset="0"/>
                <a:cs typeface="Calibri" panose="020F0502020204030204" pitchFamily="34" charset="0"/>
              </a:rPr>
              <a:t>	</a:t>
            </a:r>
          </a:p>
          <a:p>
            <a:pPr lvl="0">
              <a:lnSpc>
                <a:spcPct val="107000"/>
              </a:lnSpc>
              <a:spcAft>
                <a:spcPts val="800"/>
              </a:spcAft>
            </a:pPr>
            <a:r>
              <a:rPr lang="de-DE" b="1" dirty="0">
                <a:solidFill>
                  <a:srgbClr val="000000"/>
                </a:solidFill>
                <a:latin typeface="Calibri" panose="020F0502020204030204" pitchFamily="34" charset="0"/>
                <a:ea typeface="Calibri" panose="020F0502020204030204" pitchFamily="34" charset="0"/>
                <a:cs typeface="Calibri" panose="020F0502020204030204" pitchFamily="34" charset="0"/>
              </a:rPr>
              <a:t>	„… </a:t>
            </a:r>
            <a:r>
              <a:rPr lang="de-DE" dirty="0">
                <a:solidFill>
                  <a:srgbClr val="000000"/>
                </a:solidFill>
                <a:latin typeface="Calibri" panose="020F0502020204030204" pitchFamily="34" charset="0"/>
                <a:ea typeface="Calibri" panose="020F0502020204030204" pitchFamily="34" charset="0"/>
                <a:cs typeface="Calibri" panose="020F0502020204030204" pitchFamily="34" charset="0"/>
              </a:rPr>
              <a:t>Die Grundschule eröffnet ihren Schülerinnen und Schülern vielfältige aktive Beteiligungs- und  	Mitwirkungsformen auf Klassen- und Schulebene. Eine partizipative Schulkultur, u. a. in Form von Klassensprecher-	Wahlen, Klassenrat und Kinderparlament, bei der Unterstützung von Schülerzeitungen und anderen medialen 	Produkten, achtet die Würde des Kindes, das Engagement und die Mitverantwortung von Schülerinnen und 	Schülern und trägt dazu bei, Schule zu einem demokratischen Lern- und Lebensort zu entwickeln.“</a:t>
            </a:r>
            <a:endParaRPr lang="de-DE" sz="1200" kern="0" dirty="0">
              <a:solidFill>
                <a:prstClr val="black"/>
              </a:solidFill>
            </a:endParaRPr>
          </a:p>
        </p:txBody>
      </p:sp>
      <p:sp>
        <p:nvSpPr>
          <p:cNvPr id="3" name="Foliennummernplatzhalter 2">
            <a:extLst>
              <a:ext uri="{FF2B5EF4-FFF2-40B4-BE49-F238E27FC236}">
                <a16:creationId xmlns:a16="http://schemas.microsoft.com/office/drawing/2014/main" id="{352221F0-2552-48E9-BEEC-BA329E6D3ECE}"/>
              </a:ext>
            </a:extLst>
          </p:cNvPr>
          <p:cNvSpPr>
            <a:spLocks noGrp="1"/>
          </p:cNvSpPr>
          <p:nvPr>
            <p:ph type="sldNum" sz="quarter" idx="12"/>
          </p:nvPr>
        </p:nvSpPr>
        <p:spPr/>
        <p:txBody>
          <a:bodyPr/>
          <a:lstStyle/>
          <a:p>
            <a:fld id="{EBBEBBE3-06B1-4A23-8088-7BFEB056CD85}" type="slidenum">
              <a:rPr lang="de-DE" smtClean="0"/>
              <a:t>5</a:t>
            </a:fld>
            <a:endParaRPr lang="de-DE"/>
          </a:p>
        </p:txBody>
      </p:sp>
      <p:pic>
        <p:nvPicPr>
          <p:cNvPr id="7" name="Grafik 6">
            <a:extLst>
              <a:ext uri="{FF2B5EF4-FFF2-40B4-BE49-F238E27FC236}">
                <a16:creationId xmlns:a16="http://schemas.microsoft.com/office/drawing/2014/main" id="{0425A5CC-D4EB-4164-94BC-41021C03E0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3557BD61-5E84-4323-A30E-AB72B09C8E2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151619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373579" y="1505256"/>
            <a:ext cx="11847728" cy="4730141"/>
          </a:xfrm>
          <a:prstGeom prst="rect">
            <a:avLst/>
          </a:prstGeom>
        </p:spPr>
        <p:txBody>
          <a:bodyPr wrap="square">
            <a:spAutoFit/>
          </a:bodyPr>
          <a:lstStyle/>
          <a:p>
            <a:pPr>
              <a:lnSpc>
                <a:spcPct val="107000"/>
              </a:lnSpc>
              <a:spcAft>
                <a:spcPts val="800"/>
              </a:spcAft>
            </a:pPr>
            <a:r>
              <a:rPr lang="de-DE" sz="3200" dirty="0">
                <a:effectLst/>
                <a:latin typeface="Calibri" panose="020F0502020204030204" pitchFamily="34" charset="0"/>
                <a:ea typeface="Calibri" panose="020F0502020204030204" pitchFamily="34" charset="0"/>
                <a:cs typeface="Arial" panose="020B0604020202020204" pitchFamily="34" charset="0"/>
              </a:rPr>
              <a:t>2. Kultusministerkonferenz</a:t>
            </a:r>
            <a:r>
              <a:rPr lang="de-DE" sz="1800" dirty="0">
                <a:effectLst/>
                <a:latin typeface="Calibri" panose="020F0502020204030204" pitchFamily="34" charset="0"/>
                <a:ea typeface="Calibri" panose="020F0502020204030204" pitchFamily="34" charset="0"/>
                <a:cs typeface="Arial" panose="020B0604020202020204" pitchFamily="34" charset="0"/>
              </a:rPr>
              <a:t> </a:t>
            </a:r>
          </a:p>
          <a:p>
            <a:endParaRPr lang="de-DE" sz="1800" b="1" dirty="0">
              <a:solidFill>
                <a:srgbClr val="000000"/>
              </a:solidFill>
              <a:effectLst/>
              <a:latin typeface="Arial" panose="020B0604020202020204" pitchFamily="34" charset="0"/>
              <a:ea typeface="Calibri" panose="020F0502020204030204" pitchFamily="34" charset="0"/>
            </a:endParaRPr>
          </a:p>
          <a:p>
            <a:r>
              <a:rPr lang="de-DE" sz="1800" b="1" dirty="0">
                <a:solidFill>
                  <a:srgbClr val="000000"/>
                </a:solidFill>
                <a:effectLst/>
                <a:latin typeface="Arial" panose="020B0604020202020204" pitchFamily="34" charset="0"/>
                <a:ea typeface="Calibri" panose="020F0502020204030204" pitchFamily="34" charset="0"/>
              </a:rPr>
              <a:t>Empfehlungen zur Arbeit in der Grundschule </a:t>
            </a:r>
            <a:endParaRPr lang="de-DE" sz="1800" dirty="0">
              <a:solidFill>
                <a:srgbClr val="000000"/>
              </a:solidFill>
              <a:effectLst/>
              <a:latin typeface="Arial" panose="020B0604020202020204" pitchFamily="34" charset="0"/>
              <a:ea typeface="Calibri" panose="020F0502020204030204" pitchFamily="34" charset="0"/>
            </a:endParaRPr>
          </a:p>
          <a:p>
            <a:pPr>
              <a:lnSpc>
                <a:spcPct val="107000"/>
              </a:lnSpc>
              <a:spcAft>
                <a:spcPts val="800"/>
              </a:spcAft>
            </a:pPr>
            <a:r>
              <a:rPr lang="de-DE" sz="1800" dirty="0">
                <a:effectLst/>
                <a:latin typeface="Calibri" panose="020F0502020204030204" pitchFamily="34" charset="0"/>
                <a:ea typeface="Calibri" panose="020F0502020204030204" pitchFamily="34" charset="0"/>
                <a:cs typeface="Arial" panose="020B0604020202020204" pitchFamily="34" charset="0"/>
              </a:rPr>
              <a:t>(Beschluss der KMK vom 02.07.1970 i. d. F. vom 11.06.2015)</a:t>
            </a:r>
          </a:p>
          <a:p>
            <a:pPr>
              <a:lnSpc>
                <a:spcPct val="107000"/>
              </a:lnSpc>
              <a:spcAft>
                <a:spcPts val="800"/>
              </a:spcAft>
            </a:pPr>
            <a:r>
              <a:rPr lang="de-DE"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 Übergreifende Bildungsbereiche </a:t>
            </a:r>
            <a:r>
              <a:rPr lang="de-DE" b="1" dirty="0">
                <a:solidFill>
                  <a:srgbClr val="000000"/>
                </a:solidFill>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de-D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Wertebildung</a:t>
            </a:r>
            <a:r>
              <a:rPr lang="de-D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de-DE" b="1" dirty="0">
                <a:solidFill>
                  <a:srgbClr val="000000"/>
                </a:solidFill>
                <a:latin typeface="Calibri" panose="020F0502020204030204" pitchFamily="34" charset="0"/>
                <a:ea typeface="Calibri" panose="020F0502020204030204" pitchFamily="34" charset="0"/>
                <a:cs typeface="Calibri" panose="020F0502020204030204" pitchFamily="34" charset="0"/>
              </a:rPr>
              <a:t>	„… </a:t>
            </a:r>
            <a:r>
              <a:rPr lang="de-DE" dirty="0">
                <a:solidFill>
                  <a:srgbClr val="000000"/>
                </a:solidFill>
                <a:latin typeface="Calibri" panose="020F0502020204030204" pitchFamily="34" charset="0"/>
                <a:ea typeface="Calibri" panose="020F0502020204030204" pitchFamily="34" charset="0"/>
                <a:cs typeface="Calibri" panose="020F0502020204030204" pitchFamily="34" charset="0"/>
              </a:rPr>
              <a:t>Auf der Grundlage dieser Bildungsziele, Grundsätze und Werte beobachten und reflektieren die Schülerinnen 	und Schüler ihr Handeln und ihre Begegnungen mit Mitschülerinnen und Mitschülern in alters- und 	entwicklungsangemessener Weise und übernehmen Verantwortung für die Klassen- und Schulgemeinschaft. Sie 	erfahren in ihrem schulischen Alltag die Bedeutung und Notwendigkeit eines demokratischen, achtsamen, 	toleranten und respektvollen Umgangs mit anderen. Im Unterricht werden demokratische Werte thematisiert, wird 	das Engagement der Kinder angeregt und gefördert.“ </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marL="228600" marR="0" lvl="0" indent="-228600" algn="l" defTabSz="914400" rtl="0" eaLnBrk="1" fontAlgn="auto" latinLnBrk="0" hangingPunct="1">
              <a:lnSpc>
                <a:spcPct val="150000"/>
              </a:lnSpc>
              <a:spcBef>
                <a:spcPts val="1000"/>
              </a:spcBef>
              <a:spcAft>
                <a:spcPts val="0"/>
              </a:spcAft>
              <a:buClrTx/>
              <a:buSzTx/>
              <a:buFont typeface="+mj-lt"/>
              <a:buAutoNum type="arabicParenBoth"/>
              <a:tabLst/>
              <a:defRPr/>
            </a:pPr>
            <a:endParaRPr kumimoji="0" lang="de-DE"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 name="Foliennummernplatzhalter 2">
            <a:extLst>
              <a:ext uri="{FF2B5EF4-FFF2-40B4-BE49-F238E27FC236}">
                <a16:creationId xmlns:a16="http://schemas.microsoft.com/office/drawing/2014/main" id="{F2493E79-A5DA-431D-9DAA-B72ECAEBD04E}"/>
              </a:ext>
            </a:extLst>
          </p:cNvPr>
          <p:cNvSpPr>
            <a:spLocks noGrp="1"/>
          </p:cNvSpPr>
          <p:nvPr>
            <p:ph type="sldNum" sz="quarter" idx="12"/>
          </p:nvPr>
        </p:nvSpPr>
        <p:spPr/>
        <p:txBody>
          <a:bodyPr/>
          <a:lstStyle/>
          <a:p>
            <a:fld id="{EBBEBBE3-06B1-4A23-8088-7BFEB056CD85}" type="slidenum">
              <a:rPr lang="de-DE" smtClean="0"/>
              <a:t>6</a:t>
            </a:fld>
            <a:endParaRPr lang="de-DE"/>
          </a:p>
        </p:txBody>
      </p:sp>
      <p:pic>
        <p:nvPicPr>
          <p:cNvPr id="7" name="Grafik 6">
            <a:extLst>
              <a:ext uri="{FF2B5EF4-FFF2-40B4-BE49-F238E27FC236}">
                <a16:creationId xmlns:a16="http://schemas.microsoft.com/office/drawing/2014/main" id="{9A81AEE6-37B2-496D-B1F2-3E433A5CB48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D47C9045-1BFA-4061-9A19-839DF802429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2027671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373579" y="1664767"/>
            <a:ext cx="11847728" cy="3528466"/>
          </a:xfrm>
          <a:prstGeom prst="rect">
            <a:avLst/>
          </a:prstGeom>
        </p:spPr>
        <p:txBody>
          <a:bodyPr wrap="square">
            <a:spAutoFit/>
          </a:bodyPr>
          <a:lstStyle/>
          <a:p>
            <a:pPr lvl="0">
              <a:defRPr/>
            </a:pPr>
            <a:r>
              <a:rPr lang="de-DE" sz="3200" dirty="0">
                <a:latin typeface="Calibri" panose="020F0502020204030204" pitchFamily="34" charset="0"/>
                <a:ea typeface="Calibri" panose="020F0502020204030204" pitchFamily="34" charset="0"/>
                <a:cs typeface="Arial" panose="020B0604020202020204" pitchFamily="34" charset="0"/>
              </a:rPr>
              <a:t>3. Bayerische Gesetze und Verordnungen </a:t>
            </a:r>
            <a:endParaRPr lang="de-DE" sz="3200"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indent="-342900">
              <a:lnSpc>
                <a:spcPct val="107000"/>
              </a:lnSpc>
              <a:spcAft>
                <a:spcPts val="800"/>
              </a:spcAft>
              <a:buFont typeface="Arial" panose="020B0604020202020204" pitchFamily="34" charset="0"/>
              <a:buChar char="•"/>
            </a:pPr>
            <a:r>
              <a:rPr lang="de-DE" b="1" dirty="0"/>
              <a:t>Verfassung des Freistaates Bayern in der Fassung der Bekanntmachung vom 15. Dezember 1998, </a:t>
            </a:r>
            <a:r>
              <a:rPr lang="de-DE" b="1" dirty="0">
                <a:solidFill>
                  <a:prstClr val="black"/>
                </a:solidFill>
                <a:latin typeface="Calibri" panose="020F0502020204030204"/>
              </a:rPr>
              <a:t>Art.131 </a:t>
            </a:r>
          </a:p>
          <a:p>
            <a:pPr>
              <a:lnSpc>
                <a:spcPct val="107000"/>
              </a:lnSpc>
              <a:spcAft>
                <a:spcPts val="800"/>
              </a:spcAft>
            </a:pPr>
            <a:endParaRPr lang="de-DE" b="1" dirty="0">
              <a:solidFill>
                <a:prstClr val="black"/>
              </a:solidFill>
              <a:latin typeface="Calibri" panose="020F0502020204030204"/>
            </a:endParaRPr>
          </a:p>
          <a:p>
            <a:pPr marL="342900"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a:rPr>
              <a:t>Bayerisches Gesetz über das Erziehungs- und Unterrichtswesen (</a:t>
            </a:r>
            <a:r>
              <a:rPr lang="de-DE" b="1" dirty="0" err="1">
                <a:solidFill>
                  <a:prstClr val="black"/>
                </a:solidFill>
                <a:latin typeface="Calibri" panose="020F0502020204030204"/>
              </a:rPr>
              <a:t>BayEUG</a:t>
            </a:r>
            <a:r>
              <a:rPr lang="de-DE" b="1" dirty="0">
                <a:solidFill>
                  <a:prstClr val="black"/>
                </a:solidFill>
                <a:latin typeface="Calibri" panose="020F0502020204030204"/>
              </a:rPr>
              <a:t>)</a:t>
            </a:r>
          </a:p>
          <a:p>
            <a:pPr>
              <a:lnSpc>
                <a:spcPct val="107000"/>
              </a:lnSpc>
              <a:spcAft>
                <a:spcPts val="800"/>
              </a:spcAft>
            </a:pPr>
            <a:endParaRPr lang="de-DE" b="1" dirty="0">
              <a:solidFill>
                <a:prstClr val="black"/>
              </a:solidFill>
              <a:latin typeface="Calibri" panose="020F0502020204030204"/>
            </a:endParaRPr>
          </a:p>
          <a:p>
            <a:pPr marL="342900" indent="-342900">
              <a:lnSpc>
                <a:spcPct val="107000"/>
              </a:lnSpc>
              <a:spcAft>
                <a:spcPts val="800"/>
              </a:spcAft>
              <a:buFont typeface="Arial" panose="020B0604020202020204" pitchFamily="34" charset="0"/>
              <a:buChar char="•"/>
            </a:pPr>
            <a:r>
              <a:rPr lang="de-DE" b="1" dirty="0"/>
              <a:t>Schulordnung für schulartübergreifende Regelungen an Schulen in Bayern (Bayerische Schulordnung – </a:t>
            </a:r>
            <a:r>
              <a:rPr lang="de-DE" b="1" dirty="0" err="1"/>
              <a:t>BaySchO</a:t>
            </a:r>
            <a:r>
              <a:rPr lang="de-DE" b="1" dirty="0"/>
              <a:t>)</a:t>
            </a:r>
            <a:br>
              <a:rPr lang="de-DE" b="1" dirty="0"/>
            </a:br>
            <a:endParaRPr lang="de-DE" b="1" dirty="0"/>
          </a:p>
          <a:p>
            <a:pPr marL="342900"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a:rPr>
              <a:t>Lehrplan PLUS Bayern - Grundschule</a:t>
            </a:r>
            <a:endParaRPr kumimoji="0" lang="de-DE"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 name="Foliennummernplatzhalter 2">
            <a:extLst>
              <a:ext uri="{FF2B5EF4-FFF2-40B4-BE49-F238E27FC236}">
                <a16:creationId xmlns:a16="http://schemas.microsoft.com/office/drawing/2014/main" id="{1D460F81-21D5-4998-A1DE-DAFD50637D7C}"/>
              </a:ext>
            </a:extLst>
          </p:cNvPr>
          <p:cNvSpPr>
            <a:spLocks noGrp="1"/>
          </p:cNvSpPr>
          <p:nvPr>
            <p:ph type="sldNum" sz="quarter" idx="12"/>
          </p:nvPr>
        </p:nvSpPr>
        <p:spPr/>
        <p:txBody>
          <a:bodyPr/>
          <a:lstStyle/>
          <a:p>
            <a:fld id="{EBBEBBE3-06B1-4A23-8088-7BFEB056CD85}" type="slidenum">
              <a:rPr lang="de-DE" smtClean="0"/>
              <a:t>7</a:t>
            </a:fld>
            <a:endParaRPr lang="de-DE"/>
          </a:p>
        </p:txBody>
      </p:sp>
      <p:pic>
        <p:nvPicPr>
          <p:cNvPr id="7" name="Grafik 6">
            <a:extLst>
              <a:ext uri="{FF2B5EF4-FFF2-40B4-BE49-F238E27FC236}">
                <a16:creationId xmlns:a16="http://schemas.microsoft.com/office/drawing/2014/main" id="{E99B63F1-EE27-48BD-836B-BE97E134AE8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B1F4F330-FC05-4066-B591-EA427EADCF7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1475061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281534" y="1402293"/>
            <a:ext cx="11847728" cy="3819764"/>
          </a:xfrm>
          <a:prstGeom prst="rect">
            <a:avLst/>
          </a:prstGeom>
        </p:spPr>
        <p:txBody>
          <a:bodyPr wrap="square">
            <a:spAutoFit/>
          </a:bodyPr>
          <a:lstStyle/>
          <a:p>
            <a:r>
              <a:rPr lang="de-DE" sz="3200" dirty="0"/>
              <a:t>Verfassung des Freistaates Bayern</a:t>
            </a:r>
            <a:br>
              <a:rPr lang="de-DE" sz="3200" dirty="0"/>
            </a:br>
            <a:r>
              <a:rPr lang="de-DE" sz="3200" dirty="0"/>
              <a:t>in der Fassung der Bekanntmachung vom 15. Dezember 1998</a:t>
            </a:r>
          </a:p>
          <a:p>
            <a:pPr marL="342900" indent="-342900">
              <a:lnSpc>
                <a:spcPct val="107000"/>
              </a:lnSpc>
              <a:spcAft>
                <a:spcPts val="800"/>
              </a:spcAft>
              <a:buFont typeface="Arial" panose="020B0604020202020204" pitchFamily="34" charset="0"/>
              <a:buChar char="•"/>
            </a:pPr>
            <a:endParaRPr lang="de-DE" b="1" dirty="0">
              <a:solidFill>
                <a:prstClr val="black"/>
              </a:solidFill>
              <a:latin typeface="Calibri" panose="020F0502020204030204"/>
            </a:endParaRPr>
          </a:p>
          <a:p>
            <a:pPr marL="342900" indent="-342900">
              <a:lnSpc>
                <a:spcPct val="107000"/>
              </a:lnSpc>
              <a:spcAft>
                <a:spcPts val="800"/>
              </a:spcAft>
              <a:buFont typeface="Arial" panose="020B0604020202020204" pitchFamily="34" charset="0"/>
              <a:buChar char="•"/>
            </a:pPr>
            <a:r>
              <a:rPr lang="de-DE" b="1" dirty="0">
                <a:solidFill>
                  <a:prstClr val="black"/>
                </a:solidFill>
                <a:latin typeface="Calibri" panose="020F0502020204030204"/>
              </a:rPr>
              <a:t>Bayerische Verfassung Art.131 </a:t>
            </a:r>
          </a:p>
          <a:p>
            <a:pPr lvl="1">
              <a:lnSpc>
                <a:spcPct val="107000"/>
              </a:lnSpc>
              <a:spcAft>
                <a:spcPts val="800"/>
              </a:spcAft>
            </a:pPr>
            <a:r>
              <a:rPr lang="de-DE" dirty="0">
                <a:effectLst/>
                <a:latin typeface="Calibri" panose="020F0502020204030204" pitchFamily="34" charset="0"/>
                <a:ea typeface="Times New Roman" panose="02020603050405020304" pitchFamily="18" charset="0"/>
                <a:cs typeface="Calibri" panose="020F0502020204030204" pitchFamily="34" charset="0"/>
              </a:rPr>
              <a:t>(1) Die Schulen sollen nicht nur</a:t>
            </a:r>
            <a:r>
              <a:rPr lang="de-DE" b="1" dirty="0">
                <a:effectLst/>
                <a:latin typeface="Calibri" panose="020F0502020204030204" pitchFamily="34" charset="0"/>
                <a:ea typeface="Times New Roman" panose="02020603050405020304" pitchFamily="18" charset="0"/>
                <a:cs typeface="Calibri" panose="020F0502020204030204" pitchFamily="34" charset="0"/>
              </a:rPr>
              <a:t> Wissen und Können vermitteln, </a:t>
            </a:r>
            <a:r>
              <a:rPr lang="de-DE" dirty="0">
                <a:effectLst/>
                <a:latin typeface="Calibri" panose="020F0502020204030204" pitchFamily="34" charset="0"/>
                <a:ea typeface="Times New Roman" panose="02020603050405020304" pitchFamily="18" charset="0"/>
                <a:cs typeface="Calibri" panose="020F0502020204030204" pitchFamily="34" charset="0"/>
              </a:rPr>
              <a:t>sondern auch </a:t>
            </a:r>
            <a:r>
              <a:rPr lang="de-DE" b="1" dirty="0">
                <a:effectLst/>
                <a:latin typeface="Calibri" panose="020F0502020204030204" pitchFamily="34" charset="0"/>
                <a:ea typeface="Times New Roman" panose="02020603050405020304" pitchFamily="18" charset="0"/>
                <a:cs typeface="Calibri" panose="020F0502020204030204" pitchFamily="34" charset="0"/>
              </a:rPr>
              <a:t>Herz und Charakter bilden. </a:t>
            </a:r>
            <a:endParaRPr lang="de-DE" dirty="0">
              <a:effectLst/>
              <a:latin typeface="Calibri" panose="020F0502020204030204" pitchFamily="34" charset="0"/>
              <a:ea typeface="Calibri" panose="020F0502020204030204" pitchFamily="34" charset="0"/>
              <a:cs typeface="Arial" panose="020B0604020202020204" pitchFamily="34" charset="0"/>
            </a:endParaRPr>
          </a:p>
          <a:p>
            <a:pPr lvl="1">
              <a:lnSpc>
                <a:spcPct val="107000"/>
              </a:lnSpc>
              <a:spcAft>
                <a:spcPts val="800"/>
              </a:spcAft>
            </a:pPr>
            <a:r>
              <a:rPr lang="de-DE" dirty="0">
                <a:effectLst/>
                <a:latin typeface="Calibri" panose="020F0502020204030204" pitchFamily="34" charset="0"/>
                <a:ea typeface="Times New Roman" panose="02020603050405020304" pitchFamily="18" charset="0"/>
                <a:cs typeface="Calibri" panose="020F0502020204030204" pitchFamily="34" charset="0"/>
              </a:rPr>
              <a:t>(2) Oberste Bildungsziele sind Ehrfurcht vor Gott, Achtung vor religiöser Überzeugung und vor der Würde des Menschen, Selbstbeherrschung, </a:t>
            </a:r>
            <a:r>
              <a:rPr lang="de-DE" b="1" dirty="0">
                <a:effectLst/>
                <a:latin typeface="Calibri" panose="020F0502020204030204" pitchFamily="34" charset="0"/>
                <a:ea typeface="Times New Roman" panose="02020603050405020304" pitchFamily="18" charset="0"/>
                <a:cs typeface="Calibri" panose="020F0502020204030204" pitchFamily="34" charset="0"/>
              </a:rPr>
              <a:t>Verantwortungsgefühl und Verantwortungsfreudigkeit, Hilfsbereitschaft,</a:t>
            </a:r>
            <a:r>
              <a:rPr lang="de-DE" dirty="0">
                <a:effectLst/>
                <a:latin typeface="Calibri" panose="020F0502020204030204" pitchFamily="34" charset="0"/>
                <a:ea typeface="Times New Roman" panose="02020603050405020304" pitchFamily="18" charset="0"/>
                <a:cs typeface="Calibri" panose="020F0502020204030204" pitchFamily="34" charset="0"/>
              </a:rPr>
              <a:t> Aufgeschlossenheit für alles Wahre, Gute und Schöne und </a:t>
            </a:r>
            <a:r>
              <a:rPr lang="de-DE" b="1" dirty="0">
                <a:effectLst/>
                <a:latin typeface="Calibri" panose="020F0502020204030204" pitchFamily="34" charset="0"/>
                <a:ea typeface="Times New Roman" panose="02020603050405020304" pitchFamily="18" charset="0"/>
                <a:cs typeface="Calibri" panose="020F0502020204030204" pitchFamily="34" charset="0"/>
              </a:rPr>
              <a:t>Verantwortungsbewusstsein für Natur und Umwelt. </a:t>
            </a:r>
            <a:endParaRPr lang="de-DE" dirty="0">
              <a:effectLst/>
              <a:latin typeface="Calibri" panose="020F0502020204030204" pitchFamily="34" charset="0"/>
              <a:ea typeface="Calibri" panose="020F0502020204030204" pitchFamily="34" charset="0"/>
              <a:cs typeface="Arial" panose="020B0604020202020204" pitchFamily="34" charset="0"/>
            </a:endParaRPr>
          </a:p>
          <a:p>
            <a:pPr lvl="1"/>
            <a:r>
              <a:rPr lang="de-DE" dirty="0">
                <a:effectLst/>
                <a:latin typeface="Calibri" panose="020F0502020204030204" pitchFamily="34" charset="0"/>
                <a:ea typeface="Times New Roman" panose="02020603050405020304" pitchFamily="18" charset="0"/>
              </a:rPr>
              <a:t>(3) Die Schüler sind</a:t>
            </a:r>
            <a:r>
              <a:rPr lang="de-DE" b="1" dirty="0">
                <a:effectLst/>
                <a:latin typeface="Calibri" panose="020F0502020204030204" pitchFamily="34" charset="0"/>
                <a:ea typeface="Times New Roman" panose="02020603050405020304" pitchFamily="18" charset="0"/>
              </a:rPr>
              <a:t> im Geiste der Demokratie</a:t>
            </a:r>
            <a:r>
              <a:rPr lang="de-DE" dirty="0">
                <a:effectLst/>
                <a:latin typeface="Calibri" panose="020F0502020204030204" pitchFamily="34" charset="0"/>
                <a:ea typeface="Times New Roman" panose="02020603050405020304" pitchFamily="18" charset="0"/>
              </a:rPr>
              <a:t>, in der Liebe zur bayerischen Heimat und zum deutschen Volk und im Sinne der Völkerversöhnung </a:t>
            </a:r>
            <a:r>
              <a:rPr lang="de-DE" b="1" dirty="0">
                <a:effectLst/>
                <a:latin typeface="Calibri" panose="020F0502020204030204" pitchFamily="34" charset="0"/>
                <a:ea typeface="Times New Roman" panose="02020603050405020304" pitchFamily="18" charset="0"/>
              </a:rPr>
              <a:t>zu erziehen.</a:t>
            </a:r>
            <a:r>
              <a:rPr lang="de-DE" dirty="0">
                <a:effectLst/>
                <a:latin typeface="Calibri" panose="020F0502020204030204" pitchFamily="34" charset="0"/>
                <a:ea typeface="Times New Roman" panose="02020603050405020304" pitchFamily="18" charset="0"/>
              </a:rPr>
              <a:t> </a:t>
            </a:r>
            <a:endParaRPr kumimoji="0" lang="de-DE"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 name="Foliennummernplatzhalter 2">
            <a:extLst>
              <a:ext uri="{FF2B5EF4-FFF2-40B4-BE49-F238E27FC236}">
                <a16:creationId xmlns:a16="http://schemas.microsoft.com/office/drawing/2014/main" id="{7E8D8509-FC4E-4452-AA3F-74D611A66342}"/>
              </a:ext>
            </a:extLst>
          </p:cNvPr>
          <p:cNvSpPr>
            <a:spLocks noGrp="1"/>
          </p:cNvSpPr>
          <p:nvPr>
            <p:ph type="sldNum" sz="quarter" idx="12"/>
          </p:nvPr>
        </p:nvSpPr>
        <p:spPr/>
        <p:txBody>
          <a:bodyPr/>
          <a:lstStyle/>
          <a:p>
            <a:fld id="{EBBEBBE3-06B1-4A23-8088-7BFEB056CD85}" type="slidenum">
              <a:rPr lang="de-DE" smtClean="0"/>
              <a:t>8</a:t>
            </a:fld>
            <a:endParaRPr lang="de-DE"/>
          </a:p>
        </p:txBody>
      </p:sp>
      <p:pic>
        <p:nvPicPr>
          <p:cNvPr id="7" name="Grafik 6">
            <a:extLst>
              <a:ext uri="{FF2B5EF4-FFF2-40B4-BE49-F238E27FC236}">
                <a16:creationId xmlns:a16="http://schemas.microsoft.com/office/drawing/2014/main" id="{95121B36-B6D6-484F-829C-03F76C0BDAE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D075B3EA-DCDB-4B44-9CA4-61050E6761C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233581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endParaRPr lang="de-DE" dirty="0"/>
          </a:p>
        </p:txBody>
      </p:sp>
      <p:sp>
        <p:nvSpPr>
          <p:cNvPr id="6" name="Rechteck 5">
            <a:extLst>
              <a:ext uri="{FF2B5EF4-FFF2-40B4-BE49-F238E27FC236}">
                <a16:creationId xmlns:a16="http://schemas.microsoft.com/office/drawing/2014/main" id="{AD519148-A2E1-4F37-99B5-15FB02E5B57C}"/>
              </a:ext>
            </a:extLst>
          </p:cNvPr>
          <p:cNvSpPr/>
          <p:nvPr/>
        </p:nvSpPr>
        <p:spPr>
          <a:xfrm>
            <a:off x="-161549" y="1565641"/>
            <a:ext cx="11847728" cy="2930931"/>
          </a:xfrm>
          <a:prstGeom prst="rect">
            <a:avLst/>
          </a:prstGeom>
        </p:spPr>
        <p:txBody>
          <a:bodyPr wrap="square">
            <a:spAutoFit/>
          </a:bodyPr>
          <a:lstStyle/>
          <a:p>
            <a:pPr algn="ctr">
              <a:lnSpc>
                <a:spcPct val="107000"/>
              </a:lnSpc>
              <a:spcAft>
                <a:spcPts val="800"/>
              </a:spcAft>
            </a:pPr>
            <a:r>
              <a:rPr lang="de-DE" sz="3200" dirty="0">
                <a:solidFill>
                  <a:prstClr val="black"/>
                </a:solidFill>
                <a:latin typeface="Calibri" panose="020F0502020204030204"/>
              </a:rPr>
              <a:t>Bayerisches Gesetz über das Erziehungs- und Unterrichtswesen (</a:t>
            </a:r>
            <a:r>
              <a:rPr lang="de-DE" sz="3200" dirty="0" err="1">
                <a:solidFill>
                  <a:prstClr val="black"/>
                </a:solidFill>
                <a:latin typeface="Calibri" panose="020F0502020204030204"/>
              </a:rPr>
              <a:t>BayEUG</a:t>
            </a:r>
            <a:r>
              <a:rPr lang="de-DE" sz="3200" dirty="0">
                <a:solidFill>
                  <a:prstClr val="black"/>
                </a:solidFill>
                <a:latin typeface="Calibri" panose="020F0502020204030204"/>
              </a:rPr>
              <a:t>)</a:t>
            </a:r>
          </a:p>
          <a:p>
            <a:pPr marL="800100" lvl="1" indent="-342900">
              <a:lnSpc>
                <a:spcPct val="107000"/>
              </a:lnSpc>
              <a:spcAft>
                <a:spcPts val="800"/>
              </a:spcAft>
              <a:buFont typeface="Arial" panose="020B0604020202020204" pitchFamily="34" charset="0"/>
              <a:buChar char="•"/>
            </a:pPr>
            <a:r>
              <a:rPr lang="de-DE" b="1" dirty="0">
                <a:effectLst/>
                <a:latin typeface="Calibri" panose="020F0502020204030204" pitchFamily="34" charset="0"/>
                <a:ea typeface="Calibri" panose="020F0502020204030204" pitchFamily="34" charset="0"/>
                <a:cs typeface="Arial" panose="020B0604020202020204" pitchFamily="34" charset="0"/>
              </a:rPr>
              <a:t>Erster Teil: Grundlagen</a:t>
            </a:r>
          </a:p>
          <a:p>
            <a:pPr>
              <a:lnSpc>
                <a:spcPct val="107000"/>
              </a:lnSpc>
              <a:spcAft>
                <a:spcPts val="800"/>
              </a:spcAft>
            </a:pPr>
            <a:r>
              <a:rPr lang="de-DE" sz="1800" dirty="0">
                <a:effectLst/>
                <a:latin typeface="Calibri" panose="020F0502020204030204" pitchFamily="34" charset="0"/>
                <a:ea typeface="Times New Roman" panose="02020603050405020304" pitchFamily="18" charset="0"/>
                <a:cs typeface="Calibri" panose="020F0502020204030204" pitchFamily="34" charset="0"/>
              </a:rPr>
              <a:t>	Art. 1 Bildungs- und Erziehungsauftrag </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e-DE" dirty="0">
                <a:latin typeface="Calibri" panose="020F0502020204030204" pitchFamily="34" charset="0"/>
                <a:cs typeface="Calibri" panose="020F0502020204030204" pitchFamily="34" charset="0"/>
              </a:rPr>
              <a:t>	</a:t>
            </a:r>
            <a:r>
              <a:rPr lang="de-DE" sz="1800" baseline="30000" dirty="0">
                <a:effectLst/>
                <a:latin typeface="Calibri" panose="020F0502020204030204" pitchFamily="34" charset="0"/>
                <a:ea typeface="Times New Roman" panose="02020603050405020304" pitchFamily="18" charset="0"/>
                <a:cs typeface="Calibri" panose="020F0502020204030204" pitchFamily="34" charset="0"/>
              </a:rPr>
              <a:t>4</a:t>
            </a:r>
            <a:r>
              <a:rPr lang="de-DE" sz="1800" dirty="0">
                <a:effectLst/>
                <a:latin typeface="Calibri" panose="020F0502020204030204" pitchFamily="34" charset="0"/>
                <a:ea typeface="Times New Roman" panose="02020603050405020304" pitchFamily="18" charset="0"/>
                <a:cs typeface="Calibri" panose="020F0502020204030204" pitchFamily="34" charset="0"/>
              </a:rPr>
              <a:t>Die Schülerinnen und Schüler sind im Geist der Demokratie, in der Liebe zur bayerischen Heimat und zum 	deutschen Volk und im Sinn der Völkerversöhnung zu erziehen.</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kumimoji="0" lang="de-DE"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 name="Foliennummernplatzhalter 2">
            <a:extLst>
              <a:ext uri="{FF2B5EF4-FFF2-40B4-BE49-F238E27FC236}">
                <a16:creationId xmlns:a16="http://schemas.microsoft.com/office/drawing/2014/main" id="{0805CF13-7D71-4016-8919-1FED1A01AF75}"/>
              </a:ext>
            </a:extLst>
          </p:cNvPr>
          <p:cNvSpPr>
            <a:spLocks noGrp="1"/>
          </p:cNvSpPr>
          <p:nvPr>
            <p:ph type="sldNum" sz="quarter" idx="12"/>
          </p:nvPr>
        </p:nvSpPr>
        <p:spPr/>
        <p:txBody>
          <a:bodyPr/>
          <a:lstStyle/>
          <a:p>
            <a:fld id="{EBBEBBE3-06B1-4A23-8088-7BFEB056CD85}" type="slidenum">
              <a:rPr lang="de-DE" smtClean="0"/>
              <a:t>9</a:t>
            </a:fld>
            <a:endParaRPr lang="de-DE"/>
          </a:p>
        </p:txBody>
      </p:sp>
      <p:pic>
        <p:nvPicPr>
          <p:cNvPr id="7" name="Grafik 6">
            <a:extLst>
              <a:ext uri="{FF2B5EF4-FFF2-40B4-BE49-F238E27FC236}">
                <a16:creationId xmlns:a16="http://schemas.microsoft.com/office/drawing/2014/main" id="{E9C20965-E543-4252-90DE-EA1280BA18E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3403" y="68263"/>
            <a:ext cx="1249904" cy="1165846"/>
          </a:xfrm>
          <a:prstGeom prst="rect">
            <a:avLst/>
          </a:prstGeom>
          <a:noFill/>
          <a:ln>
            <a:noFill/>
          </a:ln>
        </p:spPr>
      </p:pic>
      <p:pic>
        <p:nvPicPr>
          <p:cNvPr id="8" name="Grafik 7">
            <a:extLst>
              <a:ext uri="{FF2B5EF4-FFF2-40B4-BE49-F238E27FC236}">
                <a16:creationId xmlns:a16="http://schemas.microsoft.com/office/drawing/2014/main" id="{6EEBC9F3-9804-47DF-AC04-868ABEA9F4B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93" y="174935"/>
            <a:ext cx="961467" cy="1059174"/>
          </a:xfrm>
          <a:prstGeom prst="rect">
            <a:avLst/>
          </a:prstGeom>
          <a:noFill/>
          <a:ln>
            <a:noFill/>
          </a:ln>
        </p:spPr>
      </p:pic>
    </p:spTree>
    <p:extLst>
      <p:ext uri="{BB962C8B-B14F-4D97-AF65-F5344CB8AC3E}">
        <p14:creationId xmlns:p14="http://schemas.microsoft.com/office/powerpoint/2010/main" val="246934898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3399</Words>
  <Application>Microsoft Office PowerPoint</Application>
  <PresentationFormat>Breitbild</PresentationFormat>
  <Paragraphs>273</Paragraphs>
  <Slides>31</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31</vt:i4>
      </vt:variant>
    </vt:vector>
  </HeadingPairs>
  <TitlesOfParts>
    <vt:vector size="37" baseType="lpstr">
      <vt:lpstr>Arial</vt:lpstr>
      <vt:lpstr>Calibri</vt:lpstr>
      <vt:lpstr>Calibri Light</vt:lpstr>
      <vt:lpstr>Times New Roman</vt:lpstr>
      <vt:lpstr>Office</vt:lpstr>
      <vt:lpstr>1_Office</vt:lpstr>
      <vt:lpstr>Rechtliche Verankerung der Ämter und Gremien der SMV </vt:lpstr>
      <vt:lpstr>                                                                                                Materialien Arbeitskreis MIT!</vt:lpstr>
      <vt:lpstr>PowerPoint-Präsentation</vt:lpstr>
      <vt:lpstr>                                                                                                 Materialien Arbeitskreis Mit!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Entwicklung von Beteiligungsstrukturen an der Grundschule</dc:title>
  <dc:creator>Barbara Zauner</dc:creator>
  <cp:lastModifiedBy>Barbara Zauner</cp:lastModifiedBy>
  <cp:revision>32</cp:revision>
  <cp:lastPrinted>2022-11-12T13:09:57Z</cp:lastPrinted>
  <dcterms:created xsi:type="dcterms:W3CDTF">2022-10-20T08:34:08Z</dcterms:created>
  <dcterms:modified xsi:type="dcterms:W3CDTF">2023-02-10T10:44:39Z</dcterms:modified>
</cp:coreProperties>
</file>