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0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rnekke, Isabel" initials="WI" lastIdx="2" clrIdx="0">
    <p:extLst>
      <p:ext uri="{19B8F6BF-5375-455C-9EA6-DF929625EA0E}">
        <p15:presenceInfo xmlns:p15="http://schemas.microsoft.com/office/powerpoint/2012/main" userId="S-1-5-21-1482476501-630328440-682003330-8911" providerId="AD"/>
      </p:ext>
    </p:extLst>
  </p:cmAuthor>
  <p:cmAuthor id="2" name="Wilhelm, Maria (StMUK)" initials="WM(" lastIdx="1" clrIdx="1">
    <p:extLst>
      <p:ext uri="{19B8F6BF-5375-455C-9EA6-DF929625EA0E}">
        <p15:presenceInfo xmlns:p15="http://schemas.microsoft.com/office/powerpoint/2012/main" userId="S-1-5-21-1986689757-124263158-732247886-88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AE8A5-789B-429A-A40B-81582E32E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6C69BA1-6EA8-44DB-A4B2-507B6AE11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430FCF-88B4-4347-82F6-409EDA2E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C77981-5C6B-4108-8B3A-71433002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181101-61DB-4405-9216-BC6865FB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2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649BC-5193-4E90-9C6E-CE4AA92F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ABF30FF-51E6-4433-97F9-91D0CA1FD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E008D1-F99A-4BF4-A066-BAFBEDB76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1DC49C-4AB9-493F-B2B4-EDCBF6E0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12D401-034D-4459-995F-7B5BF1DE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162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6B16DF-6F56-4B5F-AE1B-769C670F0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FC34F11-BE4B-4FC4-B193-EB3F80C19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5EB02-87FF-4B3F-A458-83A02E49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747033-C7F5-4DD1-BF64-19C508EA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80017E-5F0E-492A-ADC9-74D82CF8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65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B96F3-237B-428A-9545-7FB679C4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6F97AA-EEE3-49FA-BB08-17FBD5DFA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8B2608-4D8E-465B-B7FF-2069C2A9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7B0A6C-558D-45D3-AB92-B53D81F4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D3B927-C3FE-454E-BB94-1094BC58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57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0462E-7140-4135-BC2B-2A4A7581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80A74B-E5A9-4BC5-8CA8-D90127151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709751-B3D0-4498-86F1-0EF2BA54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28BF1E-827B-4BF1-A358-6ECD2C0A2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D4F97-ECBF-403A-B8F2-116B92A0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091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96B01D-F7DD-4EC2-A44C-5DA4B5FF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A909C2-650D-4607-B523-746537761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F3DD73-3213-46A2-96F1-7F16EF870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E1F008-1A7C-4ECF-9967-BB8EF24E4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735CA5-E7AD-4D90-AF30-87B64B9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7D6F13-141F-426D-A41C-C172A5932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73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90D20-9ECA-4058-BC48-27B0EC883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1BA414-8400-42BF-A651-C7479775A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08BD54-08C0-4E90-B4D8-AF05A8FA9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36522B-1D75-4D06-B0FB-826347CE2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757CB9C-3B11-4E79-BCE1-6481163CAE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8D7217-D1C2-453A-854B-479CFA08F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213ADF6-D343-4E12-9E2D-439D724A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9F0CED9-89C5-42DC-B592-5B373ECBB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67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CD955B-2AD7-4EDE-9541-F8877355E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DD07CE7-9297-4AF7-8C85-9A8F83786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0FCD28-AD3B-4153-8258-F7C1617D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B0D41A-568D-49E7-B1FA-94DC351A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70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14BF49B-AFFB-45D0-BC55-4206E1D6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BC4FDD3-785C-43F3-A9E9-F4F71FA75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CF2443-3484-4382-A398-5DAFDDC49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14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2B58B5-A34D-405E-92D9-D74CD2CCD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E1E90-BE38-4A02-B8AA-13B043082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78BFFC-59C0-4C54-9354-165417F9E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8804A4-3CF5-4F90-B9EE-2EF13C37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72E11A-0E6D-4562-87D0-5350D448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11DB6D-7076-44F2-B1A0-56FDB69D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93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F78ABA-CBF4-4A5A-B042-306756129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1BBDEE-7535-4168-9388-B4BFD69BD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8310BC-6D40-4435-AE25-3D4BDF462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3FDBD7A-AF35-404E-AB71-5B861609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0E77B1-017A-4CC0-92EA-09062822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FDCF90-0624-42AD-9076-25BE1C095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22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0E9E86-4B2B-444D-9B2B-B48274419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6E5D5A-070C-427A-AC7A-FFCCA5EE4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EF3175-2331-4F7E-BA92-30AB11D19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6C7D3-CF74-4C88-B862-B99FCA3FCA78}" type="datetimeFigureOut">
              <a:rPr lang="de-DE" smtClean="0"/>
              <a:t>10.02.2023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1C126A-83FE-4291-ADDC-526A82D43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FA3102-D03F-4083-9C9A-DBC28F83A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D2014-0535-49C3-961C-974A2E570D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96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C5BD4-FB25-453F-B64C-2212B1A72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Materialien MIT!</a:t>
            </a:r>
            <a:br>
              <a:rPr lang="de-DE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1D61F39-630F-4FFC-BE84-D038AF1A5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74783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de-DE" dirty="0"/>
          </a:p>
          <a:p>
            <a:r>
              <a:rPr lang="de-DE" dirty="0">
                <a:solidFill>
                  <a:schemeClr val="tx2">
                    <a:lumMod val="50000"/>
                  </a:schemeClr>
                </a:solidFill>
              </a:rPr>
              <a:t>Thema: Friedenstreppe</a:t>
            </a:r>
          </a:p>
          <a:p>
            <a:r>
              <a:rPr lang="de-DE" dirty="0">
                <a:solidFill>
                  <a:schemeClr val="tx2">
                    <a:lumMod val="50000"/>
                  </a:schemeClr>
                </a:solidFill>
              </a:rPr>
              <a:t>Schule: </a:t>
            </a:r>
            <a:r>
              <a:rPr lang="de-DE" dirty="0" err="1">
                <a:solidFill>
                  <a:schemeClr val="tx2">
                    <a:lumMod val="50000"/>
                  </a:schemeClr>
                </a:solidFill>
              </a:rPr>
              <a:t>Kunigunden</a:t>
            </a:r>
            <a:r>
              <a:rPr lang="de-DE" dirty="0">
                <a:solidFill>
                  <a:schemeClr val="tx2">
                    <a:lumMod val="50000"/>
                  </a:schemeClr>
                </a:solidFill>
              </a:rPr>
              <a:t>-Grundschule, Bamberg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732BFDD-721B-4D11-B2DB-40FB943B03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183" y="1382579"/>
            <a:ext cx="1378517" cy="13479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98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838200" y="1755261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Friedenstreppe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Kunigunden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-Grundschule Bamberg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Friedenstreppe wurde von der Hausverwaltung zusammen mit Eltern selbst gebaut und steht an einem festen Platz in der Aula. Die Kinder können sie selbständig zur Streitschlichtung verwenden.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Im Klassenzimmer kann man auch die Wortkarten (vgl. nächste Folien) auslegen, um so das Verfahren für die Kinder zu erleichtern und zu strukturieren.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0F781DB-620F-448E-9C1B-8CD6C0B4BD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4308474"/>
            <a:ext cx="3060700" cy="229552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DEA10601-1270-4034-A83A-A314DFAF5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348" y="4306980"/>
            <a:ext cx="3060700" cy="229701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C1E65379-CDA0-4ACB-B83D-0EE71230A3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596" y="4187538"/>
            <a:ext cx="3219852" cy="241646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880B2B4D-C333-44E8-94AF-F9AD7E34F7A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962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838200" y="2179290"/>
            <a:ext cx="1051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Friedenstreppe Seitenansicht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Friedenstreppe Vogelperspektive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D0F189-FFBE-414B-8086-7BA51CA0FE14}"/>
              </a:ext>
            </a:extLst>
          </p:cNvPr>
          <p:cNvSpPr/>
          <p:nvPr/>
        </p:nvSpPr>
        <p:spPr>
          <a:xfrm>
            <a:off x="5022910" y="2510874"/>
            <a:ext cx="2114490" cy="13491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0C5255F-354F-4D70-BC4C-98F1B17A7D55}"/>
              </a:ext>
            </a:extLst>
          </p:cNvPr>
          <p:cNvSpPr/>
          <p:nvPr/>
        </p:nvSpPr>
        <p:spPr>
          <a:xfrm>
            <a:off x="7137400" y="2924530"/>
            <a:ext cx="1563956" cy="919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99C6245-233C-4CEB-9239-B525E8CD7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487" y="2933302"/>
            <a:ext cx="1511300" cy="926672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F343969B-A323-4B1A-A7BE-04CB99E2A1A7}"/>
              </a:ext>
            </a:extLst>
          </p:cNvPr>
          <p:cNvSpPr/>
          <p:nvPr/>
        </p:nvSpPr>
        <p:spPr>
          <a:xfrm>
            <a:off x="9972804" y="3438235"/>
            <a:ext cx="1207587" cy="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D07361D-5E2D-4AF1-9EF7-4E4F715D6A57}"/>
              </a:ext>
            </a:extLst>
          </p:cNvPr>
          <p:cNvSpPr/>
          <p:nvPr/>
        </p:nvSpPr>
        <p:spPr>
          <a:xfrm>
            <a:off x="1054890" y="3447884"/>
            <a:ext cx="1207587" cy="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10D826F-21DF-490B-8FCC-F3B245569A85}"/>
              </a:ext>
            </a:extLst>
          </p:cNvPr>
          <p:cNvSpPr/>
          <p:nvPr/>
        </p:nvSpPr>
        <p:spPr>
          <a:xfrm>
            <a:off x="2263584" y="3197192"/>
            <a:ext cx="1254357" cy="6627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2756B5D3-BBAD-4949-9C48-9401002CBA3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926" y="2711069"/>
            <a:ext cx="1269960" cy="926672"/>
          </a:xfrm>
          <a:prstGeom prst="rect">
            <a:avLst/>
          </a:prstGeom>
        </p:spPr>
      </p:pic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D1B66615-04B3-4C9C-A914-253180520EE8}"/>
              </a:ext>
            </a:extLst>
          </p:cNvPr>
          <p:cNvGrpSpPr/>
          <p:nvPr/>
        </p:nvGrpSpPr>
        <p:grpSpPr>
          <a:xfrm>
            <a:off x="1137677" y="4826805"/>
            <a:ext cx="9999295" cy="1360791"/>
            <a:chOff x="1137677" y="4826805"/>
            <a:chExt cx="9999295" cy="1360791"/>
          </a:xfrm>
        </p:grpSpPr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D0B8D2A1-95A1-4092-A7CC-003D653E5A43}"/>
                </a:ext>
              </a:extLst>
            </p:cNvPr>
            <p:cNvSpPr/>
            <p:nvPr/>
          </p:nvSpPr>
          <p:spPr>
            <a:xfrm>
              <a:off x="5145668" y="4830356"/>
              <a:ext cx="1981200" cy="134910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5DF96EEF-96F6-4AA4-9C07-1D3A84A0E156}"/>
                </a:ext>
              </a:extLst>
            </p:cNvPr>
            <p:cNvSpPr/>
            <p:nvPr/>
          </p:nvSpPr>
          <p:spPr>
            <a:xfrm>
              <a:off x="7121602" y="4826805"/>
              <a:ext cx="1563956" cy="136079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hteck 16">
              <a:extLst>
                <a:ext uri="{FF2B5EF4-FFF2-40B4-BE49-F238E27FC236}">
                  <a16:creationId xmlns:a16="http://schemas.microsoft.com/office/drawing/2014/main" id="{AFF97C60-36AB-4667-A1F4-79301CC6D425}"/>
                </a:ext>
              </a:extLst>
            </p:cNvPr>
            <p:cNvSpPr/>
            <p:nvPr/>
          </p:nvSpPr>
          <p:spPr>
            <a:xfrm>
              <a:off x="3586978" y="4830356"/>
              <a:ext cx="1563956" cy="1349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30A7AD6B-1A89-4F64-908A-C846617A4DBA}"/>
                </a:ext>
              </a:extLst>
            </p:cNvPr>
            <p:cNvSpPr/>
            <p:nvPr/>
          </p:nvSpPr>
          <p:spPr>
            <a:xfrm>
              <a:off x="8680292" y="4835876"/>
              <a:ext cx="1254357" cy="13380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0AF4F6ED-C53F-4E70-9328-382A39B3E37F}"/>
                </a:ext>
              </a:extLst>
            </p:cNvPr>
            <p:cNvSpPr/>
            <p:nvPr/>
          </p:nvSpPr>
          <p:spPr>
            <a:xfrm>
              <a:off x="2337887" y="4835876"/>
              <a:ext cx="1254357" cy="13380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870D226-0FEB-4B45-A255-596A291B11BF}"/>
                </a:ext>
              </a:extLst>
            </p:cNvPr>
            <p:cNvSpPr/>
            <p:nvPr/>
          </p:nvSpPr>
          <p:spPr>
            <a:xfrm>
              <a:off x="9929385" y="4844949"/>
              <a:ext cx="1207587" cy="13199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109088F0-0359-4EDC-A303-B9D61BD131BC}"/>
                </a:ext>
              </a:extLst>
            </p:cNvPr>
            <p:cNvSpPr/>
            <p:nvPr/>
          </p:nvSpPr>
          <p:spPr>
            <a:xfrm>
              <a:off x="1137677" y="4838497"/>
              <a:ext cx="1207587" cy="13490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2" name="Grafik 21">
            <a:extLst>
              <a:ext uri="{FF2B5EF4-FFF2-40B4-BE49-F238E27FC236}">
                <a16:creationId xmlns:a16="http://schemas.microsoft.com/office/drawing/2014/main" id="{425938CB-0D50-479F-A7B5-CEA4B36A19F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227" y="5118101"/>
            <a:ext cx="982095" cy="741348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097074B0-AAF1-40F3-BBA9-BB4C1F5FCBA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72" y="5207211"/>
            <a:ext cx="1056255" cy="693388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9E3EBC34-B92B-4F2C-99F2-CFC0CA30897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459" y="5207212"/>
            <a:ext cx="1043942" cy="693386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FBCDE6EB-3EAE-4970-8863-213C462C378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340" y="5118102"/>
            <a:ext cx="1067446" cy="741347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D989737A-B007-413F-9ACA-702C064138A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36" y="5118101"/>
            <a:ext cx="1286974" cy="776533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53A11B55-5E94-4B33-8FCB-2EDD7C1259B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076" y="5118101"/>
            <a:ext cx="1207588" cy="776533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629A8DDB-9104-4224-A0E4-55987A944FD4}"/>
              </a:ext>
            </a:extLst>
          </p:cNvPr>
          <p:cNvSpPr txBox="1"/>
          <p:nvPr/>
        </p:nvSpPr>
        <p:spPr>
          <a:xfrm>
            <a:off x="5411572" y="5118101"/>
            <a:ext cx="1428668" cy="76944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sz="1100" dirty="0">
              <a:latin typeface="Comic Sans MS" panose="030F0702030302020204" pitchFamily="66" charset="0"/>
            </a:endParaRPr>
          </a:p>
          <a:p>
            <a:r>
              <a:rPr lang="de-DE" sz="1100" dirty="0">
                <a:latin typeface="Comic Sans MS" panose="030F0702030302020204" pitchFamily="66" charset="0"/>
              </a:rPr>
              <a:t>Sich vertragen</a:t>
            </a:r>
          </a:p>
          <a:p>
            <a:endParaRPr lang="de-DE" sz="1100" dirty="0">
              <a:latin typeface="Comic Sans MS" panose="030F0702030302020204" pitchFamily="66" charset="0"/>
            </a:endParaRPr>
          </a:p>
          <a:p>
            <a:endParaRPr lang="de-DE" sz="1100" dirty="0">
              <a:latin typeface="Comic Sans MS" panose="030F0702030302020204" pitchFamily="66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A197EB4-F40A-401B-85DD-4B8132539279}"/>
              </a:ext>
            </a:extLst>
          </p:cNvPr>
          <p:cNvSpPr txBox="1"/>
          <p:nvPr/>
        </p:nvSpPr>
        <p:spPr>
          <a:xfrm>
            <a:off x="838200" y="6362700"/>
            <a:ext cx="106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Für Leseanfänger bietet es sich an, evtl. auch Symbolkarten statt Wortkarten zu verwenden.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5393F06-A8A9-44D1-9EC3-34FADD87D011}"/>
              </a:ext>
            </a:extLst>
          </p:cNvPr>
          <p:cNvSpPr/>
          <p:nvPr/>
        </p:nvSpPr>
        <p:spPr>
          <a:xfrm>
            <a:off x="8709901" y="3185702"/>
            <a:ext cx="1254357" cy="6627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3EDE49C-3C0F-49F3-9ADA-026784D26FEB}"/>
              </a:ext>
            </a:extLst>
          </p:cNvPr>
          <p:cNvSpPr/>
          <p:nvPr/>
        </p:nvSpPr>
        <p:spPr>
          <a:xfrm>
            <a:off x="838200" y="1658872"/>
            <a:ext cx="1010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731FC7F2-D765-40C8-90D0-1006DD7C2A4C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68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952500" y="2247900"/>
            <a:ext cx="284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>
                <a:solidFill>
                  <a:prstClr val="black"/>
                </a:solidFill>
                <a:latin typeface="Calibri" panose="020F0502020204030204"/>
              </a:rPr>
              <a:t>OMA-Regel</a:t>
            </a:r>
            <a:endParaRPr kumimoji="0" lang="de-DE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Hinweis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Diese Regel wird vor der Einführung der Friedenstreppe besprochen und sollte für alle Stufen der Konfliktlösung gelten.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black"/>
                </a:solidFill>
                <a:latin typeface="Calibri" panose="020F0502020204030204"/>
              </a:rPr>
              <a:t>Sie kann am Korpus der Friedenstreppe für alle sichtbar angebracht werden.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9945AFE-9622-4B83-8E11-969AAFF6405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901" y="2312669"/>
            <a:ext cx="6380899" cy="4392554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F4E61A3E-7D9B-44D1-A1CD-714D2591C897}"/>
              </a:ext>
            </a:extLst>
          </p:cNvPr>
          <p:cNvSpPr/>
          <p:nvPr/>
        </p:nvSpPr>
        <p:spPr>
          <a:xfrm>
            <a:off x="838200" y="1709291"/>
            <a:ext cx="100591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23090CF-C417-463B-AA71-82A6F5E8004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869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18208CE-A938-4B38-A66E-2FCA211BD3C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685" y="2356701"/>
            <a:ext cx="7485627" cy="426300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952500" y="2247900"/>
            <a:ext cx="238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1. Stufe: Erzählen </a:t>
            </a:r>
          </a:p>
          <a:p>
            <a:endParaRPr lang="de-DE" dirty="0"/>
          </a:p>
          <a:p>
            <a:r>
              <a:rPr lang="de-DE" i="1" dirty="0"/>
              <a:t>Hinweis</a:t>
            </a:r>
          </a:p>
          <a:p>
            <a:r>
              <a:rPr lang="de-DE" dirty="0"/>
              <a:t>Wortkarten doppelt ausdrucken. </a:t>
            </a:r>
          </a:p>
          <a:p>
            <a:r>
              <a:rPr lang="de-DE" dirty="0"/>
              <a:t>Die Wortkarten können ausgelegt oder auf die beiden untersten Stufen der Friedenstreppe (vgl. Darstellung) geklebt werden.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365BDBD-AB45-4ACD-9E96-8BDF5815E406}"/>
              </a:ext>
            </a:extLst>
          </p:cNvPr>
          <p:cNvSpPr/>
          <p:nvPr/>
        </p:nvSpPr>
        <p:spPr>
          <a:xfrm>
            <a:off x="838200" y="1676907"/>
            <a:ext cx="9964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103B476-79AD-4969-A5FF-74166ACD97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40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933646" y="2443319"/>
            <a:ext cx="238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Stufe: Wiederholen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Hinweis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Wortkarten werden doppelt ausgedruckt und auf die zweitniedrigsten Treppenstufen gelegt/geklebt.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55A78E-2603-4DFA-9615-57D5B80F87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207" y="2402290"/>
            <a:ext cx="7251045" cy="4118146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5B76B366-2700-47D5-84DD-BF042483C64C}"/>
              </a:ext>
            </a:extLst>
          </p:cNvPr>
          <p:cNvSpPr/>
          <p:nvPr/>
        </p:nvSpPr>
        <p:spPr>
          <a:xfrm>
            <a:off x="838200" y="1690686"/>
            <a:ext cx="105694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7D1904A-D912-40E3-8156-0DB40506B88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937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971353" y="2564090"/>
            <a:ext cx="284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>
                <a:solidFill>
                  <a:prstClr val="black"/>
                </a:solidFill>
                <a:latin typeface="Calibri" panose="020F0502020204030204"/>
              </a:rPr>
              <a:t>3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Stufe: Lösungen sammeln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Hinweis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 Wortkarten werden doppelt ausgedruckt und auf die jeweils dritte Treppenstufe von unten gelegt/geklebt.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E5E9011-2AC7-4955-8656-CED9E6FA9D6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49" y="2414866"/>
            <a:ext cx="6758704" cy="4078009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6A20688-28B4-46A4-8C93-686180DF85EC}"/>
              </a:ext>
            </a:extLst>
          </p:cNvPr>
          <p:cNvSpPr/>
          <p:nvPr/>
        </p:nvSpPr>
        <p:spPr>
          <a:xfrm>
            <a:off x="838200" y="1663125"/>
            <a:ext cx="109822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DE28910-A62A-4697-B35A-8DB0FD0758B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805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6FBF8-B0C9-4DA9-9847-1F64F350A27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                                               Materialien </a:t>
            </a:r>
            <a:r>
              <a:rPr lang="de-DE" sz="3200" dirty="0" err="1">
                <a:solidFill>
                  <a:schemeClr val="bg1">
                    <a:lumMod val="95000"/>
                  </a:schemeClr>
                </a:solidFill>
              </a:rPr>
              <a:t>Good</a:t>
            </a:r>
            <a:r>
              <a:rPr lang="de-DE" sz="3200" dirty="0">
                <a:solidFill>
                  <a:schemeClr val="bg1">
                    <a:lumMod val="95000"/>
                  </a:schemeClr>
                </a:solidFill>
              </a:rPr>
              <a:t>-Practice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9B82D92-A6F9-41EC-BCBE-21C171B8BE36}"/>
              </a:ext>
            </a:extLst>
          </p:cNvPr>
          <p:cNvSpPr txBox="1"/>
          <p:nvPr/>
        </p:nvSpPr>
        <p:spPr>
          <a:xfrm>
            <a:off x="952500" y="2402294"/>
            <a:ext cx="2844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Stufe: Sich vertragen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Hinweis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Diese Wortkarte ist auf der gemeinsamen höchsten und breitesten Stufe angebracht. Auf dieser Stufe sollen am Ende beide Kinder gleichzeitig stehen.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AEC53B0-A563-4669-8A23-2A2530100349}"/>
              </a:ext>
            </a:extLst>
          </p:cNvPr>
          <p:cNvSpPr txBox="1"/>
          <p:nvPr/>
        </p:nvSpPr>
        <p:spPr>
          <a:xfrm>
            <a:off x="4927600" y="2402294"/>
            <a:ext cx="6426200" cy="4154984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2800" dirty="0">
              <a:latin typeface="Comic Sans MS" panose="030F0702030302020204" pitchFamily="66" charset="0"/>
            </a:endParaRPr>
          </a:p>
          <a:p>
            <a:pPr algn="ctr"/>
            <a:endParaRPr lang="de-DE" sz="6000" dirty="0">
              <a:latin typeface="Comic Sans MS" panose="030F0702030302020204" pitchFamily="66" charset="0"/>
            </a:endParaRPr>
          </a:p>
          <a:p>
            <a:pPr algn="ctr"/>
            <a:r>
              <a:rPr lang="de-DE" sz="6000" dirty="0">
                <a:latin typeface="Comic Sans MS" panose="030F0702030302020204" pitchFamily="66" charset="0"/>
              </a:rPr>
              <a:t>Sich vertragen</a:t>
            </a:r>
          </a:p>
          <a:p>
            <a:pPr algn="ctr"/>
            <a:endParaRPr lang="de-DE" sz="6000" dirty="0">
              <a:latin typeface="Comic Sans MS" panose="030F0702030302020204" pitchFamily="66" charset="0"/>
            </a:endParaRPr>
          </a:p>
          <a:p>
            <a:pPr algn="ctr"/>
            <a:endParaRPr lang="de-DE" sz="2800" dirty="0">
              <a:latin typeface="Comic Sans MS" panose="030F0702030302020204" pitchFamily="66" charset="0"/>
            </a:endParaRPr>
          </a:p>
          <a:p>
            <a:pPr algn="ctr"/>
            <a:endParaRPr lang="de-DE" sz="2800" dirty="0">
              <a:latin typeface="Comic Sans MS" panose="030F0702030302020204" pitchFamily="66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FE4822D-8625-496B-895F-901AFB18FADC}"/>
              </a:ext>
            </a:extLst>
          </p:cNvPr>
          <p:cNvSpPr/>
          <p:nvPr/>
        </p:nvSpPr>
        <p:spPr>
          <a:xfrm>
            <a:off x="749299" y="1690688"/>
            <a:ext cx="101198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sz="3200" b="1" dirty="0">
                <a:solidFill>
                  <a:prstClr val="black"/>
                </a:solidFill>
              </a:rPr>
              <a:t>Friedenstreppe der </a:t>
            </a:r>
            <a:r>
              <a:rPr lang="de-DE" sz="3200" b="1" dirty="0" err="1">
                <a:solidFill>
                  <a:prstClr val="black"/>
                </a:solidFill>
              </a:rPr>
              <a:t>Kunigunden</a:t>
            </a:r>
            <a:r>
              <a:rPr lang="de-DE" sz="3200" b="1" dirty="0">
                <a:solidFill>
                  <a:prstClr val="black"/>
                </a:solidFill>
              </a:rPr>
              <a:t>-Grundschule Bamberg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79FA2F-9357-47F7-91E2-4909D87132A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083" y="480879"/>
            <a:ext cx="1155699" cy="1094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0802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Breitbild</PresentationFormat>
  <Paragraphs>61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</vt:lpstr>
      <vt:lpstr>Materialien MIT!  Good-Practice</vt:lpstr>
      <vt:lpstr>                                               Materialien Good-Practice</vt:lpstr>
      <vt:lpstr>                                               Materialien Good-Practice</vt:lpstr>
      <vt:lpstr>                                               Materialien Good-Practice</vt:lpstr>
      <vt:lpstr>                                               Materialien Good-Practice</vt:lpstr>
      <vt:lpstr>                                               Materialien Good-Practice</vt:lpstr>
      <vt:lpstr>                                               Materialien Good-Practice</vt:lpstr>
      <vt:lpstr>                                               Materialien Good-Practice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Materialien MIT!  Good-Practice</dc:title>
  <dc:creator>Barbara Zauner</dc:creator>
  <cp:lastModifiedBy>Barbara Zauner</cp:lastModifiedBy>
  <cp:revision>13</cp:revision>
  <dcterms:created xsi:type="dcterms:W3CDTF">2022-12-05T13:01:55Z</dcterms:created>
  <dcterms:modified xsi:type="dcterms:W3CDTF">2023-02-10T12:47:01Z</dcterms:modified>
</cp:coreProperties>
</file>