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2" r:id="rId4"/>
    <p:sldId id="266" r:id="rId5"/>
    <p:sldId id="267" r:id="rId6"/>
    <p:sldId id="265" r:id="rId7"/>
    <p:sldId id="268" r:id="rId8"/>
    <p:sldId id="27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rnekke, Isabel" initials="WI" lastIdx="5" clrIdx="0">
    <p:extLst>
      <p:ext uri="{19B8F6BF-5375-455C-9EA6-DF929625EA0E}">
        <p15:presenceInfo xmlns:p15="http://schemas.microsoft.com/office/powerpoint/2012/main" userId="S-1-5-21-1482476501-630328440-682003330-89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FD0D8-7561-4FD2-8096-3D62E5426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F3C23F-D939-41D8-BA86-15E94E905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15F48C-3D43-4063-9418-04AA8FC8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0811-ED85-4063-8419-D2F19B3780BD}" type="datetimeFigureOut">
              <a:rPr lang="de-DE" smtClean="0"/>
              <a:t>10.02.2023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4E5FDA-C0C1-46BB-B776-228B1F4A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08BEDF-F8DD-4A6F-9891-3E6EFF01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C73-5A5C-4529-86E6-AAAD4AD2F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9B060-CCF8-4B17-97C8-A637F2F8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D12CE2-8DA9-44C1-894D-9D72ADD2D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A868BA-902C-4383-9A82-B56B2A96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0811-ED85-4063-8419-D2F19B3780BD}" type="datetimeFigureOut">
              <a:rPr lang="de-DE" smtClean="0"/>
              <a:t>10.02.2023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DBD138-EFE2-4C86-9558-10DC6053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C0861D-28F8-42C5-AC3A-983CA116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C73-5A5C-4529-86E6-AAAD4AD2F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22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6E89347-0357-4534-A14A-CE241AB39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9EC79E4-3548-4509-A74D-E8FDA2BB6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FE633D-6408-4C31-91BA-4EE78EDA1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0811-ED85-4063-8419-D2F19B3780BD}" type="datetimeFigureOut">
              <a:rPr lang="de-DE" smtClean="0"/>
              <a:t>10.02.2023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20DF6B-DEAF-42ED-AEE0-36DE12729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2D81AA-504F-4E89-B33F-2CD3E2A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C73-5A5C-4529-86E6-AAAD4AD2F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37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D00E3-BFF5-438B-8754-AC59CD39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C2FF4D-3029-4279-B708-89D6CBBC7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832D42-AE7F-4AE1-BAD6-EC0420E3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0811-ED85-4063-8419-D2F19B3780BD}" type="datetimeFigureOut">
              <a:rPr lang="de-DE" smtClean="0"/>
              <a:t>10.02.2023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C168CC-F705-4A83-97D8-A497009C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040D7-7AFF-4A5F-B693-736B4151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C73-5A5C-4529-86E6-AAAD4AD2F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3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C26610-7BC4-4414-9C88-3163A4901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94BD37-8C17-476F-AFB8-E7F33EF0F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6F214D-84C0-400E-B49C-EE201961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0811-ED85-4063-8419-D2F19B3780BD}" type="datetimeFigureOut">
              <a:rPr lang="de-DE" smtClean="0"/>
              <a:t>10.02.2023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EB4D38-2DC4-4719-884C-45AA4BB6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A8CE53-BC63-4DF9-B537-0574A291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C73-5A5C-4529-86E6-AAAD4AD2F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00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330E9-D99D-46D6-B8E9-DA16C51A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87905E-5644-4DA6-B71C-F206EDFD1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100064-9360-43C2-8A6D-F3D1B93CD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B6759A-34CB-4813-A9B3-ECCF8281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0811-ED85-4063-8419-D2F19B3780BD}" type="datetimeFigureOut">
              <a:rPr lang="de-DE" smtClean="0"/>
              <a:t>10.02.2023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9E9152-3307-4FC9-8006-E75933E3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AAFB82-3EDB-4CD6-BCDF-E2DF7F4A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C73-5A5C-4529-86E6-AAAD4AD2F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75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A41AD-A9C0-4A29-9289-ECE79014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02674F-4AD5-4F97-9008-CF99E33BE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9B7E99-5DC9-4C89-BF02-1903191BF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279ED3A-1893-4B51-9843-FAEA7AD1F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A1B015-D4E5-4DFE-A08B-E82CC947E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35F1A8F-7BD9-4061-B569-1E571C0A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0811-ED85-4063-8419-D2F19B3780BD}" type="datetimeFigureOut">
              <a:rPr lang="de-DE" smtClean="0"/>
              <a:t>10.02.2023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B5D7BE4-A611-4356-BADD-AC4CC235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AA9C9A0-2920-402F-ACB5-EDFD3819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C73-5A5C-4529-86E6-AAAD4AD2F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70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B3381-2F0F-4760-B2F9-9BA482F8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5E486D-C7C2-4698-8C56-5FAF0307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0811-ED85-4063-8419-D2F19B3780BD}" type="datetimeFigureOut">
              <a:rPr lang="de-DE" smtClean="0"/>
              <a:t>10.02.2023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C7B126-7C26-4EA0-BD41-FF284329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7E6EBD-1D72-426C-B673-172BBBF1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C73-5A5C-4529-86E6-AAAD4AD2F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28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128D7D-F0C3-4E78-9901-85460B22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0811-ED85-4063-8419-D2F19B3780BD}" type="datetimeFigureOut">
              <a:rPr lang="de-DE" smtClean="0"/>
              <a:t>10.02.2023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D19773-DFE1-4121-9174-FF35B2E1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0919AD-4A56-4683-BB7E-69F36DA8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C73-5A5C-4529-86E6-AAAD4AD2F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67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CCF22-B727-48D2-993D-8E66FD91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4CAB41-C134-426D-BC89-BD7C81493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8C1F3C-FF26-46C4-ABF8-66961B4FD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AA4FF2-85D7-4070-A215-FA30EA87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0811-ED85-4063-8419-D2F19B3780BD}" type="datetimeFigureOut">
              <a:rPr lang="de-DE" smtClean="0"/>
              <a:t>10.02.2023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FAC321-5D86-44E3-9CA4-ACAA89F7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5D26B9-4942-48E3-9954-BC8A08F5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C73-5A5C-4529-86E6-AAAD4AD2F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32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3BC2B-93C6-434A-9F03-91F5ADCC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8E1521-DD7E-41B9-8D24-2B5BDEDE4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D32313-0607-4D62-8150-9EA3CA111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3D2F78-0FA8-4CAA-A365-392D810A9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0811-ED85-4063-8419-D2F19B3780BD}" type="datetimeFigureOut">
              <a:rPr lang="de-DE" smtClean="0"/>
              <a:t>10.02.2023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E2A59A-A4D5-4396-8920-79B5499E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6591DE-91C4-4D51-BFCB-93DE3543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C73-5A5C-4529-86E6-AAAD4AD2F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8015C16-36F7-4F9E-821C-F51EDDA0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7CA62D-F80C-495E-B0A2-10BA5650C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1075A7-8EAA-483C-9B5B-CFCB5A659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80811-ED85-4063-8419-D2F19B3780BD}" type="datetimeFigureOut">
              <a:rPr lang="de-DE" smtClean="0"/>
              <a:t>10.02.2023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735E6C-BBBD-454E-ACA8-B52BD9BA9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A3C216-5025-4B01-AF7D-3016EBA94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4C73-5A5C-4529-86E6-AAAD4AD2F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6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C5BD4-FB25-453F-B64C-2212B1A72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Materialien MIT!</a:t>
            </a:r>
            <a:br>
              <a:rPr lang="de-DE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Good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-Practice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D61F39-630F-4FFC-BE84-D038AF1A5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7478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  <a:p>
            <a:r>
              <a:rPr lang="de-DE" dirty="0">
                <a:solidFill>
                  <a:schemeClr val="tx2">
                    <a:lumMod val="50000"/>
                  </a:schemeClr>
                </a:solidFill>
              </a:rPr>
              <a:t>Thema: Kindergeleiteter Morgenkreis</a:t>
            </a:r>
          </a:p>
          <a:p>
            <a:r>
              <a:rPr lang="de-DE" dirty="0">
                <a:solidFill>
                  <a:schemeClr val="tx2">
                    <a:lumMod val="50000"/>
                  </a:schemeClr>
                </a:solidFill>
              </a:rPr>
              <a:t>Schule: Grundschule </a:t>
            </a:r>
            <a:r>
              <a:rPr lang="de-DE" dirty="0" err="1">
                <a:solidFill>
                  <a:schemeClr val="tx2">
                    <a:lumMod val="50000"/>
                  </a:schemeClr>
                </a:solidFill>
              </a:rPr>
              <a:t>Bubenreuth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BE6186-E36A-43C2-9470-B3CCE2FB9C3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68" y="1401763"/>
            <a:ext cx="1324210" cy="1445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8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6FBF8-B0C9-4DA9-9847-1F64F350A2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bg1">
                    <a:lumMod val="95000"/>
                  </a:schemeClr>
                </a:solidFill>
              </a:rPr>
              <a:t>                                               Materialien </a:t>
            </a:r>
            <a:r>
              <a:rPr lang="de-DE" sz="3200" dirty="0" err="1">
                <a:solidFill>
                  <a:schemeClr val="bg1">
                    <a:lumMod val="95000"/>
                  </a:schemeClr>
                </a:solidFill>
              </a:rPr>
              <a:t>Good</a:t>
            </a:r>
            <a:r>
              <a:rPr lang="de-DE" sz="3200" dirty="0">
                <a:solidFill>
                  <a:schemeClr val="bg1">
                    <a:lumMod val="95000"/>
                  </a:schemeClr>
                </a:solidFill>
              </a:rPr>
              <a:t>-Practice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9B82D92-A6F9-41EC-BCBE-21C171B8BE36}"/>
              </a:ext>
            </a:extLst>
          </p:cNvPr>
          <p:cNvSpPr txBox="1"/>
          <p:nvPr/>
        </p:nvSpPr>
        <p:spPr>
          <a:xfrm>
            <a:off x="838200" y="1755261"/>
            <a:ext cx="10515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Kindergeleiteter Morgenkreis der Grundschule B</a:t>
            </a: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ubenreuth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Ablaufplan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Der Ablaufplan sollte mit den Schülerinnen und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Schülern gemeinsam erarbeitet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Damit die Kinder, die den Morgenkreis leiten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und moderieren, wissen, was der Reihe nach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kommt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, hilft eine Visualisierung der einzelnen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Schritte an der Tafel.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 Moderationsteam bzw. die Kreisleitung 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können</a:t>
            </a:r>
          </a:p>
          <a:p>
            <a:pPr lvl="0">
              <a:defRPr/>
            </a:pPr>
            <a:r>
              <a:rPr lang="de-DE" dirty="0">
                <a:solidFill>
                  <a:prstClr val="black"/>
                </a:solidFill>
              </a:rPr>
              <a:t>den Ablauf zu Beginn der ersten Sitzungen </a:t>
            </a:r>
          </a:p>
          <a:p>
            <a:pPr lvl="0">
              <a:defRPr/>
            </a:pPr>
            <a:r>
              <a:rPr lang="de-DE" dirty="0">
                <a:solidFill>
                  <a:prstClr val="black"/>
                </a:solidFill>
              </a:rPr>
              <a:t>nochmals vorstellen, damit die Klasse weiß, </a:t>
            </a:r>
          </a:p>
          <a:p>
            <a:pPr lvl="0">
              <a:defRPr/>
            </a:pPr>
            <a:r>
              <a:rPr lang="de-DE" dirty="0">
                <a:solidFill>
                  <a:prstClr val="black"/>
                </a:solidFill>
              </a:rPr>
              <a:t>was sie erwartet.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553888-B63C-4277-8B53-24768F217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10" y="2408829"/>
            <a:ext cx="4206090" cy="41569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15265C-93D5-4A60-B350-40A752E940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68" y="428324"/>
            <a:ext cx="1136732" cy="1199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97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6FBF8-B0C9-4DA9-9847-1F64F350A2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bg1">
                    <a:lumMod val="95000"/>
                  </a:schemeClr>
                </a:solidFill>
              </a:rPr>
              <a:t>                                               Materialien </a:t>
            </a:r>
            <a:r>
              <a:rPr lang="de-DE" sz="3200" dirty="0" err="1">
                <a:solidFill>
                  <a:schemeClr val="bg1">
                    <a:lumMod val="95000"/>
                  </a:schemeClr>
                </a:solidFill>
              </a:rPr>
              <a:t>Good</a:t>
            </a:r>
            <a:r>
              <a:rPr lang="de-DE" sz="3200" dirty="0">
                <a:solidFill>
                  <a:schemeClr val="bg1">
                    <a:lumMod val="95000"/>
                  </a:schemeClr>
                </a:solidFill>
              </a:rPr>
              <a:t>-Practice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9B82D92-A6F9-41EC-BCBE-21C171B8BE36}"/>
              </a:ext>
            </a:extLst>
          </p:cNvPr>
          <p:cNvSpPr txBox="1"/>
          <p:nvPr/>
        </p:nvSpPr>
        <p:spPr>
          <a:xfrm>
            <a:off x="838200" y="1755261"/>
            <a:ext cx="10515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Kindergeleiteter Morgenkreis der Grundschule </a:t>
            </a:r>
            <a:r>
              <a:rPr lang="de-DE" sz="3200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ubenreuth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Sitzordnung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Es wird mit den Kindern abgestimmt, in welcher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Sozialform (Stehkreis, Sitzkreis, Stuhlkreis)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der Morgenkreis stattfinden soll. Hier hat sich die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Klasse für einen Stuhlkreis als festgelegte Sitz-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Ordnung entschieden.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Danach holt die Kreisleitung d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Kinder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durch ein akustisches Signal in 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Kreis und begrüßt die Klasse.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Die Kinder überprüfen die Anwesenheit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u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sin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gen ggf. ein Begrüßungslied/Wunschlied/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Geburtstagslied.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B38225-E050-4607-B4C2-7C63C9574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438833"/>
            <a:ext cx="5816600" cy="39613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83936DE-A77D-45CB-9544-900290BFDD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68" y="428324"/>
            <a:ext cx="1136732" cy="1199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62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6FBF8-B0C9-4DA9-9847-1F64F350A2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bg1">
                    <a:lumMod val="95000"/>
                  </a:schemeClr>
                </a:solidFill>
              </a:rPr>
              <a:t>                                               Materialien </a:t>
            </a:r>
            <a:r>
              <a:rPr lang="de-DE" sz="3200" dirty="0" err="1">
                <a:solidFill>
                  <a:schemeClr val="bg1">
                    <a:lumMod val="95000"/>
                  </a:schemeClr>
                </a:solidFill>
              </a:rPr>
              <a:t>Good</a:t>
            </a:r>
            <a:r>
              <a:rPr lang="de-DE" sz="3200" dirty="0">
                <a:solidFill>
                  <a:schemeClr val="bg1">
                    <a:lumMod val="95000"/>
                  </a:schemeClr>
                </a:solidFill>
              </a:rPr>
              <a:t>-Practice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9B82D92-A6F9-41EC-BCBE-21C171B8BE36}"/>
              </a:ext>
            </a:extLst>
          </p:cNvPr>
          <p:cNvSpPr txBox="1"/>
          <p:nvPr/>
        </p:nvSpPr>
        <p:spPr>
          <a:xfrm>
            <a:off x="838200" y="1755261"/>
            <a:ext cx="10515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Kindergeleiteter Morgenkreis der Grundschule B</a:t>
            </a: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ubenreuth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Aktuelles Datum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Das Moderationsteam oder die Kreisleitung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startet den Morgenkreis i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unserer Klasse mit </a:t>
            </a: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 Visualisierung 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von Wochentag, Monat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und Datum in einem selbstgefertigten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Tageskalender.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 Datum wird aktualisiert und laut vorgelesen.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Hinweis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 Kalender kann auch mit den Schülerinnen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und Schülern zusammen gestaltet und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g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ebaut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werden.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B8A8EA-9C47-485B-84D2-D31991321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33" y="2387600"/>
            <a:ext cx="5774267" cy="43307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7AC4AD6-AA4B-4579-9A99-BD50D56869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68" y="428324"/>
            <a:ext cx="1136732" cy="1199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0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6FBF8-B0C9-4DA9-9847-1F64F350A2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bg1">
                    <a:lumMod val="95000"/>
                  </a:schemeClr>
                </a:solidFill>
              </a:rPr>
              <a:t>                                               Materialien </a:t>
            </a:r>
            <a:r>
              <a:rPr lang="de-DE" sz="3200" dirty="0" err="1">
                <a:solidFill>
                  <a:schemeClr val="bg1">
                    <a:lumMod val="95000"/>
                  </a:schemeClr>
                </a:solidFill>
              </a:rPr>
              <a:t>Good</a:t>
            </a:r>
            <a:r>
              <a:rPr lang="de-DE" sz="3200" dirty="0">
                <a:solidFill>
                  <a:schemeClr val="bg1">
                    <a:lumMod val="95000"/>
                  </a:schemeClr>
                </a:solidFill>
              </a:rPr>
              <a:t>-Practice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9B82D92-A6F9-41EC-BCBE-21C171B8BE36}"/>
              </a:ext>
            </a:extLst>
          </p:cNvPr>
          <p:cNvSpPr txBox="1"/>
          <p:nvPr/>
        </p:nvSpPr>
        <p:spPr>
          <a:xfrm>
            <a:off x="838200" y="1755261"/>
            <a:ext cx="10515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Kindergeleiteter Morgenkreis der Grundschule B</a:t>
            </a: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ubenreuth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Tagesablauf/Stundentafel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 Moderationsteam bzw. die Kreisleitung stellt die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Tagesordnungspunkte bzw. Stunden- oder Themenabfolge vor.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Diese wird vorher von der Lehrkraft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oder gemeinsam mit der Lehrkraft an der Tafel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alle Kinder sichtbar angebracht.</a:t>
            </a: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45AD29EB-4D04-4E56-8C36-F9C50227D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922427"/>
              </p:ext>
            </p:extLst>
          </p:nvPr>
        </p:nvGraphicFramePr>
        <p:xfrm>
          <a:off x="8038483" y="2352911"/>
          <a:ext cx="1938779" cy="43693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38779">
                  <a:extLst>
                    <a:ext uri="{9D8B030D-6E8A-4147-A177-3AD203B41FA5}">
                      <a16:colId xmlns:a16="http://schemas.microsoft.com/office/drawing/2014/main" val="3419868682"/>
                    </a:ext>
                  </a:extLst>
                </a:gridCol>
              </a:tblGrid>
              <a:tr h="624192">
                <a:tc>
                  <a:txBody>
                    <a:bodyPr/>
                    <a:lstStyle/>
                    <a:p>
                      <a:r>
                        <a:rPr lang="de-DE" dirty="0"/>
                        <a:t>Unser 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87747"/>
                  </a:ext>
                </a:extLst>
              </a:tr>
              <a:tr h="624192">
                <a:tc>
                  <a:txBody>
                    <a:bodyPr/>
                    <a:lstStyle/>
                    <a:p>
                      <a:r>
                        <a:rPr lang="de-DE" sz="1600" dirty="0"/>
                        <a:t>Musik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3889"/>
                  </a:ext>
                </a:extLst>
              </a:tr>
              <a:tr h="624192">
                <a:tc>
                  <a:txBody>
                    <a:bodyPr/>
                    <a:lstStyle/>
                    <a:p>
                      <a:r>
                        <a:rPr lang="de-DE" sz="1600" dirty="0"/>
                        <a:t>Deutsch:</a:t>
                      </a:r>
                    </a:p>
                    <a:p>
                      <a:r>
                        <a:rPr lang="de-DE" sz="1600" dirty="0"/>
                        <a:t>Schreiben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411111"/>
                  </a:ext>
                </a:extLst>
              </a:tr>
              <a:tr h="624192">
                <a:tc>
                  <a:txBody>
                    <a:bodyPr/>
                    <a:lstStyle/>
                    <a:p>
                      <a:r>
                        <a:rPr lang="de-DE" sz="1600" dirty="0"/>
                        <a:t>HSU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931185"/>
                  </a:ext>
                </a:extLst>
              </a:tr>
              <a:tr h="624192">
                <a:tc>
                  <a:txBody>
                    <a:bodyPr/>
                    <a:lstStyle/>
                    <a:p>
                      <a:r>
                        <a:rPr lang="de-DE" sz="1600" dirty="0"/>
                        <a:t>Schwimmen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01932"/>
                  </a:ext>
                </a:extLst>
              </a:tr>
              <a:tr h="624192">
                <a:tc>
                  <a:txBody>
                    <a:bodyPr/>
                    <a:lstStyle/>
                    <a:p>
                      <a:r>
                        <a:rPr lang="de-DE" sz="1600" dirty="0"/>
                        <a:t>Schwimmen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477354"/>
                  </a:ext>
                </a:extLst>
              </a:tr>
              <a:tr h="624192">
                <a:tc>
                  <a:txBody>
                    <a:bodyPr/>
                    <a:lstStyle/>
                    <a:p>
                      <a:r>
                        <a:rPr lang="de-DE" sz="1600" dirty="0"/>
                        <a:t>Deutsch: </a:t>
                      </a:r>
                    </a:p>
                    <a:p>
                      <a:r>
                        <a:rPr lang="de-DE" sz="1600" dirty="0"/>
                        <a:t>Lesen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405002"/>
                  </a:ext>
                </a:extLst>
              </a:tr>
            </a:tbl>
          </a:graphicData>
        </a:graphic>
      </p:graphicFrame>
      <p:pic>
        <p:nvPicPr>
          <p:cNvPr id="22" name="Grafik 21">
            <a:extLst>
              <a:ext uri="{FF2B5EF4-FFF2-40B4-BE49-F238E27FC236}">
                <a16:creationId xmlns:a16="http://schemas.microsoft.com/office/drawing/2014/main" id="{36BF3268-22E7-4E39-A3B1-D7C4C45A5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57" y="3028249"/>
            <a:ext cx="722756" cy="53178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3D6423B-8871-462B-8DD2-B9446F939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57" y="6083545"/>
            <a:ext cx="791438" cy="56500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C81D765-B23B-4E64-8A37-95F9EEE85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507" y="4292121"/>
            <a:ext cx="736206" cy="48846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CEC1A01-3B48-438F-94A8-D07AE7D1A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507" y="5521707"/>
            <a:ext cx="722756" cy="448132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07F94B1-5DF1-4E55-BA39-821620D97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507" y="4924057"/>
            <a:ext cx="722756" cy="448132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AEE3DBD3-E605-4A6C-A1C3-8A5F5BB8320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57" y="3660185"/>
            <a:ext cx="722756" cy="531789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47EEF1B2-7468-498D-AD73-5DBD1DF158CF}"/>
              </a:ext>
            </a:extLst>
          </p:cNvPr>
          <p:cNvSpPr txBox="1"/>
          <p:nvPr/>
        </p:nvSpPr>
        <p:spPr>
          <a:xfrm>
            <a:off x="9214103" y="6657273"/>
            <a:ext cx="11783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Bilder Clipdealer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EB6251-9449-4AC7-9512-1258B6C46F2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68" y="428324"/>
            <a:ext cx="1136732" cy="1199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76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6FBF8-B0C9-4DA9-9847-1F64F350A2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bg1">
                    <a:lumMod val="95000"/>
                  </a:schemeClr>
                </a:solidFill>
              </a:rPr>
              <a:t>                                               Materialien </a:t>
            </a:r>
            <a:r>
              <a:rPr lang="de-DE" sz="3200" dirty="0" err="1">
                <a:solidFill>
                  <a:schemeClr val="bg1">
                    <a:lumMod val="95000"/>
                  </a:schemeClr>
                </a:solidFill>
              </a:rPr>
              <a:t>Good</a:t>
            </a:r>
            <a:r>
              <a:rPr lang="de-DE" sz="3200" dirty="0">
                <a:solidFill>
                  <a:schemeClr val="bg1">
                    <a:lumMod val="95000"/>
                  </a:schemeClr>
                </a:solidFill>
              </a:rPr>
              <a:t>-Practice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9B82D92-A6F9-41EC-BCBE-21C171B8BE36}"/>
              </a:ext>
            </a:extLst>
          </p:cNvPr>
          <p:cNvSpPr txBox="1"/>
          <p:nvPr/>
        </p:nvSpPr>
        <p:spPr>
          <a:xfrm>
            <a:off x="762000" y="1817517"/>
            <a:ext cx="10515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Kindergeleiteter Morgenkreis der Grundschule B</a:t>
            </a: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ubenreuth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de-DE" b="1" dirty="0">
                <a:solidFill>
                  <a:prstClr val="black"/>
                </a:solidFill>
              </a:rPr>
              <a:t>Stimmungsabfrage </a:t>
            </a:r>
          </a:p>
          <a:p>
            <a:endParaRPr lang="de-DE" b="1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Kindern selbst gestaltete Gefühlskarten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liegen in der Kreismitte.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Die Kreisleitung moderiert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de-DE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Stimmungsabfrage.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Schülerinnen und Schüler legen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entsprechend ihrer Gefühlslage Steinchen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de-DE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uf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 passenden Gefühlskarten ab.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F6B5BE-9443-4B83-B13A-305B18F6A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92" y="2353469"/>
            <a:ext cx="5519208" cy="413940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B37A70C-99AF-4044-840A-3850C22DAA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68" y="428324"/>
            <a:ext cx="1136732" cy="1199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59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6FBF8-B0C9-4DA9-9847-1F64F350A2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bg1">
                    <a:lumMod val="95000"/>
                  </a:schemeClr>
                </a:solidFill>
              </a:rPr>
              <a:t>                                               Materialien </a:t>
            </a:r>
            <a:r>
              <a:rPr lang="de-DE" sz="3200" dirty="0" err="1">
                <a:solidFill>
                  <a:schemeClr val="bg1">
                    <a:lumMod val="95000"/>
                  </a:schemeClr>
                </a:solidFill>
              </a:rPr>
              <a:t>Good</a:t>
            </a:r>
            <a:r>
              <a:rPr lang="de-DE" sz="3200" dirty="0">
                <a:solidFill>
                  <a:schemeClr val="bg1">
                    <a:lumMod val="95000"/>
                  </a:schemeClr>
                </a:solidFill>
              </a:rPr>
              <a:t>-Practice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9B82D92-A6F9-41EC-BCBE-21C171B8BE36}"/>
              </a:ext>
            </a:extLst>
          </p:cNvPr>
          <p:cNvSpPr txBox="1"/>
          <p:nvPr/>
        </p:nvSpPr>
        <p:spPr>
          <a:xfrm>
            <a:off x="838200" y="1755261"/>
            <a:ext cx="10515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Kindergeleiteter Morgenkreis der Grundschule B</a:t>
            </a: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ubenreuth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Sonstiges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 Moderationsteam kann aus verschiedenen weiteren </a:t>
            </a:r>
          </a:p>
          <a:p>
            <a:pPr lvl="0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Tagesordnungspunkten </a:t>
            </a:r>
            <a:r>
              <a:rPr lang="de-DE" dirty="0">
                <a:solidFill>
                  <a:prstClr val="black"/>
                </a:solidFill>
              </a:rPr>
              <a:t>aus der Schatzkiste einen 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weiteren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(vgl. Bild) auswählen.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Dies kann beispielsweise sein: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das Ziel der Woche mit der Klasse reflektieren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Mitgebrachtes zeigen und davon berichten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von den Ferien berichten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Rätsel oder Quizfragen stellen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</a:t>
            </a:r>
            <a:r>
              <a:rPr lang="de-DE" dirty="0" err="1">
                <a:solidFill>
                  <a:prstClr val="black"/>
                </a:solidFill>
                <a:latin typeface="Calibri" panose="020F0502020204030204"/>
              </a:rPr>
              <a:t>tze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 erzählen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die Klassendienste um eine Rückmeldung bitten etc.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2954D13-51A9-4375-88AB-A48B694C4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83" y="2454275"/>
            <a:ext cx="4086317" cy="4038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BCEF536-C984-49BA-9C21-E2F7BBB7D4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68" y="428324"/>
            <a:ext cx="1136732" cy="1199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62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6FBF8-B0C9-4DA9-9847-1F64F350A2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bg1">
                    <a:lumMod val="95000"/>
                  </a:schemeClr>
                </a:solidFill>
              </a:rPr>
              <a:t>                                               Materialien </a:t>
            </a:r>
            <a:r>
              <a:rPr lang="de-DE" sz="3200" dirty="0" err="1">
                <a:solidFill>
                  <a:schemeClr val="bg1">
                    <a:lumMod val="95000"/>
                  </a:schemeClr>
                </a:solidFill>
              </a:rPr>
              <a:t>Good</a:t>
            </a:r>
            <a:r>
              <a:rPr lang="de-DE" sz="3200" dirty="0">
                <a:solidFill>
                  <a:schemeClr val="bg1">
                    <a:lumMod val="95000"/>
                  </a:schemeClr>
                </a:solidFill>
              </a:rPr>
              <a:t>-Practice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9B82D92-A6F9-41EC-BCBE-21C171B8BE36}"/>
              </a:ext>
            </a:extLst>
          </p:cNvPr>
          <p:cNvSpPr txBox="1"/>
          <p:nvPr/>
        </p:nvSpPr>
        <p:spPr>
          <a:xfrm>
            <a:off x="838200" y="1755261"/>
            <a:ext cx="10515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Kindergeleiteter Morgenkreis der Grundschule B</a:t>
            </a: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ubenreuth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Verabschiedung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 Moderationsteam verabschiedet die Klasse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und leitet zum nächsten Tagesordnungspunkt über.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Der Ablauf des Morgenkreises kann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Klassen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rat regelmäßig reflektiert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und ggf. angepasst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Es kann am Anfang auch hilfreich sein,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Moderationsteam Moderationskarten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oder Formulierungshilfen an die Hand zu geben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 diese mit 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den Kindern selbst zu entwickeln.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E5A4316-359A-410F-A916-AD39576A89B3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9238BF9-EB6D-4BD6-9BDE-FAD291E46268}"/>
              </a:ext>
            </a:extLst>
          </p:cNvPr>
          <p:cNvSpPr txBox="1"/>
          <p:nvPr/>
        </p:nvSpPr>
        <p:spPr>
          <a:xfrm flipH="1">
            <a:off x="5975350" y="2636679"/>
            <a:ext cx="5067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tern: 5 Zacken 5">
            <a:extLst>
              <a:ext uri="{FF2B5EF4-FFF2-40B4-BE49-F238E27FC236}">
                <a16:creationId xmlns:a16="http://schemas.microsoft.com/office/drawing/2014/main" id="{F74B7A19-7C29-406A-90E1-E88C05490E7A}"/>
              </a:ext>
            </a:extLst>
          </p:cNvPr>
          <p:cNvSpPr/>
          <p:nvPr/>
        </p:nvSpPr>
        <p:spPr>
          <a:xfrm>
            <a:off x="5848350" y="2218770"/>
            <a:ext cx="1905000" cy="174449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Guten Morgen! Schön, dass ihr da seid.</a:t>
            </a:r>
          </a:p>
        </p:txBody>
      </p:sp>
      <p:sp>
        <p:nvSpPr>
          <p:cNvPr id="8" name="Stern: 5 Zacken 7">
            <a:extLst>
              <a:ext uri="{FF2B5EF4-FFF2-40B4-BE49-F238E27FC236}">
                <a16:creationId xmlns:a16="http://schemas.microsoft.com/office/drawing/2014/main" id="{DE4921A2-8AA8-47AC-B7FA-9D5CAF605292}"/>
              </a:ext>
            </a:extLst>
          </p:cNvPr>
          <p:cNvSpPr/>
          <p:nvPr/>
        </p:nvSpPr>
        <p:spPr>
          <a:xfrm>
            <a:off x="10090150" y="1774667"/>
            <a:ext cx="2184400" cy="2016086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Nun möchten wir kurz schauen, ob alle da sind.</a:t>
            </a:r>
          </a:p>
          <a:p>
            <a:pPr algn="ctr"/>
            <a:endParaRPr lang="de-DE" dirty="0"/>
          </a:p>
        </p:txBody>
      </p:sp>
      <p:sp>
        <p:nvSpPr>
          <p:cNvPr id="10" name="Stern: 5 Zacken 9">
            <a:extLst>
              <a:ext uri="{FF2B5EF4-FFF2-40B4-BE49-F238E27FC236}">
                <a16:creationId xmlns:a16="http://schemas.microsoft.com/office/drawing/2014/main" id="{876F1A62-6618-4FD5-8F26-BF3042A8546E}"/>
              </a:ext>
            </a:extLst>
          </p:cNvPr>
          <p:cNvSpPr/>
          <p:nvPr/>
        </p:nvSpPr>
        <p:spPr>
          <a:xfrm>
            <a:off x="7473950" y="3046646"/>
            <a:ext cx="2070100" cy="174674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>
                    <a:lumMod val="95000"/>
                  </a:schemeClr>
                </a:solidFill>
              </a:rPr>
              <a:t>Lasst uns zusammen ein Lied singen.</a:t>
            </a:r>
          </a:p>
        </p:txBody>
      </p:sp>
      <p:sp>
        <p:nvSpPr>
          <p:cNvPr id="11" name="Stern: 5 Zacken 10">
            <a:extLst>
              <a:ext uri="{FF2B5EF4-FFF2-40B4-BE49-F238E27FC236}">
                <a16:creationId xmlns:a16="http://schemas.microsoft.com/office/drawing/2014/main" id="{20021F02-EA24-46DA-880A-7D9A76ED0FBA}"/>
              </a:ext>
            </a:extLst>
          </p:cNvPr>
          <p:cNvSpPr/>
          <p:nvPr/>
        </p:nvSpPr>
        <p:spPr>
          <a:xfrm>
            <a:off x="9890626" y="3452618"/>
            <a:ext cx="2362200" cy="17467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Heute ist </a:t>
            </a:r>
            <a:r>
              <a:rPr lang="de-DE" sz="1000" i="1" dirty="0">
                <a:solidFill>
                  <a:schemeClr val="bg1">
                    <a:lumMod val="95000"/>
                  </a:schemeClr>
                </a:solidFill>
              </a:rPr>
              <a:t>Wochentag</a:t>
            </a:r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, der…</a:t>
            </a:r>
          </a:p>
          <a:p>
            <a:pPr algn="ctr"/>
            <a:endParaRPr lang="de-DE" dirty="0"/>
          </a:p>
        </p:txBody>
      </p:sp>
      <p:sp>
        <p:nvSpPr>
          <p:cNvPr id="12" name="Stern: 5 Zacken 11">
            <a:extLst>
              <a:ext uri="{FF2B5EF4-FFF2-40B4-BE49-F238E27FC236}">
                <a16:creationId xmlns:a16="http://schemas.microsoft.com/office/drawing/2014/main" id="{44BCAB58-7A06-4527-9738-606330E79171}"/>
              </a:ext>
            </a:extLst>
          </p:cNvPr>
          <p:cNvSpPr/>
          <p:nvPr/>
        </p:nvSpPr>
        <p:spPr>
          <a:xfrm>
            <a:off x="8631738" y="4175083"/>
            <a:ext cx="2362200" cy="2159000"/>
          </a:xfrm>
          <a:prstGeom prst="star5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Heute ist Folgendes geplant: …</a:t>
            </a:r>
          </a:p>
        </p:txBody>
      </p:sp>
      <p:sp>
        <p:nvSpPr>
          <p:cNvPr id="13" name="Stern: 5 Zacken 12">
            <a:extLst>
              <a:ext uri="{FF2B5EF4-FFF2-40B4-BE49-F238E27FC236}">
                <a16:creationId xmlns:a16="http://schemas.microsoft.com/office/drawing/2014/main" id="{9335E4A6-0F06-47C3-8FE9-A3EBE12BC18F}"/>
              </a:ext>
            </a:extLst>
          </p:cNvPr>
          <p:cNvSpPr/>
          <p:nvPr/>
        </p:nvSpPr>
        <p:spPr>
          <a:xfrm>
            <a:off x="6235700" y="4325991"/>
            <a:ext cx="2616200" cy="2333593"/>
          </a:xfrm>
          <a:prstGeom prst="star5">
            <a:avLst>
              <a:gd name="adj" fmla="val 25831"/>
              <a:gd name="hf" fmla="val 105146"/>
              <a:gd name="vf" fmla="val 11055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bg1">
                    <a:lumMod val="95000"/>
                  </a:schemeClr>
                </a:solidFill>
              </a:rPr>
              <a:t>Danke, dass ihr so toll mitgemacht habt!</a:t>
            </a:r>
          </a:p>
        </p:txBody>
      </p:sp>
      <p:sp>
        <p:nvSpPr>
          <p:cNvPr id="14" name="Stern: 5 Zacken 13">
            <a:extLst>
              <a:ext uri="{FF2B5EF4-FFF2-40B4-BE49-F238E27FC236}">
                <a16:creationId xmlns:a16="http://schemas.microsoft.com/office/drawing/2014/main" id="{D69DC87F-D2A6-4DCD-89FD-1C7C871265E4}"/>
              </a:ext>
            </a:extLst>
          </p:cNvPr>
          <p:cNvSpPr/>
          <p:nvPr/>
        </p:nvSpPr>
        <p:spPr>
          <a:xfrm>
            <a:off x="8834438" y="2249706"/>
            <a:ext cx="1514475" cy="1345467"/>
          </a:xfrm>
          <a:prstGeom prst="star5">
            <a:avLst>
              <a:gd name="adj" fmla="val 32231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Heute kann du noch einen Witz</a:t>
            </a:r>
          </a:p>
          <a:p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erzählen.</a:t>
            </a:r>
          </a:p>
        </p:txBody>
      </p:sp>
      <p:sp>
        <p:nvSpPr>
          <p:cNvPr id="15" name="Stern: 5 Zacken 14">
            <a:extLst>
              <a:ext uri="{FF2B5EF4-FFF2-40B4-BE49-F238E27FC236}">
                <a16:creationId xmlns:a16="http://schemas.microsoft.com/office/drawing/2014/main" id="{AD0DB3EC-C008-418F-9195-26C7453E85DC}"/>
              </a:ext>
            </a:extLst>
          </p:cNvPr>
          <p:cNvSpPr/>
          <p:nvPr/>
        </p:nvSpPr>
        <p:spPr>
          <a:xfrm>
            <a:off x="4540250" y="3272556"/>
            <a:ext cx="2616200" cy="214169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>
                    <a:lumMod val="95000"/>
                  </a:schemeClr>
                </a:solidFill>
              </a:rPr>
              <a:t>Wie geht es dir heute?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DD35642-55D7-467E-83CF-B6116FCA16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68" y="428324"/>
            <a:ext cx="1136732" cy="1199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49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Breitbild</PresentationFormat>
  <Paragraphs>135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Materialien MIT!  Good-Practice</vt:lpstr>
      <vt:lpstr>                                               Materialien Good-Practice</vt:lpstr>
      <vt:lpstr>                                               Materialien Good-Practice</vt:lpstr>
      <vt:lpstr>                                               Materialien Good-Practice</vt:lpstr>
      <vt:lpstr>                                               Materialien Good-Practice</vt:lpstr>
      <vt:lpstr>                                               Materialien Good-Practice</vt:lpstr>
      <vt:lpstr>                                               Materialien Good-Practice</vt:lpstr>
      <vt:lpstr>                                               Materialien Good-Practice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Zauner</dc:creator>
  <cp:lastModifiedBy>Barbara Zauner</cp:lastModifiedBy>
  <cp:revision>16</cp:revision>
  <dcterms:created xsi:type="dcterms:W3CDTF">2022-12-05T14:05:54Z</dcterms:created>
  <dcterms:modified xsi:type="dcterms:W3CDTF">2023-02-10T12:41:09Z</dcterms:modified>
</cp:coreProperties>
</file>