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4"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60"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52EF24-5790-4F83-8ECD-8667A2B9D33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4FB864B-DC44-4DD8-BE38-51506B7AF0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1F5C6BA-D343-425D-AA7F-97CF621626F4}"/>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5" name="Fußzeilenplatzhalter 4">
            <a:extLst>
              <a:ext uri="{FF2B5EF4-FFF2-40B4-BE49-F238E27FC236}">
                <a16:creationId xmlns:a16="http://schemas.microsoft.com/office/drawing/2014/main" id="{6059BB77-F482-43DC-8FE3-0A7F31B3AD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1D6FAFA-009C-4AE9-998C-4B337BB29B00}"/>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310446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224C5E-F6E4-4221-B351-3B283E2C50EF}"/>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9CAF5D5-B635-4144-8615-956B9D0FF82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9CF22A-04E6-41C7-BAB4-F0CAAE07873E}"/>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5" name="Fußzeilenplatzhalter 4">
            <a:extLst>
              <a:ext uri="{FF2B5EF4-FFF2-40B4-BE49-F238E27FC236}">
                <a16:creationId xmlns:a16="http://schemas.microsoft.com/office/drawing/2014/main" id="{FF515C47-3497-4E9E-B13F-404EDDAB8F7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7A41B75-5ED7-40C6-BECD-23857C7FE5FE}"/>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1255466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3B83966-941B-4FC3-9BF6-E1728E34657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36D1ACA-9064-4756-BFD7-F311F7524B2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CF6DC6-8900-4606-9433-A5B8452C9AFF}"/>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5" name="Fußzeilenplatzhalter 4">
            <a:extLst>
              <a:ext uri="{FF2B5EF4-FFF2-40B4-BE49-F238E27FC236}">
                <a16:creationId xmlns:a16="http://schemas.microsoft.com/office/drawing/2014/main" id="{39BC0506-36A8-49B6-BD39-B99BAB31BBD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C89C19C-0899-4A45-990B-937DF62219F5}"/>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224192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9F7717-7ED8-4981-952B-0B7EE23C9B0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65184DA-27B5-4029-9E4A-CFBFE04F3D1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341EE16-5D99-49BF-BCD3-C7D3E2F6F484}"/>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5" name="Fußzeilenplatzhalter 4">
            <a:extLst>
              <a:ext uri="{FF2B5EF4-FFF2-40B4-BE49-F238E27FC236}">
                <a16:creationId xmlns:a16="http://schemas.microsoft.com/office/drawing/2014/main" id="{A077F98C-3C85-410A-B036-59488E35A57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B3D4351-6FD8-4442-B303-4237CB8CB76C}"/>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231291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5BA484-C174-4D29-A11C-DA1DEE2F8CE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07F6650-2035-42EE-AC2D-7D45F2CD54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9351BC7-8424-4CE4-B44E-4FA09D29D4CB}"/>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5" name="Fußzeilenplatzhalter 4">
            <a:extLst>
              <a:ext uri="{FF2B5EF4-FFF2-40B4-BE49-F238E27FC236}">
                <a16:creationId xmlns:a16="http://schemas.microsoft.com/office/drawing/2014/main" id="{0FC04BDA-6EF5-4EC1-8DD8-BE7DCD9AA52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3D87B0C-65FF-48BB-9770-4477350DB0A4}"/>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3118116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1C9538-CF97-405A-9872-004F3FE475A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93E8464-C8B3-4531-A1E7-F2B7AE4DF98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07FA3E4-8A59-4259-964E-04B877C8CAB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24C8722-48B1-4AAC-B411-65031DF297A0}"/>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6" name="Fußzeilenplatzhalter 5">
            <a:extLst>
              <a:ext uri="{FF2B5EF4-FFF2-40B4-BE49-F238E27FC236}">
                <a16:creationId xmlns:a16="http://schemas.microsoft.com/office/drawing/2014/main" id="{2D22E0DD-40BE-40A4-BE25-7C693C978BA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D8A2660-D97D-470A-A627-546A54F3F582}"/>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310663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8F24B-DFE6-4A0A-A416-5E764BE1783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22BFCCA9-E3AB-4628-B5A2-8AB35A423C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02D5F6E-BA28-40A6-90BE-B19225A32DA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8702BC1-56CD-4238-8FB3-4BE3443692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DAF05C1-D8B8-4998-838A-92B4F12EC4E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F67716-4C9A-4413-9643-E228713293D6}"/>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8" name="Fußzeilenplatzhalter 7">
            <a:extLst>
              <a:ext uri="{FF2B5EF4-FFF2-40B4-BE49-F238E27FC236}">
                <a16:creationId xmlns:a16="http://schemas.microsoft.com/office/drawing/2014/main" id="{88A0C7C6-66E4-4EAF-840B-D2E054334105}"/>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B630426D-DE36-40D0-B70C-A159A1BEF9F8}"/>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110697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DD900F-A470-4BFA-9193-853EF6BFFB02}"/>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4A962F7-57A2-4ECA-BB11-A1967721E64C}"/>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4" name="Fußzeilenplatzhalter 3">
            <a:extLst>
              <a:ext uri="{FF2B5EF4-FFF2-40B4-BE49-F238E27FC236}">
                <a16:creationId xmlns:a16="http://schemas.microsoft.com/office/drawing/2014/main" id="{5C0FF387-E090-4CC2-ABAD-07E1FA70A49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0D8D68E-1516-44CB-A12E-37786253A5A6}"/>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1858446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248AD66-196E-4F40-84CE-EC962476E53B}"/>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3" name="Fußzeilenplatzhalter 2">
            <a:extLst>
              <a:ext uri="{FF2B5EF4-FFF2-40B4-BE49-F238E27FC236}">
                <a16:creationId xmlns:a16="http://schemas.microsoft.com/office/drawing/2014/main" id="{B2BD37A3-4177-4D6A-88C6-F723986987D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3F7CFD6-87DD-455B-B973-32267F69119F}"/>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318543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2515D-0949-4325-BFD6-D3E8B61E9C0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28C6CB9-CE53-4420-9EC8-268154BCF8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068C9E1-7E10-4966-94C2-DD9DA90A9F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EB64513-67D0-4408-BF8F-0C357C33A92A}"/>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6" name="Fußzeilenplatzhalter 5">
            <a:extLst>
              <a:ext uri="{FF2B5EF4-FFF2-40B4-BE49-F238E27FC236}">
                <a16:creationId xmlns:a16="http://schemas.microsoft.com/office/drawing/2014/main" id="{88564656-5FD2-4F21-8C72-CF53367F65D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F003DB2-CDC8-4491-B1C8-B0926B53F528}"/>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219258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C3A618-F922-4518-9EFB-135695A07B8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CCF7F02-A04D-4707-B2F1-D49E3C83C3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7BA980D-ED40-4838-8BF7-B9BD1D2743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8B819ED-7C63-47AB-B435-2A5166E98CD4}"/>
              </a:ext>
            </a:extLst>
          </p:cNvPr>
          <p:cNvSpPr>
            <a:spLocks noGrp="1"/>
          </p:cNvSpPr>
          <p:nvPr>
            <p:ph type="dt" sz="half" idx="10"/>
          </p:nvPr>
        </p:nvSpPr>
        <p:spPr/>
        <p:txBody>
          <a:bodyPr/>
          <a:lstStyle/>
          <a:p>
            <a:fld id="{7349B0EB-E653-4F9C-A09A-3E3CE07C5926}" type="datetimeFigureOut">
              <a:rPr lang="de-DE" smtClean="0"/>
              <a:t>10.02.2023</a:t>
            </a:fld>
            <a:endParaRPr lang="de-DE"/>
          </a:p>
        </p:txBody>
      </p:sp>
      <p:sp>
        <p:nvSpPr>
          <p:cNvPr id="6" name="Fußzeilenplatzhalter 5">
            <a:extLst>
              <a:ext uri="{FF2B5EF4-FFF2-40B4-BE49-F238E27FC236}">
                <a16:creationId xmlns:a16="http://schemas.microsoft.com/office/drawing/2014/main" id="{28B39F5C-EC72-4669-8B65-3C0B8B5D9B1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35F754B-3AC6-45B1-95F9-346943DE7156}"/>
              </a:ext>
            </a:extLst>
          </p:cNvPr>
          <p:cNvSpPr>
            <a:spLocks noGrp="1"/>
          </p:cNvSpPr>
          <p:nvPr>
            <p:ph type="sldNum" sz="quarter" idx="12"/>
          </p:nvPr>
        </p:nvSpPr>
        <p:spPr/>
        <p:txBody>
          <a:bodyPr/>
          <a:lstStyle/>
          <a:p>
            <a:fld id="{36B02700-8F7B-4022-994B-66649F0809ED}" type="slidenum">
              <a:rPr lang="de-DE" smtClean="0"/>
              <a:t>‹Nr.›</a:t>
            </a:fld>
            <a:endParaRPr lang="de-DE"/>
          </a:p>
        </p:txBody>
      </p:sp>
    </p:spTree>
    <p:extLst>
      <p:ext uri="{BB962C8B-B14F-4D97-AF65-F5344CB8AC3E}">
        <p14:creationId xmlns:p14="http://schemas.microsoft.com/office/powerpoint/2010/main" val="40836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20AE140-759B-4807-99FF-17E72E6822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F94C415-A504-424D-BF24-38454FB42D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03AB65A-4FD7-4E47-86C9-09D73496A2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9B0EB-E653-4F9C-A09A-3E3CE07C5926}" type="datetimeFigureOut">
              <a:rPr lang="de-DE" smtClean="0"/>
              <a:t>10.02.2023</a:t>
            </a:fld>
            <a:endParaRPr lang="de-DE"/>
          </a:p>
        </p:txBody>
      </p:sp>
      <p:sp>
        <p:nvSpPr>
          <p:cNvPr id="5" name="Fußzeilenplatzhalter 4">
            <a:extLst>
              <a:ext uri="{FF2B5EF4-FFF2-40B4-BE49-F238E27FC236}">
                <a16:creationId xmlns:a16="http://schemas.microsoft.com/office/drawing/2014/main" id="{207AE512-E683-456C-AE5D-40B7B1324A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7674CAA-D449-49DB-8B70-211C68FCD6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02700-8F7B-4022-994B-66649F0809ED}" type="slidenum">
              <a:rPr lang="de-DE" smtClean="0"/>
              <a:t>‹Nr.›</a:t>
            </a:fld>
            <a:endParaRPr lang="de-DE"/>
          </a:p>
        </p:txBody>
      </p:sp>
    </p:spTree>
    <p:extLst>
      <p:ext uri="{BB962C8B-B14F-4D97-AF65-F5344CB8AC3E}">
        <p14:creationId xmlns:p14="http://schemas.microsoft.com/office/powerpoint/2010/main" val="3930829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6C5BD4-FB25-453F-B64C-2212B1A72D7A}"/>
              </a:ext>
            </a:extLst>
          </p:cNvPr>
          <p:cNvSpPr>
            <a:spLocks noGrp="1"/>
          </p:cNvSpPr>
          <p:nvPr>
            <p:ph type="ctrTitle"/>
          </p:nvPr>
        </p:nvSpPr>
        <p:spPr>
          <a:solidFill>
            <a:schemeClr val="tx2">
              <a:lumMod val="75000"/>
            </a:schemeClr>
          </a:solidFill>
        </p:spPr>
        <p:txBody>
          <a:bodyPr/>
          <a:lstStyle/>
          <a:p>
            <a:r>
              <a:rPr lang="de-DE" dirty="0">
                <a:solidFill>
                  <a:schemeClr val="bg1">
                    <a:lumMod val="95000"/>
                  </a:schemeClr>
                </a:solidFill>
              </a:rPr>
              <a:t>Materialien MIT!</a:t>
            </a:r>
            <a:br>
              <a:rPr lang="de-DE" dirty="0">
                <a:solidFill>
                  <a:schemeClr val="bg1">
                    <a:lumMod val="95000"/>
                  </a:schemeClr>
                </a:solidFill>
              </a:rPr>
            </a:br>
            <a:r>
              <a:rPr lang="de-DE" dirty="0">
                <a:solidFill>
                  <a:schemeClr val="bg1">
                    <a:lumMod val="95000"/>
                  </a:schemeClr>
                </a:solidFill>
              </a:rPr>
              <a:t> </a:t>
            </a:r>
            <a:r>
              <a:rPr lang="de-DE" dirty="0" err="1">
                <a:solidFill>
                  <a:schemeClr val="bg1">
                    <a:lumMod val="95000"/>
                  </a:schemeClr>
                </a:solidFill>
              </a:rPr>
              <a:t>Good</a:t>
            </a:r>
            <a:r>
              <a:rPr lang="de-DE" dirty="0">
                <a:solidFill>
                  <a:schemeClr val="bg1">
                    <a:lumMod val="95000"/>
                  </a:schemeClr>
                </a:solidFill>
              </a:rPr>
              <a:t>-Practice</a:t>
            </a:r>
          </a:p>
        </p:txBody>
      </p:sp>
      <p:sp>
        <p:nvSpPr>
          <p:cNvPr id="3" name="Untertitel 2">
            <a:extLst>
              <a:ext uri="{FF2B5EF4-FFF2-40B4-BE49-F238E27FC236}">
                <a16:creationId xmlns:a16="http://schemas.microsoft.com/office/drawing/2014/main" id="{F1D61F39-630F-4FFC-BE84-D038AF1A5F1F}"/>
              </a:ext>
            </a:extLst>
          </p:cNvPr>
          <p:cNvSpPr>
            <a:spLocks noGrp="1"/>
          </p:cNvSpPr>
          <p:nvPr>
            <p:ph type="subTitle" idx="1"/>
          </p:nvPr>
        </p:nvSpPr>
        <p:spPr>
          <a:xfrm>
            <a:off x="1524000" y="3509963"/>
            <a:ext cx="9144000" cy="1747837"/>
          </a:xfrm>
          <a:solidFill>
            <a:schemeClr val="bg1">
              <a:lumMod val="85000"/>
            </a:schemeClr>
          </a:solidFill>
        </p:spPr>
        <p:txBody>
          <a:bodyPr/>
          <a:lstStyle/>
          <a:p>
            <a:endParaRPr lang="de-DE" dirty="0"/>
          </a:p>
          <a:p>
            <a:r>
              <a:rPr lang="de-DE" dirty="0">
                <a:solidFill>
                  <a:schemeClr val="tx2">
                    <a:lumMod val="50000"/>
                  </a:schemeClr>
                </a:solidFill>
              </a:rPr>
              <a:t>Thema: AG Demokratie</a:t>
            </a:r>
          </a:p>
          <a:p>
            <a:r>
              <a:rPr lang="de-DE" dirty="0">
                <a:solidFill>
                  <a:schemeClr val="tx2">
                    <a:lumMod val="50000"/>
                  </a:schemeClr>
                </a:solidFill>
              </a:rPr>
              <a:t>Schule: Grundschule am </a:t>
            </a:r>
            <a:r>
              <a:rPr lang="de-DE" dirty="0" err="1">
                <a:solidFill>
                  <a:schemeClr val="tx2">
                    <a:lumMod val="50000"/>
                  </a:schemeClr>
                </a:solidFill>
              </a:rPr>
              <a:t>Schererplatz</a:t>
            </a:r>
            <a:endParaRPr lang="de-DE" dirty="0">
              <a:solidFill>
                <a:schemeClr val="tx2">
                  <a:lumMod val="50000"/>
                </a:schemeClr>
              </a:solidFill>
            </a:endParaRPr>
          </a:p>
        </p:txBody>
      </p:sp>
      <p:pic>
        <p:nvPicPr>
          <p:cNvPr id="5" name="Grafik 4">
            <a:extLst>
              <a:ext uri="{FF2B5EF4-FFF2-40B4-BE49-F238E27FC236}">
                <a16:creationId xmlns:a16="http://schemas.microsoft.com/office/drawing/2014/main" id="{1440C01B-D615-49F8-86F8-0D7115E3239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58020" y="1455532"/>
            <a:ext cx="1324210" cy="1445784"/>
          </a:xfrm>
          <a:prstGeom prst="rect">
            <a:avLst/>
          </a:prstGeom>
          <a:noFill/>
          <a:ln>
            <a:noFill/>
          </a:ln>
        </p:spPr>
      </p:pic>
    </p:spTree>
    <p:extLst>
      <p:ext uri="{BB962C8B-B14F-4D97-AF65-F5344CB8AC3E}">
        <p14:creationId xmlns:p14="http://schemas.microsoft.com/office/powerpoint/2010/main" val="131987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83458" y="1651800"/>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023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6" name="Tabelle 5">
            <a:extLst>
              <a:ext uri="{FF2B5EF4-FFF2-40B4-BE49-F238E27FC236}">
                <a16:creationId xmlns:a16="http://schemas.microsoft.com/office/drawing/2014/main" id="{3DC62987-C6F7-4454-B447-6461D6D26267}"/>
              </a:ext>
            </a:extLst>
          </p:cNvPr>
          <p:cNvGraphicFramePr>
            <a:graphicFrameLocks noGrp="1"/>
          </p:cNvGraphicFramePr>
          <p:nvPr>
            <p:extLst>
              <p:ext uri="{D42A27DB-BD31-4B8C-83A1-F6EECF244321}">
                <p14:modId xmlns:p14="http://schemas.microsoft.com/office/powerpoint/2010/main" val="3266937532"/>
              </p:ext>
            </p:extLst>
          </p:nvPr>
        </p:nvGraphicFramePr>
        <p:xfrm>
          <a:off x="383458" y="2247668"/>
          <a:ext cx="11425084" cy="3779237"/>
        </p:xfrm>
        <a:graphic>
          <a:graphicData uri="http://schemas.openxmlformats.org/drawingml/2006/table">
            <a:tbl>
              <a:tblPr firstRow="1" firstCol="1" bandRow="1"/>
              <a:tblGrid>
                <a:gridCol w="7761301">
                  <a:extLst>
                    <a:ext uri="{9D8B030D-6E8A-4147-A177-3AD203B41FA5}">
                      <a16:colId xmlns:a16="http://schemas.microsoft.com/office/drawing/2014/main" val="2496502577"/>
                    </a:ext>
                  </a:extLst>
                </a:gridCol>
                <a:gridCol w="3663783">
                  <a:extLst>
                    <a:ext uri="{9D8B030D-6E8A-4147-A177-3AD203B41FA5}">
                      <a16:colId xmlns:a16="http://schemas.microsoft.com/office/drawing/2014/main" val="3608055145"/>
                    </a:ext>
                  </a:extLst>
                </a:gridCol>
              </a:tblGrid>
              <a:tr h="646361">
                <a:tc gridSpan="2">
                  <a:txBody>
                    <a:bodyPr/>
                    <a:lstStyle/>
                    <a:p>
                      <a:pPr algn="ctr">
                        <a:lnSpc>
                          <a:spcPct val="115000"/>
                        </a:lnSpc>
                        <a:spcAft>
                          <a:spcPts val="0"/>
                        </a:spcAft>
                      </a:pPr>
                      <a:endParaRPr lang="de-DE" sz="12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Januar</a:t>
                      </a:r>
                      <a:endParaRPr lang="de-DE" sz="12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2824233092"/>
                  </a:ext>
                </a:extLst>
              </a:tr>
              <a:tr h="260101">
                <a:tc>
                  <a:txBody>
                    <a:bodyPr/>
                    <a:lstStyle/>
                    <a:p>
                      <a:pPr algn="ctr">
                        <a:lnSpc>
                          <a:spcPct val="115000"/>
                        </a:lnSpc>
                        <a:spcAft>
                          <a:spcPts val="0"/>
                        </a:spcAft>
                      </a:pPr>
                      <a:r>
                        <a:rPr lang="de-DE" sz="1200" b="1" dirty="0">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200" dirty="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4707513"/>
                  </a:ext>
                </a:extLst>
              </a:tr>
              <a:tr h="2872775">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Welche Rechte haben wir? (6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Die Kinderrechte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Die Bedeutung der Kinderrechte im Allgemeinen und individuell</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 Plakatwand zum Thema Kinderrechte gestalten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Über die Einhaltung der Kinderrechte in Deutschland und in anderen Ländern anhand alltäglicher Beispiele reflektieren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Malala Yousafzai kennenlernen</a:t>
                      </a:r>
                      <a:endParaRPr lang="de-DE" sz="1600" dirty="0">
                        <a:effectLst/>
                        <a:latin typeface="+mn-lt"/>
                        <a:ea typeface="Calibri" panose="020F0502020204030204" pitchFamily="34" charset="0"/>
                        <a:cs typeface="Cordia New" panose="020B0304020202020204" pitchFamily="34" charset="-34"/>
                      </a:endParaRPr>
                    </a:p>
                    <a:p>
                      <a:pPr marL="228600">
                        <a:lnSpc>
                          <a:spcPct val="115000"/>
                        </a:lnSpc>
                        <a:spcAft>
                          <a:spcPts val="0"/>
                        </a:spcAft>
                      </a:pPr>
                      <a:r>
                        <a:rPr lang="de-DE" sz="1600" dirty="0">
                          <a:solidFill>
                            <a:srgbClr val="215868"/>
                          </a:solidFill>
                          <a:effectLst/>
                          <a:latin typeface="+mn-lt"/>
                          <a:ea typeface="Calibri" panose="020F0502020204030204" pitchFamily="34" charset="0"/>
                          <a:cs typeface="Cordia New" panose="020B0304020202020204" pitchFamily="34" charset="-34"/>
                        </a:rPr>
                        <a:t> </a:t>
                      </a:r>
                      <a:endParaRPr lang="de-DE" sz="16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Logo-Kindernachrichten</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err="1">
                          <a:solidFill>
                            <a:srgbClr val="215868"/>
                          </a:solidFill>
                          <a:effectLst/>
                          <a:latin typeface="+mn-lt"/>
                          <a:ea typeface="Times New Roman" panose="02020603050405020304" pitchFamily="18" charset="0"/>
                          <a:cs typeface="Cordia New" panose="020B0304020202020204" pitchFamily="34" charset="-34"/>
                        </a:rPr>
                        <a:t>Buch:Demokratiewerkstatt</a:t>
                      </a:r>
                      <a:r>
                        <a:rPr lang="de-DE" sz="1600" dirty="0">
                          <a:solidFill>
                            <a:srgbClr val="215868"/>
                          </a:solidFill>
                          <a:effectLst/>
                          <a:latin typeface="+mn-lt"/>
                          <a:ea typeface="Times New Roman" panose="02020603050405020304" pitchFamily="18" charset="0"/>
                          <a:cs typeface="Cordia New" panose="020B0304020202020204" pitchFamily="34" charset="-34"/>
                        </a:rPr>
                        <a:t> für die Grundschule S.7-14</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Infos zu Malala Yousafzai: https://www.kindernetz.de/wissen/malala-yousafzai-100.html</a:t>
                      </a:r>
                      <a:endParaRPr lang="de-DE" sz="1600" dirty="0">
                        <a:effectLst/>
                        <a:latin typeface="+mn-lt"/>
                        <a:ea typeface="Times New Roman" panose="02020603050405020304" pitchFamily="18"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5786883"/>
                  </a:ext>
                </a:extLst>
              </a:tr>
            </a:tbl>
          </a:graphicData>
        </a:graphic>
      </p:graphicFrame>
      <p:pic>
        <p:nvPicPr>
          <p:cNvPr id="8" name="Grafik 7">
            <a:extLst>
              <a:ext uri="{FF2B5EF4-FFF2-40B4-BE49-F238E27FC236}">
                <a16:creationId xmlns:a16="http://schemas.microsoft.com/office/drawing/2014/main" id="{B48F8A75-F91D-4CC6-8FA5-5882EA9E476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425211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023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3" name="Tabelle 2">
            <a:extLst>
              <a:ext uri="{FF2B5EF4-FFF2-40B4-BE49-F238E27FC236}">
                <a16:creationId xmlns:a16="http://schemas.microsoft.com/office/drawing/2014/main" id="{F75F5DF6-9555-4EFE-A816-D02D077FB526}"/>
              </a:ext>
            </a:extLst>
          </p:cNvPr>
          <p:cNvGraphicFramePr>
            <a:graphicFrameLocks noGrp="1"/>
          </p:cNvGraphicFramePr>
          <p:nvPr>
            <p:extLst>
              <p:ext uri="{D42A27DB-BD31-4B8C-83A1-F6EECF244321}">
                <p14:modId xmlns:p14="http://schemas.microsoft.com/office/powerpoint/2010/main" val="2640688732"/>
              </p:ext>
            </p:extLst>
          </p:nvPr>
        </p:nvGraphicFramePr>
        <p:xfrm>
          <a:off x="383458" y="2230960"/>
          <a:ext cx="11372001" cy="3699824"/>
        </p:xfrm>
        <a:graphic>
          <a:graphicData uri="http://schemas.openxmlformats.org/drawingml/2006/table">
            <a:tbl>
              <a:tblPr firstRow="1" firstCol="1" bandRow="1"/>
              <a:tblGrid>
                <a:gridCol w="8138373">
                  <a:extLst>
                    <a:ext uri="{9D8B030D-6E8A-4147-A177-3AD203B41FA5}">
                      <a16:colId xmlns:a16="http://schemas.microsoft.com/office/drawing/2014/main" val="1325401157"/>
                    </a:ext>
                  </a:extLst>
                </a:gridCol>
                <a:gridCol w="3233628">
                  <a:extLst>
                    <a:ext uri="{9D8B030D-6E8A-4147-A177-3AD203B41FA5}">
                      <a16:colId xmlns:a16="http://schemas.microsoft.com/office/drawing/2014/main" val="3583037339"/>
                    </a:ext>
                  </a:extLst>
                </a:gridCol>
              </a:tblGrid>
              <a:tr h="540520">
                <a:tc gridSpan="2">
                  <a:txBody>
                    <a:bodyPr/>
                    <a:lstStyle/>
                    <a:p>
                      <a:pPr algn="ctr">
                        <a:lnSpc>
                          <a:spcPct val="115000"/>
                        </a:lnSpc>
                        <a:spcAft>
                          <a:spcPts val="0"/>
                        </a:spcAft>
                      </a:pPr>
                      <a:endParaRPr lang="de-DE" sz="12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Februar</a:t>
                      </a:r>
                      <a:endParaRPr lang="de-DE" sz="12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1020369440"/>
                  </a:ext>
                </a:extLst>
              </a:tr>
              <a:tr h="208661">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829928"/>
                  </a:ext>
                </a:extLst>
              </a:tr>
              <a:tr h="2950643">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Wie können wir uns eine Meinung bilden? (2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Verschiedene Strategien zur Meinungsbildung kennenlernen (z. B. Sachinformationen sammeln, verschiedene Meinungen einholen, sich mit anderen austauschen, Argumente ordnen, eine andere Perspektive einnehmen, eine Situation weiterdenken)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Verschiedene Meinungsbildungsstrategien erproben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Über Vor- und Nachteile unterschiedlicher Strategien reflektieren</a:t>
                      </a:r>
                      <a:endParaRPr lang="de-DE" sz="1600" dirty="0">
                        <a:effectLst/>
                        <a:latin typeface="+mn-lt"/>
                        <a:ea typeface="Calibri" panose="020F0502020204030204" pitchFamily="34" charset="0"/>
                        <a:cs typeface="Cordia New" panose="020B0304020202020204" pitchFamily="34" charset="-34"/>
                      </a:endParaRPr>
                    </a:p>
                    <a:p>
                      <a:pPr marL="228600">
                        <a:lnSpc>
                          <a:spcPct val="115000"/>
                        </a:lnSpc>
                        <a:spcAft>
                          <a:spcPts val="0"/>
                        </a:spcAft>
                      </a:pPr>
                      <a:r>
                        <a:rPr lang="de-DE" sz="1600" dirty="0">
                          <a:solidFill>
                            <a:srgbClr val="215868"/>
                          </a:solidFill>
                          <a:effectLst/>
                          <a:latin typeface="+mn-lt"/>
                          <a:ea typeface="Calibri" panose="020F0502020204030204" pitchFamily="34" charset="0"/>
                          <a:cs typeface="Cordia New" panose="020B0304020202020204" pitchFamily="34" charset="-34"/>
                        </a:rPr>
                        <a:t> </a:t>
                      </a:r>
                      <a:endParaRPr lang="de-DE" sz="16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Logo-Kindernachrichten</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Wie stehst du dazu? Demokratisch denken und handeln S.33-37</a:t>
                      </a:r>
                      <a:endParaRPr lang="de-DE" sz="1600" dirty="0">
                        <a:effectLst/>
                        <a:latin typeface="+mn-lt"/>
                        <a:ea typeface="Times New Roman" panose="02020603050405020304" pitchFamily="18"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0004320"/>
                  </a:ext>
                </a:extLst>
              </a:tr>
            </a:tbl>
          </a:graphicData>
        </a:graphic>
      </p:graphicFrame>
      <p:sp>
        <p:nvSpPr>
          <p:cNvPr id="9" name="Rectangle 1">
            <a:extLst>
              <a:ext uri="{FF2B5EF4-FFF2-40B4-BE49-F238E27FC236}">
                <a16:creationId xmlns:a16="http://schemas.microsoft.com/office/drawing/2014/main" id="{416B4958-2829-4388-84FA-E8258E448E29}"/>
              </a:ext>
            </a:extLst>
          </p:cNvPr>
          <p:cNvSpPr>
            <a:spLocks noChangeArrowheads="1"/>
          </p:cNvSpPr>
          <p:nvPr/>
        </p:nvSpPr>
        <p:spPr bwMode="auto">
          <a:xfrm>
            <a:off x="383458" y="1651800"/>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pic>
        <p:nvPicPr>
          <p:cNvPr id="8" name="Grafik 7">
            <a:extLst>
              <a:ext uri="{FF2B5EF4-FFF2-40B4-BE49-F238E27FC236}">
                <a16:creationId xmlns:a16="http://schemas.microsoft.com/office/drawing/2014/main" id="{C17307BE-5E20-44D6-A63E-5F7A6AF4003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1744890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023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3" name="Tabelle 2">
            <a:extLst>
              <a:ext uri="{FF2B5EF4-FFF2-40B4-BE49-F238E27FC236}">
                <a16:creationId xmlns:a16="http://schemas.microsoft.com/office/drawing/2014/main" id="{F75F5DF6-9555-4EFE-A816-D02D077FB526}"/>
              </a:ext>
            </a:extLst>
          </p:cNvPr>
          <p:cNvGraphicFramePr>
            <a:graphicFrameLocks noGrp="1"/>
          </p:cNvGraphicFramePr>
          <p:nvPr>
            <p:extLst>
              <p:ext uri="{D42A27DB-BD31-4B8C-83A1-F6EECF244321}">
                <p14:modId xmlns:p14="http://schemas.microsoft.com/office/powerpoint/2010/main" val="3377018855"/>
              </p:ext>
            </p:extLst>
          </p:nvPr>
        </p:nvGraphicFramePr>
        <p:xfrm>
          <a:off x="383458" y="2230960"/>
          <a:ext cx="11372001" cy="796315"/>
        </p:xfrm>
        <a:graphic>
          <a:graphicData uri="http://schemas.openxmlformats.org/drawingml/2006/table">
            <a:tbl>
              <a:tblPr firstRow="1" firstCol="1" bandRow="1"/>
              <a:tblGrid>
                <a:gridCol w="8138373">
                  <a:extLst>
                    <a:ext uri="{9D8B030D-6E8A-4147-A177-3AD203B41FA5}">
                      <a16:colId xmlns:a16="http://schemas.microsoft.com/office/drawing/2014/main" val="1325401157"/>
                    </a:ext>
                  </a:extLst>
                </a:gridCol>
                <a:gridCol w="3233628">
                  <a:extLst>
                    <a:ext uri="{9D8B030D-6E8A-4147-A177-3AD203B41FA5}">
                      <a16:colId xmlns:a16="http://schemas.microsoft.com/office/drawing/2014/main" val="3583037339"/>
                    </a:ext>
                  </a:extLst>
                </a:gridCol>
              </a:tblGrid>
              <a:tr h="587654">
                <a:tc gridSpan="2">
                  <a:txBody>
                    <a:bodyPr/>
                    <a:lstStyle/>
                    <a:p>
                      <a:pPr algn="ctr">
                        <a:lnSpc>
                          <a:spcPct val="115000"/>
                        </a:lnSpc>
                        <a:spcAft>
                          <a:spcPts val="0"/>
                        </a:spcAft>
                      </a:pPr>
                      <a:endParaRPr lang="de-DE" sz="12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Februar</a:t>
                      </a:r>
                      <a:endParaRPr lang="de-DE" sz="12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1020369440"/>
                  </a:ext>
                </a:extLst>
              </a:tr>
              <a:tr h="208661">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200" b="1" dirty="0">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200" dirty="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829928"/>
                  </a:ext>
                </a:extLst>
              </a:tr>
            </a:tbl>
          </a:graphicData>
        </a:graphic>
      </p:graphicFrame>
      <p:graphicFrame>
        <p:nvGraphicFramePr>
          <p:cNvPr id="6" name="Tabelle 5">
            <a:extLst>
              <a:ext uri="{FF2B5EF4-FFF2-40B4-BE49-F238E27FC236}">
                <a16:creationId xmlns:a16="http://schemas.microsoft.com/office/drawing/2014/main" id="{0117D97F-5B06-4F6A-BFD9-990AE89E7C36}"/>
              </a:ext>
            </a:extLst>
          </p:cNvPr>
          <p:cNvGraphicFramePr>
            <a:graphicFrameLocks noGrp="1"/>
          </p:cNvGraphicFramePr>
          <p:nvPr>
            <p:extLst>
              <p:ext uri="{D42A27DB-BD31-4B8C-83A1-F6EECF244321}">
                <p14:modId xmlns:p14="http://schemas.microsoft.com/office/powerpoint/2010/main" val="4252629805"/>
              </p:ext>
            </p:extLst>
          </p:nvPr>
        </p:nvGraphicFramePr>
        <p:xfrm>
          <a:off x="380502" y="3037641"/>
          <a:ext cx="11372001" cy="2787650"/>
        </p:xfrm>
        <a:graphic>
          <a:graphicData uri="http://schemas.openxmlformats.org/drawingml/2006/table">
            <a:tbl>
              <a:tblPr firstRow="1" firstCol="1" bandRow="1"/>
              <a:tblGrid>
                <a:gridCol w="8157227">
                  <a:extLst>
                    <a:ext uri="{9D8B030D-6E8A-4147-A177-3AD203B41FA5}">
                      <a16:colId xmlns:a16="http://schemas.microsoft.com/office/drawing/2014/main" val="1538402878"/>
                    </a:ext>
                  </a:extLst>
                </a:gridCol>
                <a:gridCol w="3214774">
                  <a:extLst>
                    <a:ext uri="{9D8B030D-6E8A-4147-A177-3AD203B41FA5}">
                      <a16:colId xmlns:a16="http://schemas.microsoft.com/office/drawing/2014/main" val="4254747203"/>
                    </a:ext>
                  </a:extLst>
                </a:gridCol>
              </a:tblGrid>
              <a:tr h="0">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Wir wenden Strategien zur Meinungsbildung an einem Beispiel an (6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Ausgangssituation: kontrovers diskutiertes Thema/Problem an der Schule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 Bauchentscheidung treffen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Verschiedene Argumente zum Thema sammeln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Aufbau und Qualitätskriterien eines guten Argumentes kennenlernen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Sich eine eigene Meinung mit Hilfe von Meinungsbildungsstrategien bilden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Argumente formulieren und vorstellen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Über eigene und fremde Argumente reflektieren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 Kopfentscheidung fällen</a:t>
                      </a:r>
                      <a:endParaRPr lang="de-DE" sz="1600" dirty="0">
                        <a:effectLst/>
                        <a:latin typeface="+mn-lt"/>
                        <a:ea typeface="Calibri" panose="020F0502020204030204" pitchFamily="34" charset="0"/>
                        <a:cs typeface="Cordia New" panose="020B0304020202020204" pitchFamily="34" charset="-34"/>
                      </a:endParaRPr>
                    </a:p>
                    <a:p>
                      <a:pPr>
                        <a:lnSpc>
                          <a:spcPct val="115000"/>
                        </a:lnSpc>
                        <a:spcAft>
                          <a:spcPts val="0"/>
                        </a:spcAft>
                      </a:pPr>
                      <a:r>
                        <a:rPr lang="de-DE" sz="1600" dirty="0">
                          <a:solidFill>
                            <a:srgbClr val="215868"/>
                          </a:solidFill>
                          <a:effectLst/>
                          <a:latin typeface="+mn-lt"/>
                          <a:ea typeface="Calibri" panose="020F0502020204030204" pitchFamily="34" charset="0"/>
                          <a:cs typeface="Arial" panose="020B0604020202020204" pitchFamily="34" charset="0"/>
                        </a:rPr>
                        <a:t> </a:t>
                      </a:r>
                      <a:endParaRPr lang="de-DE" sz="16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Wie stehst du dazu? Demokratisch denken und handeln S.59-70</a:t>
                      </a:r>
                      <a:endParaRPr lang="de-DE" sz="1600" dirty="0">
                        <a:effectLst/>
                        <a:latin typeface="+mn-lt"/>
                        <a:ea typeface="Times New Roman" panose="02020603050405020304" pitchFamily="18"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207033"/>
                  </a:ext>
                </a:extLst>
              </a:tr>
            </a:tbl>
          </a:graphicData>
        </a:graphic>
      </p:graphicFrame>
      <p:sp>
        <p:nvSpPr>
          <p:cNvPr id="9" name="Rectangle 1">
            <a:extLst>
              <a:ext uri="{FF2B5EF4-FFF2-40B4-BE49-F238E27FC236}">
                <a16:creationId xmlns:a16="http://schemas.microsoft.com/office/drawing/2014/main" id="{3AB3772C-FD5F-416E-9DEE-986AA1732402}"/>
              </a:ext>
            </a:extLst>
          </p:cNvPr>
          <p:cNvSpPr>
            <a:spLocks noChangeArrowheads="1"/>
          </p:cNvSpPr>
          <p:nvPr/>
        </p:nvSpPr>
        <p:spPr bwMode="auto">
          <a:xfrm>
            <a:off x="383458" y="1651800"/>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pic>
        <p:nvPicPr>
          <p:cNvPr id="10" name="Grafik 9">
            <a:extLst>
              <a:ext uri="{FF2B5EF4-FFF2-40B4-BE49-F238E27FC236}">
                <a16:creationId xmlns:a16="http://schemas.microsoft.com/office/drawing/2014/main" id="{ECBFBA16-7C90-49DE-83A8-F02C83E4FE9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2492689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2861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6" name="Tabelle 5">
            <a:extLst>
              <a:ext uri="{FF2B5EF4-FFF2-40B4-BE49-F238E27FC236}">
                <a16:creationId xmlns:a16="http://schemas.microsoft.com/office/drawing/2014/main" id="{B25C80AD-0F0F-48B1-B765-47DE9CDE43FD}"/>
              </a:ext>
            </a:extLst>
          </p:cNvPr>
          <p:cNvGraphicFramePr>
            <a:graphicFrameLocks noGrp="1"/>
          </p:cNvGraphicFramePr>
          <p:nvPr>
            <p:extLst>
              <p:ext uri="{D42A27DB-BD31-4B8C-83A1-F6EECF244321}">
                <p14:modId xmlns:p14="http://schemas.microsoft.com/office/powerpoint/2010/main" val="3708085104"/>
              </p:ext>
            </p:extLst>
          </p:nvPr>
        </p:nvGraphicFramePr>
        <p:xfrm>
          <a:off x="436541" y="2230960"/>
          <a:ext cx="11318918" cy="3595911"/>
        </p:xfrm>
        <a:graphic>
          <a:graphicData uri="http://schemas.openxmlformats.org/drawingml/2006/table">
            <a:tbl>
              <a:tblPr firstRow="1" firstCol="1" bandRow="1"/>
              <a:tblGrid>
                <a:gridCol w="8038156">
                  <a:extLst>
                    <a:ext uri="{9D8B030D-6E8A-4147-A177-3AD203B41FA5}">
                      <a16:colId xmlns:a16="http://schemas.microsoft.com/office/drawing/2014/main" val="3138487244"/>
                    </a:ext>
                  </a:extLst>
                </a:gridCol>
                <a:gridCol w="3280762">
                  <a:extLst>
                    <a:ext uri="{9D8B030D-6E8A-4147-A177-3AD203B41FA5}">
                      <a16:colId xmlns:a16="http://schemas.microsoft.com/office/drawing/2014/main" val="1798464252"/>
                    </a:ext>
                  </a:extLst>
                </a:gridCol>
              </a:tblGrid>
              <a:tr h="606508">
                <a:tc gridSpan="2">
                  <a:txBody>
                    <a:bodyPr/>
                    <a:lstStyle/>
                    <a:p>
                      <a:pPr algn="ctr">
                        <a:lnSpc>
                          <a:spcPct val="115000"/>
                        </a:lnSpc>
                        <a:spcAft>
                          <a:spcPts val="0"/>
                        </a:spcAft>
                      </a:pPr>
                      <a:endParaRPr lang="de-DE" sz="12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März</a:t>
                      </a:r>
                      <a:endParaRPr lang="de-DE" sz="12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734940945"/>
                  </a:ext>
                </a:extLst>
              </a:tr>
              <a:tr h="211427">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000050"/>
                  </a:ext>
                </a:extLst>
              </a:tr>
              <a:tr h="2777976">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Wir diskutieren über Probleme an der Schule (8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Ausgangssituationen: Toilettengang im Unterricht/ Elterntaxis</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 Bauchentscheidung treffen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Sich eine eigene Meinung durch verschiedene Meinungsbildungsstrategien bilden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Argumente formulieren und vorstellen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Argumente reflektieren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 Kopfentscheidung fällen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Über Strategien reflektieren</a:t>
                      </a:r>
                      <a:endParaRPr lang="de-DE" sz="1600" dirty="0">
                        <a:effectLst/>
                        <a:latin typeface="+mn-lt"/>
                        <a:ea typeface="Calibri" panose="020F0502020204030204" pitchFamily="34" charset="0"/>
                        <a:cs typeface="Cordia New" panose="020B0304020202020204" pitchFamily="34" charset="-34"/>
                      </a:endParaRPr>
                    </a:p>
                    <a:p>
                      <a:pPr marL="228600">
                        <a:lnSpc>
                          <a:spcPct val="115000"/>
                        </a:lnSpc>
                        <a:spcAft>
                          <a:spcPts val="0"/>
                        </a:spcAft>
                      </a:pPr>
                      <a:r>
                        <a:rPr lang="de-DE" sz="1600" dirty="0">
                          <a:solidFill>
                            <a:srgbClr val="215868"/>
                          </a:solidFill>
                          <a:effectLst/>
                          <a:latin typeface="+mn-lt"/>
                          <a:ea typeface="Calibri" panose="020F0502020204030204" pitchFamily="34" charset="0"/>
                          <a:cs typeface="Cordia New" panose="020B0304020202020204" pitchFamily="34" charset="-34"/>
                        </a:rPr>
                        <a:t> </a:t>
                      </a:r>
                      <a:endParaRPr lang="de-DE" sz="16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Wie stehst du dazu? Demokratisch denken und handeln S.71-80 und S.91-100</a:t>
                      </a:r>
                      <a:endParaRPr lang="de-DE" sz="16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4837942"/>
                  </a:ext>
                </a:extLst>
              </a:tr>
            </a:tbl>
          </a:graphicData>
        </a:graphic>
      </p:graphicFrame>
      <p:sp>
        <p:nvSpPr>
          <p:cNvPr id="9" name="Rectangle 1">
            <a:extLst>
              <a:ext uri="{FF2B5EF4-FFF2-40B4-BE49-F238E27FC236}">
                <a16:creationId xmlns:a16="http://schemas.microsoft.com/office/drawing/2014/main" id="{9921B9AA-AF8E-415F-8CC4-D39CE7BD5BA1}"/>
              </a:ext>
            </a:extLst>
          </p:cNvPr>
          <p:cNvSpPr>
            <a:spLocks noChangeArrowheads="1"/>
          </p:cNvSpPr>
          <p:nvPr/>
        </p:nvSpPr>
        <p:spPr bwMode="auto">
          <a:xfrm>
            <a:off x="383458" y="1651800"/>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pic>
        <p:nvPicPr>
          <p:cNvPr id="8" name="Grafik 7">
            <a:extLst>
              <a:ext uri="{FF2B5EF4-FFF2-40B4-BE49-F238E27FC236}">
                <a16:creationId xmlns:a16="http://schemas.microsoft.com/office/drawing/2014/main" id="{2BE88E14-660E-4077-B9E0-0B3D011C5E4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3201579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2861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3" name="Tabelle 2">
            <a:extLst>
              <a:ext uri="{FF2B5EF4-FFF2-40B4-BE49-F238E27FC236}">
                <a16:creationId xmlns:a16="http://schemas.microsoft.com/office/drawing/2014/main" id="{CE3A918A-E2BB-465E-9BE0-255A33815400}"/>
              </a:ext>
            </a:extLst>
          </p:cNvPr>
          <p:cNvGraphicFramePr>
            <a:graphicFrameLocks noGrp="1"/>
          </p:cNvGraphicFramePr>
          <p:nvPr>
            <p:extLst>
              <p:ext uri="{D42A27DB-BD31-4B8C-83A1-F6EECF244321}">
                <p14:modId xmlns:p14="http://schemas.microsoft.com/office/powerpoint/2010/main" val="1745448934"/>
              </p:ext>
            </p:extLst>
          </p:nvPr>
        </p:nvGraphicFramePr>
        <p:xfrm>
          <a:off x="408697" y="2370580"/>
          <a:ext cx="11346762" cy="3239961"/>
        </p:xfrm>
        <a:graphic>
          <a:graphicData uri="http://schemas.openxmlformats.org/drawingml/2006/table">
            <a:tbl>
              <a:tblPr firstRow="1" firstCol="1" bandRow="1"/>
              <a:tblGrid>
                <a:gridCol w="7896317">
                  <a:extLst>
                    <a:ext uri="{9D8B030D-6E8A-4147-A177-3AD203B41FA5}">
                      <a16:colId xmlns:a16="http://schemas.microsoft.com/office/drawing/2014/main" val="554903201"/>
                    </a:ext>
                  </a:extLst>
                </a:gridCol>
                <a:gridCol w="3450445">
                  <a:extLst>
                    <a:ext uri="{9D8B030D-6E8A-4147-A177-3AD203B41FA5}">
                      <a16:colId xmlns:a16="http://schemas.microsoft.com/office/drawing/2014/main" val="4129301939"/>
                    </a:ext>
                  </a:extLst>
                </a:gridCol>
              </a:tblGrid>
              <a:tr h="0">
                <a:tc gridSpan="2">
                  <a:txBody>
                    <a:bodyPr/>
                    <a:lstStyle/>
                    <a:p>
                      <a:pPr algn="ctr">
                        <a:lnSpc>
                          <a:spcPct val="115000"/>
                        </a:lnSpc>
                        <a:spcAft>
                          <a:spcPts val="0"/>
                        </a:spcAft>
                      </a:pPr>
                      <a:endParaRPr lang="de-DE" sz="12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April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2867087504"/>
                  </a:ext>
                </a:extLst>
              </a:tr>
              <a:tr h="0">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6100969"/>
                  </a:ext>
                </a:extLst>
              </a:tr>
              <a:tr h="0">
                <a:tc>
                  <a:txBody>
                    <a:bodyPr/>
                    <a:lstStyle/>
                    <a:p>
                      <a:pPr>
                        <a:lnSpc>
                          <a:spcPct val="115000"/>
                        </a:lnSpc>
                        <a:spcAft>
                          <a:spcPts val="0"/>
                        </a:spcAft>
                      </a:pPr>
                      <a:r>
                        <a:rPr lang="de-DE" sz="1600" b="1">
                          <a:solidFill>
                            <a:srgbClr val="215868"/>
                          </a:solidFill>
                          <a:effectLst/>
                          <a:latin typeface="+mn-lt"/>
                          <a:ea typeface="Calibri" panose="020F0502020204030204" pitchFamily="34" charset="0"/>
                          <a:cs typeface="Arial" panose="020B0604020202020204" pitchFamily="34" charset="0"/>
                        </a:rPr>
                        <a:t>Wir diskutieren über Dilemmata im Alltag (4 UE)</a:t>
                      </a:r>
                      <a:endParaRPr lang="de-DE" sz="160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a:solidFill>
                            <a:srgbClr val="215868"/>
                          </a:solidFill>
                          <a:effectLst/>
                          <a:latin typeface="+mn-lt"/>
                          <a:ea typeface="Calibri" panose="020F0502020204030204" pitchFamily="34" charset="0"/>
                          <a:cs typeface="Cordia New" panose="020B0304020202020204" pitchFamily="34" charset="-34"/>
                        </a:rPr>
                        <a:t>Ausgangssituation: Plastikverpackung im Supermarkt</a:t>
                      </a:r>
                      <a:endParaRPr lang="de-DE" sz="160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a:solidFill>
                            <a:srgbClr val="215868"/>
                          </a:solidFill>
                          <a:effectLst/>
                          <a:latin typeface="+mn-lt"/>
                          <a:ea typeface="Calibri" panose="020F0502020204030204" pitchFamily="34" charset="0"/>
                          <a:cs typeface="Cordia New" panose="020B0304020202020204" pitchFamily="34" charset="-34"/>
                        </a:rPr>
                        <a:t>Eine Bauchentscheidung treffen</a:t>
                      </a:r>
                      <a:endParaRPr lang="de-DE" sz="160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a:solidFill>
                            <a:srgbClr val="215868"/>
                          </a:solidFill>
                          <a:effectLst/>
                          <a:latin typeface="+mn-lt"/>
                          <a:ea typeface="Calibri" panose="020F0502020204030204" pitchFamily="34" charset="0"/>
                          <a:cs typeface="Cordia New" panose="020B0304020202020204" pitchFamily="34" charset="-34"/>
                        </a:rPr>
                        <a:t>Sich eine eigene Meinung durch verschiedene Meinungsbildungsstrategien bilden</a:t>
                      </a:r>
                      <a:endParaRPr lang="de-DE" sz="160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a:solidFill>
                            <a:srgbClr val="215868"/>
                          </a:solidFill>
                          <a:effectLst/>
                          <a:latin typeface="+mn-lt"/>
                          <a:ea typeface="Calibri" panose="020F0502020204030204" pitchFamily="34" charset="0"/>
                          <a:cs typeface="Cordia New" panose="020B0304020202020204" pitchFamily="34" charset="-34"/>
                        </a:rPr>
                        <a:t>Argumente formulieren und vorstellen</a:t>
                      </a:r>
                      <a:endParaRPr lang="de-DE" sz="160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a:solidFill>
                            <a:srgbClr val="215868"/>
                          </a:solidFill>
                          <a:effectLst/>
                          <a:latin typeface="+mn-lt"/>
                          <a:ea typeface="Calibri" panose="020F0502020204030204" pitchFamily="34" charset="0"/>
                          <a:cs typeface="Cordia New" panose="020B0304020202020204" pitchFamily="34" charset="-34"/>
                        </a:rPr>
                        <a:t>Über Argumente reflektieren</a:t>
                      </a:r>
                      <a:endParaRPr lang="de-DE" sz="160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a:solidFill>
                            <a:srgbClr val="215868"/>
                          </a:solidFill>
                          <a:effectLst/>
                          <a:latin typeface="+mn-lt"/>
                          <a:ea typeface="Calibri" panose="020F0502020204030204" pitchFamily="34" charset="0"/>
                          <a:cs typeface="Cordia New" panose="020B0304020202020204" pitchFamily="34" charset="-34"/>
                        </a:rPr>
                        <a:t>Eine Kopfentscheidung treffen</a:t>
                      </a:r>
                      <a:endParaRPr lang="de-DE" sz="160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a:solidFill>
                            <a:srgbClr val="215868"/>
                          </a:solidFill>
                          <a:effectLst/>
                          <a:latin typeface="+mn-lt"/>
                          <a:ea typeface="Calibri" panose="020F0502020204030204" pitchFamily="34" charset="0"/>
                          <a:cs typeface="Cordia New" panose="020B0304020202020204" pitchFamily="34" charset="-34"/>
                        </a:rPr>
                        <a:t>Über Meinungsbildungsstrategien reflektieren </a:t>
                      </a:r>
                      <a:endParaRPr lang="de-DE" sz="1600">
                        <a:effectLst/>
                        <a:latin typeface="+mn-lt"/>
                        <a:ea typeface="Calibri" panose="020F0502020204030204" pitchFamily="34" charset="0"/>
                        <a:cs typeface="Cordia New" panose="020B0304020202020204" pitchFamily="34" charset="-34"/>
                      </a:endParaRPr>
                    </a:p>
                    <a:p>
                      <a:pPr marL="228600">
                        <a:lnSpc>
                          <a:spcPct val="115000"/>
                        </a:lnSpc>
                        <a:spcAft>
                          <a:spcPts val="0"/>
                        </a:spcAft>
                      </a:pPr>
                      <a:r>
                        <a:rPr lang="de-DE" sz="1600">
                          <a:solidFill>
                            <a:srgbClr val="215868"/>
                          </a:solidFill>
                          <a:effectLst/>
                          <a:latin typeface="+mn-lt"/>
                          <a:ea typeface="Calibri" panose="020F0502020204030204" pitchFamily="34" charset="0"/>
                          <a:cs typeface="Cordia New" panose="020B0304020202020204" pitchFamily="34" charset="-34"/>
                        </a:rPr>
                        <a:t> </a:t>
                      </a:r>
                      <a:endParaRPr lang="de-DE" sz="160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Wie stehst du dazu? Demokratisch denken und handeln S.111-130</a:t>
                      </a:r>
                      <a:endParaRPr lang="de-DE" sz="1600" dirty="0">
                        <a:effectLst/>
                        <a:latin typeface="+mn-lt"/>
                        <a:ea typeface="Times New Roman" panose="02020603050405020304" pitchFamily="18"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6409363"/>
                  </a:ext>
                </a:extLst>
              </a:tr>
            </a:tbl>
          </a:graphicData>
        </a:graphic>
      </p:graphicFrame>
      <p:sp>
        <p:nvSpPr>
          <p:cNvPr id="9" name="Rectangle 1">
            <a:extLst>
              <a:ext uri="{FF2B5EF4-FFF2-40B4-BE49-F238E27FC236}">
                <a16:creationId xmlns:a16="http://schemas.microsoft.com/office/drawing/2014/main" id="{F58768F7-8771-424A-8C83-A56657DE7013}"/>
              </a:ext>
            </a:extLst>
          </p:cNvPr>
          <p:cNvSpPr>
            <a:spLocks noChangeArrowheads="1"/>
          </p:cNvSpPr>
          <p:nvPr/>
        </p:nvSpPr>
        <p:spPr bwMode="auto">
          <a:xfrm>
            <a:off x="383458" y="1651800"/>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pic>
        <p:nvPicPr>
          <p:cNvPr id="8" name="Grafik 7">
            <a:extLst>
              <a:ext uri="{FF2B5EF4-FFF2-40B4-BE49-F238E27FC236}">
                <a16:creationId xmlns:a16="http://schemas.microsoft.com/office/drawing/2014/main" id="{027EEB15-2EDA-4CBD-9F5D-360AAB4F589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2012129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2861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6" name="Tabelle 5">
            <a:extLst>
              <a:ext uri="{FF2B5EF4-FFF2-40B4-BE49-F238E27FC236}">
                <a16:creationId xmlns:a16="http://schemas.microsoft.com/office/drawing/2014/main" id="{9D4A90CD-1967-4E88-98EA-D38EE1B8C3A2}"/>
              </a:ext>
            </a:extLst>
          </p:cNvPr>
          <p:cNvGraphicFramePr>
            <a:graphicFrameLocks noGrp="1"/>
          </p:cNvGraphicFramePr>
          <p:nvPr>
            <p:extLst>
              <p:ext uri="{D42A27DB-BD31-4B8C-83A1-F6EECF244321}">
                <p14:modId xmlns:p14="http://schemas.microsoft.com/office/powerpoint/2010/main" val="945236758"/>
              </p:ext>
            </p:extLst>
          </p:nvPr>
        </p:nvGraphicFramePr>
        <p:xfrm>
          <a:off x="353962" y="2044288"/>
          <a:ext cx="11484076" cy="4663870"/>
        </p:xfrm>
        <a:graphic>
          <a:graphicData uri="http://schemas.openxmlformats.org/drawingml/2006/table">
            <a:tbl>
              <a:tblPr firstRow="1" firstCol="1" bandRow="1"/>
              <a:tblGrid>
                <a:gridCol w="8073601">
                  <a:extLst>
                    <a:ext uri="{9D8B030D-6E8A-4147-A177-3AD203B41FA5}">
                      <a16:colId xmlns:a16="http://schemas.microsoft.com/office/drawing/2014/main" val="423627396"/>
                    </a:ext>
                  </a:extLst>
                </a:gridCol>
                <a:gridCol w="3410475">
                  <a:extLst>
                    <a:ext uri="{9D8B030D-6E8A-4147-A177-3AD203B41FA5}">
                      <a16:colId xmlns:a16="http://schemas.microsoft.com/office/drawing/2014/main" val="4217585682"/>
                    </a:ext>
                  </a:extLst>
                </a:gridCol>
              </a:tblGrid>
              <a:tr h="574197">
                <a:tc gridSpan="2">
                  <a:txBody>
                    <a:bodyPr/>
                    <a:lstStyle/>
                    <a:p>
                      <a:pPr algn="ctr">
                        <a:lnSpc>
                          <a:spcPct val="115000"/>
                        </a:lnSpc>
                        <a:spcAft>
                          <a:spcPts val="0"/>
                        </a:spcAft>
                      </a:pPr>
                      <a:endParaRPr lang="de-DE" sz="11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Mai/Juni</a:t>
                      </a:r>
                      <a:endParaRPr lang="de-DE" sz="2000" dirty="0">
                        <a:effectLst/>
                        <a:latin typeface="+mn-lt"/>
                        <a:ea typeface="Calibri" panose="020F0502020204030204" pitchFamily="34" charset="0"/>
                        <a:cs typeface="Cordia New" panose="020B0304020202020204" pitchFamily="34" charset="-34"/>
                      </a:endParaRPr>
                    </a:p>
                  </a:txBody>
                  <a:tcPr marL="60622" marR="60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2119929189"/>
                  </a:ext>
                </a:extLst>
              </a:tr>
              <a:tr h="170703">
                <a:tc>
                  <a:txBody>
                    <a:bodyPr/>
                    <a:lstStyle/>
                    <a:p>
                      <a:pPr algn="ctr">
                        <a:lnSpc>
                          <a:spcPct val="115000"/>
                        </a:lnSpc>
                        <a:spcAft>
                          <a:spcPts val="0"/>
                        </a:spcAft>
                      </a:pPr>
                      <a:r>
                        <a:rPr lang="de-DE" sz="11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100">
                        <a:effectLst/>
                        <a:latin typeface="Arial" panose="020B0604020202020204" pitchFamily="34" charset="0"/>
                        <a:ea typeface="Calibri" panose="020F0502020204030204" pitchFamily="34" charset="0"/>
                        <a:cs typeface="Cordia New" panose="020B0304020202020204" pitchFamily="34" charset="-34"/>
                      </a:endParaRPr>
                    </a:p>
                  </a:txBody>
                  <a:tcPr marL="60622" marR="60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100">
                        <a:effectLst/>
                        <a:latin typeface="Arial" panose="020B0604020202020204" pitchFamily="34" charset="0"/>
                        <a:ea typeface="Calibri" panose="020F0502020204030204" pitchFamily="34" charset="0"/>
                        <a:cs typeface="Cordia New" panose="020B0304020202020204" pitchFamily="34" charset="-34"/>
                      </a:endParaRPr>
                    </a:p>
                  </a:txBody>
                  <a:tcPr marL="60622" marR="60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573262"/>
                  </a:ext>
                </a:extLst>
              </a:tr>
              <a:tr h="2424684">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Wir handeln demokratisch (10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Verbesserungsbedarf an der Schule benennen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Demokratische Entscheidung über ein konkretes Handlungsziel fällen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Informationen sammeln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Betroffene befragen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Handlungsideen sammeln und priorisieren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Handlung/Aktion durchführen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Über das Gelingen der Aktion reflektieren</a:t>
                      </a:r>
                      <a:endParaRPr lang="de-DE" sz="1600" dirty="0">
                        <a:effectLst/>
                        <a:latin typeface="+mn-lt"/>
                        <a:ea typeface="Calibri" panose="020F0502020204030204" pitchFamily="34" charset="0"/>
                        <a:cs typeface="Cordia New" panose="020B0304020202020204" pitchFamily="34" charset="-34"/>
                      </a:endParaRPr>
                    </a:p>
                  </a:txBody>
                  <a:tcPr marL="60622" marR="60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nSpc>
                          <a:spcPct val="115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Logo – Kindernachrichten</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Internet</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Strategiekarten</a:t>
                      </a:r>
                      <a:endParaRPr lang="de-DE" sz="1600" dirty="0">
                        <a:effectLst/>
                        <a:latin typeface="+mn-lt"/>
                        <a:ea typeface="Times New Roman" panose="02020603050405020304" pitchFamily="18" charset="0"/>
                        <a:cs typeface="Cordia New" panose="020B0304020202020204" pitchFamily="34" charset="-34"/>
                      </a:endParaRPr>
                    </a:p>
                  </a:txBody>
                  <a:tcPr marL="60622" marR="60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87485610"/>
                  </a:ext>
                </a:extLst>
              </a:tr>
              <a:tr h="1488586">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Wir präsentieren unser Ergebnis (4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Unterschiedliche Präsentationsmöglichkeiten sammeln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 Plakatwand gestalten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Einen Artikel für die Schülerzeitung verfassen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Ergebnisse in der Schulversammlung vorstellen</a:t>
                      </a:r>
                      <a:endParaRPr lang="de-DE" sz="1600" dirty="0">
                        <a:effectLst/>
                        <a:latin typeface="+mn-lt"/>
                        <a:ea typeface="Calibri" panose="020F0502020204030204" pitchFamily="34" charset="0"/>
                        <a:cs typeface="Cordia New" panose="020B0304020202020204" pitchFamily="34" charset="-34"/>
                      </a:endParaRPr>
                    </a:p>
                  </a:txBody>
                  <a:tcPr marL="60622" marR="60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nSpc>
                          <a:spcPct val="115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Plakatwand</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Internet</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Computer</a:t>
                      </a:r>
                      <a:endParaRPr lang="de-DE" sz="1600" dirty="0">
                        <a:effectLst/>
                        <a:latin typeface="+mn-lt"/>
                        <a:ea typeface="Times New Roman" panose="02020603050405020304" pitchFamily="18" charset="0"/>
                        <a:cs typeface="Cordia New" panose="020B0304020202020204" pitchFamily="34" charset="-34"/>
                      </a:endParaRPr>
                    </a:p>
                  </a:txBody>
                  <a:tcPr marL="60622" marR="60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9516228"/>
                  </a:ext>
                </a:extLst>
              </a:tr>
            </a:tbl>
          </a:graphicData>
        </a:graphic>
      </p:graphicFrame>
      <p:sp>
        <p:nvSpPr>
          <p:cNvPr id="9" name="Rectangle 1">
            <a:extLst>
              <a:ext uri="{FF2B5EF4-FFF2-40B4-BE49-F238E27FC236}">
                <a16:creationId xmlns:a16="http://schemas.microsoft.com/office/drawing/2014/main" id="{C5168738-6F2C-4338-A6F8-9A32578CBE06}"/>
              </a:ext>
            </a:extLst>
          </p:cNvPr>
          <p:cNvSpPr>
            <a:spLocks noChangeArrowheads="1"/>
          </p:cNvSpPr>
          <p:nvPr/>
        </p:nvSpPr>
        <p:spPr bwMode="auto">
          <a:xfrm>
            <a:off x="302570" y="1555911"/>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pic>
        <p:nvPicPr>
          <p:cNvPr id="8" name="Grafik 7">
            <a:extLst>
              <a:ext uri="{FF2B5EF4-FFF2-40B4-BE49-F238E27FC236}">
                <a16:creationId xmlns:a16="http://schemas.microsoft.com/office/drawing/2014/main" id="{61F0008A-1061-4375-8F1E-D2E5588705C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253953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2861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6" name="Tabelle 5">
            <a:extLst>
              <a:ext uri="{FF2B5EF4-FFF2-40B4-BE49-F238E27FC236}">
                <a16:creationId xmlns:a16="http://schemas.microsoft.com/office/drawing/2014/main" id="{07BCEFB7-D832-449C-B460-F480AB2DC9A3}"/>
              </a:ext>
            </a:extLst>
          </p:cNvPr>
          <p:cNvGraphicFramePr>
            <a:graphicFrameLocks noGrp="1"/>
          </p:cNvGraphicFramePr>
          <p:nvPr>
            <p:extLst>
              <p:ext uri="{D42A27DB-BD31-4B8C-83A1-F6EECF244321}">
                <p14:modId xmlns:p14="http://schemas.microsoft.com/office/powerpoint/2010/main" val="2568110429"/>
              </p:ext>
            </p:extLst>
          </p:nvPr>
        </p:nvGraphicFramePr>
        <p:xfrm>
          <a:off x="408697" y="2348931"/>
          <a:ext cx="11346762" cy="3507740"/>
        </p:xfrm>
        <a:graphic>
          <a:graphicData uri="http://schemas.openxmlformats.org/drawingml/2006/table">
            <a:tbl>
              <a:tblPr firstRow="1" firstCol="1" bandRow="1"/>
              <a:tblGrid>
                <a:gridCol w="7990585">
                  <a:extLst>
                    <a:ext uri="{9D8B030D-6E8A-4147-A177-3AD203B41FA5}">
                      <a16:colId xmlns:a16="http://schemas.microsoft.com/office/drawing/2014/main" val="2146157494"/>
                    </a:ext>
                  </a:extLst>
                </a:gridCol>
                <a:gridCol w="3356177">
                  <a:extLst>
                    <a:ext uri="{9D8B030D-6E8A-4147-A177-3AD203B41FA5}">
                      <a16:colId xmlns:a16="http://schemas.microsoft.com/office/drawing/2014/main" val="497556096"/>
                    </a:ext>
                  </a:extLst>
                </a:gridCol>
              </a:tblGrid>
              <a:tr h="0">
                <a:tc gridSpan="2">
                  <a:txBody>
                    <a:bodyPr/>
                    <a:lstStyle/>
                    <a:p>
                      <a:pPr algn="ctr">
                        <a:lnSpc>
                          <a:spcPct val="115000"/>
                        </a:lnSpc>
                        <a:spcAft>
                          <a:spcPts val="0"/>
                        </a:spcAft>
                      </a:pPr>
                      <a:endParaRPr lang="de-DE" sz="12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Juli</a:t>
                      </a:r>
                      <a:endParaRPr lang="de-DE" sz="12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1233374133"/>
                  </a:ext>
                </a:extLst>
              </a:tr>
              <a:tr h="259080">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0133556"/>
                  </a:ext>
                </a:extLst>
              </a:tr>
              <a:tr h="0">
                <a:tc>
                  <a:txBody>
                    <a:bodyPr/>
                    <a:lstStyle/>
                    <a:p>
                      <a:pPr>
                        <a:lnSpc>
                          <a:spcPct val="115000"/>
                        </a:lnSpc>
                        <a:spcAft>
                          <a:spcPts val="1000"/>
                        </a:spcAft>
                      </a:pPr>
                      <a:r>
                        <a:rPr lang="de-DE" sz="1600" b="1" dirty="0">
                          <a:solidFill>
                            <a:srgbClr val="215868"/>
                          </a:solidFill>
                          <a:effectLst/>
                          <a:latin typeface="Arial" panose="020B0604020202020204" pitchFamily="34" charset="0"/>
                          <a:ea typeface="Calibri" panose="020F0502020204030204" pitchFamily="34" charset="0"/>
                          <a:cs typeface="Arial" panose="020B0604020202020204" pitchFamily="34" charset="0"/>
                        </a:rPr>
                        <a:t>Wir besuchen eine Politikerin/einen Politiker (6 UE)</a:t>
                      </a:r>
                      <a:endParaRPr lang="de-DE" sz="1600" dirty="0">
                        <a:effectLst/>
                        <a:latin typeface="Arial" panose="020B0604020202020204" pitchFamily="34" charset="0"/>
                        <a:ea typeface="Calibri" panose="020F0502020204030204" pitchFamily="34" charset="0"/>
                        <a:cs typeface="Cordia New" panose="020B0304020202020204" pitchFamily="34" charset="-34"/>
                      </a:endParaRPr>
                    </a:p>
                    <a:p>
                      <a:pPr marL="342900" lvl="0" indent="-342900">
                        <a:lnSpc>
                          <a:spcPct val="115000"/>
                        </a:lnSpc>
                        <a:spcAft>
                          <a:spcPts val="1000"/>
                        </a:spcAft>
                        <a:buFont typeface="Symbol" panose="05050102010706020507" pitchFamily="18" charset="2"/>
                        <a:buChar char=""/>
                      </a:pPr>
                      <a:r>
                        <a:rPr lang="de-DE" sz="1600" dirty="0">
                          <a:solidFill>
                            <a:srgbClr val="215868"/>
                          </a:solidFill>
                          <a:effectLst/>
                          <a:latin typeface="Calibri" panose="020F0502020204030204" pitchFamily="34" charset="0"/>
                          <a:cs typeface="Arial" panose="020B0604020202020204" pitchFamily="34" charset="0"/>
                        </a:rPr>
                        <a:t>Informationen über die Politikerin/den Politiker einholen</a:t>
                      </a:r>
                      <a:endParaRPr lang="de-DE" sz="1600" dirty="0">
                        <a:effectLst/>
                        <a:latin typeface="Calibri" panose="020F0502020204030204" pitchFamily="34" charset="0"/>
                        <a:cs typeface="Cordia New" panose="020B0304020202020204" pitchFamily="34" charset="-34"/>
                      </a:endParaRPr>
                    </a:p>
                    <a:p>
                      <a:pPr marL="342900" lvl="0" indent="-342900">
                        <a:lnSpc>
                          <a:spcPct val="115000"/>
                        </a:lnSpc>
                        <a:spcAft>
                          <a:spcPts val="1000"/>
                        </a:spcAft>
                        <a:buFont typeface="Symbol" panose="05050102010706020507" pitchFamily="18" charset="2"/>
                        <a:buChar char=""/>
                      </a:pPr>
                      <a:r>
                        <a:rPr lang="de-DE" sz="1600" dirty="0">
                          <a:solidFill>
                            <a:srgbClr val="215868"/>
                          </a:solidFill>
                          <a:effectLst/>
                          <a:latin typeface="Calibri" panose="020F0502020204030204" pitchFamily="34" charset="0"/>
                          <a:cs typeface="Arial" panose="020B0604020202020204" pitchFamily="34" charset="0"/>
                        </a:rPr>
                        <a:t>Interviewbogen zum Thema Demokratie erarbeiten</a:t>
                      </a:r>
                      <a:endParaRPr lang="de-DE" sz="1600" dirty="0">
                        <a:effectLst/>
                        <a:latin typeface="Calibri" panose="020F0502020204030204" pitchFamily="34" charset="0"/>
                        <a:cs typeface="Cordia New" panose="020B0304020202020204" pitchFamily="34" charset="-34"/>
                      </a:endParaRPr>
                    </a:p>
                    <a:p>
                      <a:pPr marL="342900" lvl="0" indent="-342900">
                        <a:lnSpc>
                          <a:spcPct val="115000"/>
                        </a:lnSpc>
                        <a:spcAft>
                          <a:spcPts val="1000"/>
                        </a:spcAft>
                        <a:buFont typeface="Symbol" panose="05050102010706020507" pitchFamily="18" charset="2"/>
                        <a:buChar char=""/>
                      </a:pPr>
                      <a:r>
                        <a:rPr lang="de-DE" sz="1600" dirty="0">
                          <a:solidFill>
                            <a:srgbClr val="215868"/>
                          </a:solidFill>
                          <a:effectLst/>
                          <a:latin typeface="Calibri" panose="020F0502020204030204" pitchFamily="34" charset="0"/>
                          <a:cs typeface="Arial" panose="020B0604020202020204" pitchFamily="34" charset="0"/>
                        </a:rPr>
                        <a:t>Interview mit Politikerin/Politiker durchführen</a:t>
                      </a:r>
                      <a:endParaRPr lang="de-DE" sz="1600" dirty="0">
                        <a:effectLst/>
                        <a:latin typeface="Calibri" panose="020F0502020204030204" pitchFamily="34" charset="0"/>
                        <a:cs typeface="Cordia New" panose="020B0304020202020204" pitchFamily="34" charset="-34"/>
                      </a:endParaRPr>
                    </a:p>
                    <a:p>
                      <a:pPr marL="342900" lvl="0" indent="-342900">
                        <a:lnSpc>
                          <a:spcPct val="115000"/>
                        </a:lnSpc>
                        <a:spcAft>
                          <a:spcPts val="1000"/>
                        </a:spcAft>
                        <a:buFont typeface="Symbol" panose="05050102010706020507" pitchFamily="18" charset="2"/>
                        <a:buChar char=""/>
                      </a:pPr>
                      <a:r>
                        <a:rPr lang="de-DE" sz="1600" dirty="0">
                          <a:solidFill>
                            <a:srgbClr val="215868"/>
                          </a:solidFill>
                          <a:effectLst/>
                          <a:latin typeface="Calibri" panose="020F0502020204030204" pitchFamily="34" charset="0"/>
                          <a:cs typeface="Arial" panose="020B0604020202020204" pitchFamily="34" charset="0"/>
                        </a:rPr>
                        <a:t>Das Interview auswerten</a:t>
                      </a:r>
                      <a:endParaRPr lang="de-DE" sz="1600" dirty="0">
                        <a:effectLst/>
                        <a:latin typeface="Calibri" panose="020F0502020204030204" pitchFamily="34" charset="0"/>
                        <a:cs typeface="Cordia New" panose="020B0304020202020204" pitchFamily="34" charset="-34"/>
                      </a:endParaRPr>
                    </a:p>
                    <a:p>
                      <a:pPr marL="342900" lvl="0" indent="-342900">
                        <a:lnSpc>
                          <a:spcPct val="115000"/>
                        </a:lnSpc>
                        <a:spcAft>
                          <a:spcPts val="1000"/>
                        </a:spcAft>
                        <a:buFont typeface="Symbol" panose="05050102010706020507" pitchFamily="18" charset="2"/>
                        <a:buChar char=""/>
                      </a:pPr>
                      <a:r>
                        <a:rPr lang="de-DE" sz="1600" dirty="0">
                          <a:solidFill>
                            <a:srgbClr val="215868"/>
                          </a:solidFill>
                          <a:effectLst/>
                          <a:latin typeface="Calibri" panose="020F0502020204030204" pitchFamily="34" charset="0"/>
                          <a:cs typeface="Arial" panose="020B0604020202020204" pitchFamily="34" charset="0"/>
                        </a:rPr>
                        <a:t>Artikel für Homepage gestalten</a:t>
                      </a:r>
                      <a:endParaRPr lang="de-DE" sz="1600" dirty="0">
                        <a:effectLst/>
                        <a:latin typeface="Calibri" panose="020F0502020204030204" pitchFamily="34" charset="0"/>
                        <a:cs typeface="Cordia New" panose="020B0304020202020204" pitchFamily="34" charset="-34"/>
                      </a:endParaRPr>
                    </a:p>
                    <a:p>
                      <a:pPr marL="228600">
                        <a:lnSpc>
                          <a:spcPct val="115000"/>
                        </a:lnSpc>
                        <a:spcAft>
                          <a:spcPts val="1000"/>
                        </a:spcAft>
                      </a:pPr>
                      <a:r>
                        <a:rPr lang="de-DE" sz="1600" dirty="0">
                          <a:solidFill>
                            <a:srgbClr val="215868"/>
                          </a:solidFill>
                          <a:effectLst/>
                          <a:latin typeface="Calibri" panose="020F0502020204030204" pitchFamily="34" charset="0"/>
                          <a:cs typeface="Arial" panose="020B0604020202020204" pitchFamily="34" charset="0"/>
                        </a:rPr>
                        <a:t> </a:t>
                      </a:r>
                      <a:endParaRPr lang="de-DE" sz="1600" dirty="0">
                        <a:effectLst/>
                        <a:latin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Symbol" panose="05050102010706020507" pitchFamily="18" charset="2"/>
                        <a:buChar char=""/>
                        <a:tabLst>
                          <a:tab pos="126365" algn="l"/>
                        </a:tabLst>
                      </a:pPr>
                      <a:r>
                        <a:rPr lang="de-DE" sz="1600" dirty="0">
                          <a:solidFill>
                            <a:srgbClr val="215868"/>
                          </a:solidFill>
                          <a:effectLst/>
                          <a:latin typeface="Arial" panose="020B0604020202020204" pitchFamily="34" charset="0"/>
                          <a:ea typeface="Times New Roman" panose="02020603050405020304" pitchFamily="18" charset="0"/>
                          <a:cs typeface="Arial" panose="020B0604020202020204" pitchFamily="34" charset="0"/>
                        </a:rPr>
                        <a:t>Internet</a:t>
                      </a:r>
                      <a:endParaRPr lang="de-DE" sz="1600" dirty="0">
                        <a:effectLst/>
                        <a:latin typeface="Arial" panose="020B0604020202020204" pitchFamily="34" charset="0"/>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tabLst>
                          <a:tab pos="126365" algn="l"/>
                        </a:tabLst>
                      </a:pPr>
                      <a:r>
                        <a:rPr lang="de-DE" sz="1600" dirty="0">
                          <a:solidFill>
                            <a:srgbClr val="215868"/>
                          </a:solidFill>
                          <a:effectLst/>
                          <a:latin typeface="Arial" panose="020B0604020202020204" pitchFamily="34" charset="0"/>
                          <a:ea typeface="Times New Roman" panose="02020603050405020304" pitchFamily="18" charset="0"/>
                          <a:cs typeface="Arial" panose="020B0604020202020204" pitchFamily="34" charset="0"/>
                        </a:rPr>
                        <a:t>Computer</a:t>
                      </a:r>
                      <a:endParaRPr lang="de-DE" sz="1600" dirty="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4442893"/>
                  </a:ext>
                </a:extLst>
              </a:tr>
            </a:tbl>
          </a:graphicData>
        </a:graphic>
      </p:graphicFrame>
      <p:sp>
        <p:nvSpPr>
          <p:cNvPr id="9" name="Rectangle 1">
            <a:extLst>
              <a:ext uri="{FF2B5EF4-FFF2-40B4-BE49-F238E27FC236}">
                <a16:creationId xmlns:a16="http://schemas.microsoft.com/office/drawing/2014/main" id="{3E42D5D5-28AA-4971-B7C3-C31B53A889AD}"/>
              </a:ext>
            </a:extLst>
          </p:cNvPr>
          <p:cNvSpPr>
            <a:spLocks noChangeArrowheads="1"/>
          </p:cNvSpPr>
          <p:nvPr/>
        </p:nvSpPr>
        <p:spPr bwMode="auto">
          <a:xfrm>
            <a:off x="383458" y="1651800"/>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pic>
        <p:nvPicPr>
          <p:cNvPr id="8" name="Grafik 7">
            <a:extLst>
              <a:ext uri="{FF2B5EF4-FFF2-40B4-BE49-F238E27FC236}">
                <a16:creationId xmlns:a16="http://schemas.microsoft.com/office/drawing/2014/main" id="{581BE246-3D0A-414C-A2E1-E4B2302DD32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46711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graphicFrame>
        <p:nvGraphicFramePr>
          <p:cNvPr id="6" name="Tabelle 5">
            <a:extLst>
              <a:ext uri="{FF2B5EF4-FFF2-40B4-BE49-F238E27FC236}">
                <a16:creationId xmlns:a16="http://schemas.microsoft.com/office/drawing/2014/main" id="{3B7A5B07-1DB2-4F07-A2B9-DD0FFFEF7366}"/>
              </a:ext>
            </a:extLst>
          </p:cNvPr>
          <p:cNvGraphicFramePr>
            <a:graphicFrameLocks noGrp="1"/>
          </p:cNvGraphicFramePr>
          <p:nvPr>
            <p:extLst>
              <p:ext uri="{D42A27DB-BD31-4B8C-83A1-F6EECF244321}">
                <p14:modId xmlns:p14="http://schemas.microsoft.com/office/powerpoint/2010/main" val="1930061615"/>
              </p:ext>
            </p:extLst>
          </p:nvPr>
        </p:nvGraphicFramePr>
        <p:xfrm>
          <a:off x="353961" y="2194412"/>
          <a:ext cx="11484077" cy="4356424"/>
        </p:xfrm>
        <a:graphic>
          <a:graphicData uri="http://schemas.openxmlformats.org/drawingml/2006/table">
            <a:tbl>
              <a:tblPr firstRow="1" firstCol="1" bandRow="1"/>
              <a:tblGrid>
                <a:gridCol w="11484077">
                  <a:extLst>
                    <a:ext uri="{9D8B030D-6E8A-4147-A177-3AD203B41FA5}">
                      <a16:colId xmlns:a16="http://schemas.microsoft.com/office/drawing/2014/main" val="1673889833"/>
                    </a:ext>
                  </a:extLst>
                </a:gridCol>
              </a:tblGrid>
              <a:tr h="314776">
                <a:tc>
                  <a:txBody>
                    <a:bodyPr/>
                    <a:lstStyle/>
                    <a:p>
                      <a:pPr algn="l">
                        <a:lnSpc>
                          <a:spcPct val="115000"/>
                        </a:lnSpc>
                        <a:spcAft>
                          <a:spcPts val="0"/>
                        </a:spcAft>
                      </a:pPr>
                      <a:r>
                        <a:rPr lang="de-DE" sz="1800" b="1">
                          <a:solidFill>
                            <a:srgbClr val="215868"/>
                          </a:solidFill>
                          <a:effectLst/>
                          <a:latin typeface="+mn-lt"/>
                          <a:ea typeface="Calibri" panose="020F0502020204030204" pitchFamily="34" charset="0"/>
                          <a:cs typeface="Arial" panose="020B0604020202020204" pitchFamily="34" charset="0"/>
                        </a:rPr>
                        <a:t>Bayerische Leitlinien für die Bildung und Erziehung von Kindern bis zum Ende der Grundschulzeit</a:t>
                      </a:r>
                      <a:endParaRPr lang="de-DE" sz="1800">
                        <a:effectLst/>
                        <a:latin typeface="+mn-lt"/>
                        <a:ea typeface="Calibri" panose="020F0502020204030204" pitchFamily="34" charset="0"/>
                        <a:cs typeface="Cordia New" panose="020B0304020202020204" pitchFamily="34" charset="-3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25377571"/>
                  </a:ext>
                </a:extLst>
              </a:tr>
              <a:tr h="4040415">
                <a:tc>
                  <a:txBody>
                    <a:bodyPr/>
                    <a:lstStyle/>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3.1 Nachhaltige Bildung</a:t>
                      </a:r>
                      <a:endParaRPr lang="de-DE" sz="1600" dirty="0">
                        <a:effectLst/>
                        <a:latin typeface="+mn-lt"/>
                        <a:ea typeface="Calibri" panose="020F0502020204030204" pitchFamily="34" charset="0"/>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Nachhaltige Bildung bedeutet, dass Gelerntes dauerhaft verfügbar und auf neue Situationen übertragbar ist. Mit Hilfe des Gelernten kann das eigene Lernen reflektiert und neues Wissen erworben werden. Wichtige Faktoren hierfür sind Interesse, Motivation, Selbstbestimmung, Eigenaktivität und Ausdauer des Lernenden (…).</a:t>
                      </a:r>
                      <a:endParaRPr lang="de-DE" sz="1600" dirty="0">
                        <a:effectLst/>
                        <a:latin typeface="+mn-lt"/>
                        <a:cs typeface="Cordia New" panose="020B0304020202020204" pitchFamily="34" charset="-34"/>
                      </a:endParaRPr>
                    </a:p>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3.3 Bildung als individueller und sozialer Prozess</a:t>
                      </a:r>
                      <a:endParaRPr lang="de-DE" sz="1600" dirty="0">
                        <a:effectLst/>
                        <a:latin typeface="+mn-lt"/>
                        <a:ea typeface="Calibri" panose="020F0502020204030204" pitchFamily="34" charset="0"/>
                        <a:cs typeface="Cordia New" panose="020B0304020202020204" pitchFamily="34" charset="-34"/>
                      </a:endParaRPr>
                    </a:p>
                    <a:p>
                      <a:pPr algn="l">
                        <a:lnSpc>
                          <a:spcPct val="115000"/>
                        </a:lnSpc>
                        <a:spcBef>
                          <a:spcPts val="1200"/>
                        </a:spcBef>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Partizipation als Kinderrecht</a:t>
                      </a:r>
                      <a:endParaRPr lang="de-DE" sz="1600" dirty="0">
                        <a:effectLst/>
                        <a:latin typeface="+mn-lt"/>
                        <a:ea typeface="Calibri" panose="020F0502020204030204" pitchFamily="34" charset="0"/>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Kinder haben – unabhängig von ihrem Alter – ein Recht auf Partizipation. Alle Bildungsorte stehen in der Verantwortung, der Partizipation der Kinder einen festen Platz einzuräumen und Demokratie mit Kindern zu leben. Partizipation bedeutet die Beteiligung an Entscheidungen, die das eigene Leben und das der Gemeinschaft betreffen, und damit Selbst- und Mitbestimmung, Eigen- und Mitverantwortung und konstruktive Konfliktlösung zu erlernen. Basierend auf dem Bild vom Kind als aktivem Mitgestalter seiner Bildung sind Partizipation und Ko-Konstruktion auf Dialog, Kooperation, Aushandlung und Verständigung gerichtet. Partizipation ist Bestandteil </a:t>
                      </a:r>
                      <a:r>
                        <a:rPr lang="de-DE" sz="1600" dirty="0" err="1">
                          <a:solidFill>
                            <a:srgbClr val="215868"/>
                          </a:solidFill>
                          <a:effectLst/>
                          <a:latin typeface="+mn-lt"/>
                          <a:cs typeface="Arial" panose="020B0604020202020204" pitchFamily="34" charset="0"/>
                        </a:rPr>
                        <a:t>ko</a:t>
                      </a:r>
                      <a:r>
                        <a:rPr lang="de-DE" sz="1600" dirty="0">
                          <a:solidFill>
                            <a:srgbClr val="215868"/>
                          </a:solidFill>
                          <a:effectLst/>
                          <a:latin typeface="+mn-lt"/>
                          <a:cs typeface="Arial" panose="020B0604020202020204" pitchFamily="34" charset="0"/>
                        </a:rPr>
                        <a:t>-konstruktiver Bildungsprozesse und Voraussetzung für deren Gelingen.</a:t>
                      </a:r>
                      <a:endParaRPr lang="de-DE" sz="1600" dirty="0">
                        <a:effectLst/>
                        <a:latin typeface="+mn-lt"/>
                        <a:cs typeface="Cordia New" panose="020B0304020202020204" pitchFamily="34" charset="-34"/>
                      </a:endParaRPr>
                    </a:p>
                    <a:p>
                      <a:pPr marL="228600" algn="l">
                        <a:spcBef>
                          <a:spcPts val="1200"/>
                        </a:spcBef>
                        <a:spcAft>
                          <a:spcPts val="0"/>
                        </a:spcAft>
                      </a:pPr>
                      <a:r>
                        <a:rPr lang="de-DE" sz="1600" u="none" strike="noStrike" dirty="0">
                          <a:solidFill>
                            <a:srgbClr val="215868"/>
                          </a:solidFill>
                          <a:effectLst/>
                          <a:latin typeface="+mn-lt"/>
                          <a:cs typeface="Arial" panose="020B0604020202020204" pitchFamily="34" charset="0"/>
                        </a:rPr>
                        <a:t> </a:t>
                      </a:r>
                      <a:endParaRPr lang="de-DE" sz="1600" dirty="0">
                        <a:effectLst/>
                        <a:latin typeface="+mn-lt"/>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0641179"/>
                  </a:ext>
                </a:extLst>
              </a:tr>
            </a:tbl>
          </a:graphicData>
        </a:graphic>
      </p:graphicFrame>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24465" y="1671192"/>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3200" b="1" i="0" u="none" strike="noStrike" cap="none" normalizeH="0" baseline="0" dirty="0">
                <a:ln>
                  <a:noFill/>
                </a:ln>
                <a:solidFill>
                  <a:srgbClr val="215868"/>
                </a:solidFill>
                <a:effectLst/>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cap="none" normalizeH="0" baseline="0" dirty="0">
              <a:ln>
                <a:noFill/>
              </a:ln>
              <a:solidFill>
                <a:schemeClr val="tx1"/>
              </a:solidFill>
              <a:effectLst/>
            </a:endParaRPr>
          </a:p>
        </p:txBody>
      </p:sp>
      <p:pic>
        <p:nvPicPr>
          <p:cNvPr id="8" name="Grafik 7">
            <a:extLst>
              <a:ext uri="{FF2B5EF4-FFF2-40B4-BE49-F238E27FC236}">
                <a16:creationId xmlns:a16="http://schemas.microsoft.com/office/drawing/2014/main" id="{B3935488-3C60-4DFA-AC0F-99FC29A71E9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319412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24465" y="1671192"/>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graphicFrame>
        <p:nvGraphicFramePr>
          <p:cNvPr id="3" name="Tabelle 2">
            <a:extLst>
              <a:ext uri="{FF2B5EF4-FFF2-40B4-BE49-F238E27FC236}">
                <a16:creationId xmlns:a16="http://schemas.microsoft.com/office/drawing/2014/main" id="{AECF2C04-1F15-4080-B4CE-12F1102B323D}"/>
              </a:ext>
            </a:extLst>
          </p:cNvPr>
          <p:cNvGraphicFramePr>
            <a:graphicFrameLocks noGrp="1"/>
          </p:cNvGraphicFramePr>
          <p:nvPr>
            <p:extLst>
              <p:ext uri="{D42A27DB-BD31-4B8C-83A1-F6EECF244321}">
                <p14:modId xmlns:p14="http://schemas.microsoft.com/office/powerpoint/2010/main" val="1655911547"/>
              </p:ext>
            </p:extLst>
          </p:nvPr>
        </p:nvGraphicFramePr>
        <p:xfrm>
          <a:off x="383458" y="2236471"/>
          <a:ext cx="11425084" cy="4375353"/>
        </p:xfrm>
        <a:graphic>
          <a:graphicData uri="http://schemas.openxmlformats.org/drawingml/2006/table">
            <a:tbl>
              <a:tblPr firstRow="1" firstCol="1" bandRow="1"/>
              <a:tblGrid>
                <a:gridCol w="11425084">
                  <a:extLst>
                    <a:ext uri="{9D8B030D-6E8A-4147-A177-3AD203B41FA5}">
                      <a16:colId xmlns:a16="http://schemas.microsoft.com/office/drawing/2014/main" val="4147094062"/>
                    </a:ext>
                  </a:extLst>
                </a:gridCol>
              </a:tblGrid>
              <a:tr h="278841">
                <a:tc>
                  <a:txBody>
                    <a:bodyPr/>
                    <a:lstStyle/>
                    <a:p>
                      <a:pPr algn="l">
                        <a:lnSpc>
                          <a:spcPct val="115000"/>
                        </a:lnSpc>
                        <a:spcAft>
                          <a:spcPts val="0"/>
                        </a:spcAft>
                      </a:pPr>
                      <a:r>
                        <a:rPr lang="de-DE" sz="1600" b="1">
                          <a:solidFill>
                            <a:srgbClr val="215868"/>
                          </a:solidFill>
                          <a:effectLst/>
                          <a:latin typeface="+mn-lt"/>
                          <a:ea typeface="Calibri" panose="020F0502020204030204" pitchFamily="34" charset="0"/>
                          <a:cs typeface="Arial" panose="020B0604020202020204" pitchFamily="34" charset="0"/>
                        </a:rPr>
                        <a:t>Schulart- und fächerübergreifende Bildungs- und Erziehungsziele sowie Alltagskompetenz und Lebensökonomie</a:t>
                      </a:r>
                      <a:endParaRPr lang="de-DE" sz="1600">
                        <a:effectLst/>
                        <a:latin typeface="+mn-lt"/>
                        <a:ea typeface="Calibri" panose="020F0502020204030204" pitchFamily="34" charset="0"/>
                        <a:cs typeface="Cordia New" panose="020B0304020202020204" pitchFamily="34" charset="-34"/>
                      </a:endParaRPr>
                    </a:p>
                  </a:txBody>
                  <a:tcPr marL="47477" marR="474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32391226"/>
                  </a:ext>
                </a:extLst>
              </a:tr>
              <a:tr h="4072496">
                <a:tc>
                  <a:txBody>
                    <a:bodyPr/>
                    <a:lstStyle/>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Politische Bildung</a:t>
                      </a:r>
                      <a:endParaRPr lang="de-DE" sz="1600" dirty="0">
                        <a:effectLst/>
                        <a:latin typeface="+mn-lt"/>
                        <a:ea typeface="Calibri" panose="020F0502020204030204" pitchFamily="34" charset="0"/>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Politische Bildung basiert auf der Kenntnis und Akzeptanz von Demokratie und freiheitlich-demokratischer Grundordnung sowie dem Wissen um den föderalen, rechtsstaatlichen und sozialstaatlichen Aufbau der Bundesrepublik Deutschland. Die Schülerinnen und Schüler achten und schätzen den Wert der Freiheit und der Grundrechte. Auf der Grundlage einer altersgemäßen Fähigkeit und Bereitschaft zur Teilhabe am politischen Prozess tragen sie zu einer positiven wirtschaftlichen und sozialen Entwicklung der Gesellschaft und zum Erhalt des Friedens bei. Sie nehmen aktuelle Herausforderungen an, etwa im Zusammenhang mit der Entwicklung eines europäischen Zusammengehörigkeitsgefühls oder mit zentralen gesellschaftlichen und politischen Veränderungen von der kommunalen und Landesebene bis hin zu prägenden Tendenzen der Globalisierung.</a:t>
                      </a:r>
                      <a:endParaRPr lang="de-DE" sz="1600" dirty="0">
                        <a:effectLst/>
                        <a:latin typeface="+mn-lt"/>
                        <a:cs typeface="Cordia New" panose="020B0304020202020204" pitchFamily="34" charset="-34"/>
                      </a:endParaRPr>
                    </a:p>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Soziales Lernen</a:t>
                      </a:r>
                      <a:endParaRPr lang="de-DE" sz="1600" dirty="0">
                        <a:effectLst/>
                        <a:latin typeface="+mn-lt"/>
                        <a:ea typeface="Calibri" panose="020F0502020204030204" pitchFamily="34" charset="0"/>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Im Sinne der obersten Bildungsziele der Bayerischen Verfassung achten die Schülerinnen und Schüler die Würde anderer Menschen in einer pluralen Gesellschaft. Sie üben Selbstbeherrschung, übernehmen Verantwortung und zeigen Hilfsbereitschaft. Sie gestalten Beziehungen auf der Grundlage von Konflikt- und Kommunikationsfähigkeit, Empathie, Toleranz und Selbstbestimmtheit; sie haben Respekt vor anderen Standpunkten und sind fähig, Kompromisse zu schließen, die der Gemeinschaft nützen.</a:t>
                      </a:r>
                      <a:endParaRPr lang="de-DE" sz="1600" dirty="0">
                        <a:effectLst/>
                        <a:latin typeface="+mn-lt"/>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 </a:t>
                      </a:r>
                      <a:endParaRPr lang="de-DE" sz="1600" dirty="0">
                        <a:effectLst/>
                        <a:latin typeface="+mn-lt"/>
                        <a:cs typeface="Cordia New" panose="020B0304020202020204" pitchFamily="34" charset="-34"/>
                      </a:endParaRPr>
                    </a:p>
                  </a:txBody>
                  <a:tcPr marL="47477" marR="47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3741981"/>
                  </a:ext>
                </a:extLst>
              </a:tr>
            </a:tbl>
          </a:graphicData>
        </a:graphic>
      </p:graphicFrame>
      <p:pic>
        <p:nvPicPr>
          <p:cNvPr id="8" name="Grafik 7">
            <a:extLst>
              <a:ext uri="{FF2B5EF4-FFF2-40B4-BE49-F238E27FC236}">
                <a16:creationId xmlns:a16="http://schemas.microsoft.com/office/drawing/2014/main" id="{A49FA263-1CC8-4B91-B24A-FBE00051ABD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1814411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24465" y="1671192"/>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graphicFrame>
        <p:nvGraphicFramePr>
          <p:cNvPr id="3" name="Tabelle 2">
            <a:extLst>
              <a:ext uri="{FF2B5EF4-FFF2-40B4-BE49-F238E27FC236}">
                <a16:creationId xmlns:a16="http://schemas.microsoft.com/office/drawing/2014/main" id="{AECF2C04-1F15-4080-B4CE-12F1102B323D}"/>
              </a:ext>
            </a:extLst>
          </p:cNvPr>
          <p:cNvGraphicFramePr>
            <a:graphicFrameLocks noGrp="1"/>
          </p:cNvGraphicFramePr>
          <p:nvPr>
            <p:extLst>
              <p:ext uri="{D42A27DB-BD31-4B8C-83A1-F6EECF244321}">
                <p14:modId xmlns:p14="http://schemas.microsoft.com/office/powerpoint/2010/main" val="4238846169"/>
              </p:ext>
            </p:extLst>
          </p:nvPr>
        </p:nvGraphicFramePr>
        <p:xfrm>
          <a:off x="383458" y="2236471"/>
          <a:ext cx="11425084" cy="4619193"/>
        </p:xfrm>
        <a:graphic>
          <a:graphicData uri="http://schemas.openxmlformats.org/drawingml/2006/table">
            <a:tbl>
              <a:tblPr firstRow="1" firstCol="1" bandRow="1"/>
              <a:tblGrid>
                <a:gridCol w="11425084">
                  <a:extLst>
                    <a:ext uri="{9D8B030D-6E8A-4147-A177-3AD203B41FA5}">
                      <a16:colId xmlns:a16="http://schemas.microsoft.com/office/drawing/2014/main" val="4147094062"/>
                    </a:ext>
                  </a:extLst>
                </a:gridCol>
              </a:tblGrid>
              <a:tr h="278841">
                <a:tc>
                  <a:txBody>
                    <a:bodyPr/>
                    <a:lstStyle/>
                    <a:p>
                      <a:pPr algn="l">
                        <a:lnSpc>
                          <a:spcPct val="115000"/>
                        </a:lnSpc>
                        <a:spcAft>
                          <a:spcPts val="0"/>
                        </a:spcAft>
                      </a:pPr>
                      <a:r>
                        <a:rPr lang="de-DE" sz="1600" b="1">
                          <a:solidFill>
                            <a:srgbClr val="215868"/>
                          </a:solidFill>
                          <a:effectLst/>
                          <a:latin typeface="+mn-lt"/>
                          <a:ea typeface="Calibri" panose="020F0502020204030204" pitchFamily="34" charset="0"/>
                          <a:cs typeface="Arial" panose="020B0604020202020204" pitchFamily="34" charset="0"/>
                        </a:rPr>
                        <a:t>Schulart- und fächerübergreifende Bildungs- und Erziehungsziele sowie Alltagskompetenz und Lebensökonomie</a:t>
                      </a:r>
                      <a:endParaRPr lang="de-DE" sz="1600">
                        <a:effectLst/>
                        <a:latin typeface="+mn-lt"/>
                        <a:ea typeface="Calibri" panose="020F0502020204030204" pitchFamily="34" charset="0"/>
                        <a:cs typeface="Cordia New" panose="020B0304020202020204" pitchFamily="34" charset="-34"/>
                      </a:endParaRPr>
                    </a:p>
                  </a:txBody>
                  <a:tcPr marL="47477" marR="474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32391226"/>
                  </a:ext>
                </a:extLst>
              </a:tr>
              <a:tr h="4072496">
                <a:tc>
                  <a:txBody>
                    <a:bodyPr/>
                    <a:lstStyle/>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Sprachliche Bildung</a:t>
                      </a:r>
                      <a:endParaRPr lang="de-DE" sz="1600" dirty="0">
                        <a:effectLst/>
                        <a:latin typeface="+mn-lt"/>
                        <a:ea typeface="Calibri" panose="020F0502020204030204" pitchFamily="34" charset="0"/>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Sprache ermöglicht die kommunikative Teilhabe an einer Gemeinschaft. Die Beherrschung der deutschen Sprache ist Voraussetzung für schulischen Erfolg und ihre Pflege nicht nur ein Anliegen des Faches Deutsch, sondern eine zentrale Aufgabe aller Fächer. Durch die Versprachlichung eigener und fremder Gedanken in Wort und Schrift fördern die Schülerinnen und Schüler die Begriffsentwicklung und festigen ihr Sprachhandeln. Sie halten die Regeln der Standardsprache als verbindlicher Norm ein, um verständlich und situationsangemessen kommunizieren zu können, und bedienen sich einer treffenden, angemessenen und wertschätzenden Ausdrucksweise.</a:t>
                      </a:r>
                      <a:endParaRPr lang="de-DE" sz="1600" dirty="0">
                        <a:effectLst/>
                        <a:latin typeface="+mn-lt"/>
                        <a:cs typeface="Cordia New" panose="020B0304020202020204" pitchFamily="34" charset="-34"/>
                      </a:endParaRPr>
                    </a:p>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Werteerziehung</a:t>
                      </a:r>
                      <a:endParaRPr lang="de-DE" sz="1600" dirty="0">
                        <a:effectLst/>
                        <a:latin typeface="+mn-lt"/>
                        <a:ea typeface="Calibri" panose="020F0502020204030204" pitchFamily="34" charset="0"/>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Die Schülerinnen und Schüler begegnen in einer offenen und globalisierten Gesellschaft der Vielfalt von Sinnangeboten und Wertvorstellungen. Sie setzen sich mit den verschiedenen Antworten auf Sinnfragen auseinander, um in politischen, religiösen und sozialen Zusammenhängen zu eigenen, reflektierten Werthaltungen zu finden. Das christliche Menschenbild und die daraus abzuleitenden Bildungs- und Erziehungsziele sind Grundlage und Leitperspektive für die Achtung vor dem Leben und vor der Würde des Menschen. Die Schülerinnen und Schüler respektieren unterschiedliche Überzeugungen und handeln aufgeschlossen und tolerant in einer pluralen Gesellschaft.</a:t>
                      </a:r>
                      <a:endParaRPr lang="de-DE" sz="1600" dirty="0">
                        <a:effectLst/>
                        <a:latin typeface="+mn-lt"/>
                        <a:cs typeface="Cordia New" panose="020B0304020202020204" pitchFamily="34" charset="-34"/>
                      </a:endParaRPr>
                    </a:p>
                    <a:p>
                      <a:pPr algn="l">
                        <a:spcBef>
                          <a:spcPts val="1200"/>
                        </a:spcBef>
                        <a:spcAft>
                          <a:spcPts val="0"/>
                        </a:spcAft>
                      </a:pPr>
                      <a:r>
                        <a:rPr lang="de-DE" sz="1600" dirty="0">
                          <a:solidFill>
                            <a:srgbClr val="215868"/>
                          </a:solidFill>
                          <a:effectLst/>
                          <a:latin typeface="+mn-lt"/>
                          <a:cs typeface="Arial" panose="020B0604020202020204" pitchFamily="34" charset="0"/>
                        </a:rPr>
                        <a:t> </a:t>
                      </a:r>
                      <a:endParaRPr lang="de-DE" sz="1600" dirty="0">
                        <a:effectLst/>
                        <a:latin typeface="+mn-lt"/>
                        <a:cs typeface="Cordia New" panose="020B0304020202020204" pitchFamily="34" charset="-34"/>
                      </a:endParaRPr>
                    </a:p>
                  </a:txBody>
                  <a:tcPr marL="47477" marR="474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3741981"/>
                  </a:ext>
                </a:extLst>
              </a:tr>
            </a:tbl>
          </a:graphicData>
        </a:graphic>
      </p:graphicFrame>
      <p:pic>
        <p:nvPicPr>
          <p:cNvPr id="8" name="Grafik 7">
            <a:extLst>
              <a:ext uri="{FF2B5EF4-FFF2-40B4-BE49-F238E27FC236}">
                <a16:creationId xmlns:a16="http://schemas.microsoft.com/office/drawing/2014/main" id="{119BE663-3B17-49D0-8AA0-467679FE58A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3749607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24465" y="1671192"/>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graphicFrame>
        <p:nvGraphicFramePr>
          <p:cNvPr id="6" name="Tabelle 5">
            <a:extLst>
              <a:ext uri="{FF2B5EF4-FFF2-40B4-BE49-F238E27FC236}">
                <a16:creationId xmlns:a16="http://schemas.microsoft.com/office/drawing/2014/main" id="{B0CAFA64-6BE4-453C-8073-0BBC020A4046}"/>
              </a:ext>
            </a:extLst>
          </p:cNvPr>
          <p:cNvGraphicFramePr>
            <a:graphicFrameLocks noGrp="1"/>
          </p:cNvGraphicFramePr>
          <p:nvPr>
            <p:extLst>
              <p:ext uri="{D42A27DB-BD31-4B8C-83A1-F6EECF244321}">
                <p14:modId xmlns:p14="http://schemas.microsoft.com/office/powerpoint/2010/main" val="2373344356"/>
              </p:ext>
            </p:extLst>
          </p:nvPr>
        </p:nvGraphicFramePr>
        <p:xfrm>
          <a:off x="324465" y="2194412"/>
          <a:ext cx="11283883" cy="4424082"/>
        </p:xfrm>
        <a:graphic>
          <a:graphicData uri="http://schemas.openxmlformats.org/drawingml/2006/table">
            <a:tbl>
              <a:tblPr firstRow="1" firstCol="1" bandRow="1"/>
              <a:tblGrid>
                <a:gridCol w="11283883">
                  <a:extLst>
                    <a:ext uri="{9D8B030D-6E8A-4147-A177-3AD203B41FA5}">
                      <a16:colId xmlns:a16="http://schemas.microsoft.com/office/drawing/2014/main" val="2739553172"/>
                    </a:ext>
                  </a:extLst>
                </a:gridCol>
              </a:tblGrid>
              <a:tr h="225321">
                <a:tc>
                  <a:txBody>
                    <a:bodyPr/>
                    <a:lstStyle/>
                    <a:p>
                      <a:pPr algn="l">
                        <a:lnSpc>
                          <a:spcPct val="115000"/>
                        </a:lnSpc>
                        <a:spcAft>
                          <a:spcPts val="0"/>
                        </a:spcAft>
                      </a:pPr>
                      <a:r>
                        <a:rPr lang="de-DE" sz="1600" b="1">
                          <a:solidFill>
                            <a:srgbClr val="215868"/>
                          </a:solidFill>
                          <a:effectLst/>
                          <a:latin typeface="+mn-lt"/>
                          <a:ea typeface="Calibri" panose="020F0502020204030204" pitchFamily="34" charset="0"/>
                          <a:cs typeface="Arial" panose="020B0604020202020204" pitchFamily="34" charset="0"/>
                        </a:rPr>
                        <a:t>Fachprofile</a:t>
                      </a:r>
                      <a:endParaRPr lang="de-DE" sz="1600">
                        <a:effectLst/>
                        <a:latin typeface="+mn-lt"/>
                        <a:ea typeface="Calibri" panose="020F0502020204030204" pitchFamily="34" charset="0"/>
                        <a:cs typeface="Cordia New" panose="020B0304020202020204" pitchFamily="34" charset="-34"/>
                      </a:endParaRPr>
                    </a:p>
                  </a:txBody>
                  <a:tcPr marL="62418" marR="624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097358599"/>
                  </a:ext>
                </a:extLst>
              </a:tr>
              <a:tr h="4160176">
                <a:tc>
                  <a:txBody>
                    <a:bodyPr/>
                    <a:lstStyle/>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Deutsch</a:t>
                      </a:r>
                      <a:endParaRPr lang="de-DE" sz="1600" dirty="0">
                        <a:effectLst/>
                        <a:latin typeface="+mn-lt"/>
                        <a:ea typeface="Calibri" panose="020F0502020204030204" pitchFamily="34" charset="0"/>
                        <a:cs typeface="Cordia New" panose="020B0304020202020204" pitchFamily="34" charset="-34"/>
                      </a:endParaRPr>
                    </a:p>
                    <a:p>
                      <a:pPr algn="l">
                        <a:lnSpc>
                          <a:spcPct val="115000"/>
                        </a:lnSpc>
                        <a:spcBef>
                          <a:spcPts val="1200"/>
                        </a:spcBef>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2.2 Kompetenzbereiche</a:t>
                      </a:r>
                      <a:endParaRPr lang="de-DE" sz="1600" dirty="0">
                        <a:effectLst/>
                        <a:latin typeface="+mn-lt"/>
                        <a:ea typeface="Calibri" panose="020F0502020204030204" pitchFamily="34" charset="0"/>
                        <a:cs typeface="Cordia New" panose="020B0304020202020204" pitchFamily="34" charset="-34"/>
                      </a:endParaRPr>
                    </a:p>
                    <a:p>
                      <a:pPr marL="342900" lvl="0" indent="-342900" algn="l">
                        <a:lnSpc>
                          <a:spcPct val="100000"/>
                        </a:lnSpc>
                        <a:spcBef>
                          <a:spcPts val="0"/>
                        </a:spcBef>
                        <a:spcAft>
                          <a:spcPts val="0"/>
                        </a:spcAft>
                        <a:buClr>
                          <a:srgbClr val="000000"/>
                        </a:buClr>
                        <a:buFont typeface="Symbol" panose="05050102010706020507" pitchFamily="18" charset="2"/>
                        <a:buChar char=""/>
                      </a:pPr>
                      <a:r>
                        <a:rPr lang="de-DE" sz="1600" dirty="0">
                          <a:solidFill>
                            <a:srgbClr val="215868"/>
                          </a:solidFill>
                          <a:effectLst/>
                          <a:latin typeface="+mn-lt"/>
                          <a:cs typeface="Arial" panose="020B0604020202020204" pitchFamily="34" charset="0"/>
                        </a:rPr>
                        <a:t>Sprechen und Zuhören</a:t>
                      </a:r>
                      <a:endParaRPr lang="de-DE" sz="1600" dirty="0">
                        <a:effectLst/>
                        <a:latin typeface="+mn-lt"/>
                        <a:cs typeface="Cordia New" panose="020B0304020202020204" pitchFamily="34" charset="-34"/>
                      </a:endParaRPr>
                    </a:p>
                    <a:p>
                      <a:pPr algn="l">
                        <a:lnSpc>
                          <a:spcPct val="100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Heimat- und Sachunterricht</a:t>
                      </a:r>
                      <a:endParaRPr lang="de-DE" sz="1600" dirty="0">
                        <a:effectLst/>
                        <a:latin typeface="+mn-lt"/>
                        <a:ea typeface="Calibri" panose="020F0502020204030204" pitchFamily="34" charset="0"/>
                        <a:cs typeface="Cordia New" panose="020B0304020202020204" pitchFamily="34" charset="-34"/>
                      </a:endParaRPr>
                    </a:p>
                    <a:p>
                      <a:pPr algn="l">
                        <a:lnSpc>
                          <a:spcPct val="100000"/>
                        </a:lnSpc>
                        <a:spcBef>
                          <a:spcPts val="1200"/>
                        </a:spcBef>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2.2 Prozessbezogene Kompetenzen</a:t>
                      </a:r>
                      <a:endParaRPr lang="de-DE" sz="1600" dirty="0">
                        <a:effectLst/>
                        <a:latin typeface="+mn-lt"/>
                        <a:ea typeface="Calibri" panose="020F0502020204030204" pitchFamily="34" charset="0"/>
                        <a:cs typeface="Cordia New" panose="020B0304020202020204" pitchFamily="34" charset="-34"/>
                      </a:endParaRPr>
                    </a:p>
                    <a:p>
                      <a:pPr marL="342900" lvl="0" indent="-342900" algn="l">
                        <a:lnSpc>
                          <a:spcPct val="100000"/>
                        </a:lnSpc>
                        <a:spcBef>
                          <a:spcPts val="0"/>
                        </a:spcBef>
                        <a:spcAft>
                          <a:spcPts val="0"/>
                        </a:spcAft>
                        <a:buClr>
                          <a:srgbClr val="000000"/>
                        </a:buClr>
                        <a:buFont typeface="Symbol" panose="05050102010706020507" pitchFamily="18" charset="2"/>
                        <a:buChar char=""/>
                      </a:pPr>
                      <a:r>
                        <a:rPr lang="de-DE" sz="1600" dirty="0">
                          <a:solidFill>
                            <a:srgbClr val="215868"/>
                          </a:solidFill>
                          <a:effectLst/>
                          <a:latin typeface="+mn-lt"/>
                          <a:cs typeface="Arial" panose="020B0604020202020204" pitchFamily="34" charset="0"/>
                        </a:rPr>
                        <a:t>Erkennen und verstehen</a:t>
                      </a:r>
                      <a:endParaRPr lang="de-DE" sz="1600" dirty="0">
                        <a:effectLst/>
                        <a:latin typeface="+mn-lt"/>
                        <a:cs typeface="Cordia New" panose="020B0304020202020204" pitchFamily="34" charset="-34"/>
                      </a:endParaRPr>
                    </a:p>
                    <a:p>
                      <a:pPr marL="342900" lvl="0" indent="-342900" algn="l">
                        <a:lnSpc>
                          <a:spcPct val="100000"/>
                        </a:lnSpc>
                        <a:spcBef>
                          <a:spcPts val="0"/>
                        </a:spcBef>
                        <a:spcAft>
                          <a:spcPts val="0"/>
                        </a:spcAft>
                        <a:buClr>
                          <a:srgbClr val="000000"/>
                        </a:buClr>
                        <a:buFont typeface="Symbol" panose="05050102010706020507" pitchFamily="18" charset="2"/>
                        <a:buChar char=""/>
                      </a:pPr>
                      <a:r>
                        <a:rPr lang="de-DE" sz="1600" dirty="0">
                          <a:solidFill>
                            <a:srgbClr val="215868"/>
                          </a:solidFill>
                          <a:effectLst/>
                          <a:latin typeface="+mn-lt"/>
                          <a:cs typeface="Arial" panose="020B0604020202020204" pitchFamily="34" charset="0"/>
                        </a:rPr>
                        <a:t>Kommunizieren und präsentieren</a:t>
                      </a:r>
                      <a:endParaRPr lang="de-DE" sz="1600" dirty="0">
                        <a:effectLst/>
                        <a:latin typeface="+mn-lt"/>
                        <a:cs typeface="Cordia New" panose="020B0304020202020204" pitchFamily="34" charset="-34"/>
                      </a:endParaRPr>
                    </a:p>
                    <a:p>
                      <a:pPr marL="342900" lvl="0" indent="-342900" algn="l">
                        <a:lnSpc>
                          <a:spcPct val="100000"/>
                        </a:lnSpc>
                        <a:spcBef>
                          <a:spcPts val="0"/>
                        </a:spcBef>
                        <a:spcAft>
                          <a:spcPts val="0"/>
                        </a:spcAft>
                        <a:buClr>
                          <a:srgbClr val="000000"/>
                        </a:buClr>
                        <a:buFont typeface="Symbol" panose="05050102010706020507" pitchFamily="18" charset="2"/>
                        <a:buChar char=""/>
                      </a:pPr>
                      <a:r>
                        <a:rPr lang="de-DE" sz="1600" dirty="0">
                          <a:solidFill>
                            <a:srgbClr val="215868"/>
                          </a:solidFill>
                          <a:effectLst/>
                          <a:latin typeface="+mn-lt"/>
                          <a:cs typeface="Arial" panose="020B0604020202020204" pitchFamily="34" charset="0"/>
                        </a:rPr>
                        <a:t>Handeln und umsetzen</a:t>
                      </a:r>
                      <a:endParaRPr lang="de-DE" sz="1600" dirty="0">
                        <a:effectLst/>
                        <a:latin typeface="+mn-lt"/>
                        <a:cs typeface="Cordia New" panose="020B0304020202020204" pitchFamily="34" charset="-34"/>
                      </a:endParaRPr>
                    </a:p>
                    <a:p>
                      <a:pPr marL="342900" lvl="0" indent="-342900" algn="l">
                        <a:lnSpc>
                          <a:spcPct val="100000"/>
                        </a:lnSpc>
                        <a:spcBef>
                          <a:spcPts val="0"/>
                        </a:spcBef>
                        <a:spcAft>
                          <a:spcPts val="0"/>
                        </a:spcAft>
                        <a:buClr>
                          <a:srgbClr val="000000"/>
                        </a:buClr>
                        <a:buFont typeface="Symbol" panose="05050102010706020507" pitchFamily="18" charset="2"/>
                        <a:buChar char=""/>
                      </a:pPr>
                      <a:r>
                        <a:rPr lang="de-DE" sz="1600" dirty="0">
                          <a:solidFill>
                            <a:srgbClr val="215868"/>
                          </a:solidFill>
                          <a:effectLst/>
                          <a:latin typeface="+mn-lt"/>
                          <a:cs typeface="Arial" panose="020B0604020202020204" pitchFamily="34" charset="0"/>
                        </a:rPr>
                        <a:t>Reflektieren und bewerten</a:t>
                      </a:r>
                      <a:endParaRPr lang="de-DE" sz="1600" dirty="0">
                        <a:effectLst/>
                        <a:latin typeface="+mn-lt"/>
                        <a:cs typeface="Cordia New" panose="020B0304020202020204" pitchFamily="34" charset="-34"/>
                      </a:endParaRPr>
                    </a:p>
                    <a:p>
                      <a:pPr marL="342900" lvl="0" indent="-342900" algn="l">
                        <a:lnSpc>
                          <a:spcPct val="100000"/>
                        </a:lnSpc>
                        <a:spcBef>
                          <a:spcPts val="0"/>
                        </a:spcBef>
                        <a:spcAft>
                          <a:spcPts val="0"/>
                        </a:spcAft>
                        <a:buClr>
                          <a:srgbClr val="000000"/>
                        </a:buClr>
                        <a:buFont typeface="Symbol" panose="05050102010706020507" pitchFamily="18" charset="2"/>
                        <a:buChar char=""/>
                      </a:pPr>
                      <a:r>
                        <a:rPr lang="de-DE" sz="1600" dirty="0">
                          <a:solidFill>
                            <a:srgbClr val="215868"/>
                          </a:solidFill>
                          <a:effectLst/>
                          <a:latin typeface="+mn-lt"/>
                          <a:cs typeface="Arial" panose="020B0604020202020204" pitchFamily="34" charset="0"/>
                        </a:rPr>
                        <a:t>Fragen stellen</a:t>
                      </a:r>
                      <a:endParaRPr lang="de-DE" sz="1600" dirty="0">
                        <a:effectLst/>
                        <a:latin typeface="+mn-lt"/>
                        <a:cs typeface="Cordia New" panose="020B0304020202020204" pitchFamily="34" charset="-34"/>
                      </a:endParaRPr>
                    </a:p>
                    <a:p>
                      <a:pPr marL="342900" lvl="0" indent="-342900" algn="l">
                        <a:lnSpc>
                          <a:spcPct val="100000"/>
                        </a:lnSpc>
                        <a:spcBef>
                          <a:spcPts val="0"/>
                        </a:spcBef>
                        <a:spcAft>
                          <a:spcPts val="0"/>
                        </a:spcAft>
                        <a:buClr>
                          <a:srgbClr val="000000"/>
                        </a:buClr>
                        <a:buFont typeface="Symbol" panose="05050102010706020507" pitchFamily="18" charset="2"/>
                        <a:buChar char=""/>
                      </a:pPr>
                      <a:r>
                        <a:rPr lang="de-DE" sz="1600" dirty="0">
                          <a:solidFill>
                            <a:srgbClr val="215868"/>
                          </a:solidFill>
                          <a:effectLst/>
                          <a:latin typeface="+mn-lt"/>
                          <a:cs typeface="Arial" panose="020B0604020202020204" pitchFamily="34" charset="0"/>
                        </a:rPr>
                        <a:t>Eigenständig und mit anderen zusammenarbeiten</a:t>
                      </a:r>
                    </a:p>
                    <a:p>
                      <a:pPr marL="0" lvl="0" indent="0" algn="l">
                        <a:lnSpc>
                          <a:spcPct val="100000"/>
                        </a:lnSpc>
                        <a:spcBef>
                          <a:spcPts val="0"/>
                        </a:spcBef>
                        <a:spcAft>
                          <a:spcPts val="0"/>
                        </a:spcAft>
                        <a:buClr>
                          <a:srgbClr val="000000"/>
                        </a:buClr>
                        <a:buFont typeface="Symbol" panose="05050102010706020507" pitchFamily="18" charset="2"/>
                        <a:buNone/>
                      </a:pPr>
                      <a:endParaRPr lang="de-DE" sz="1600" dirty="0">
                        <a:effectLst/>
                        <a:latin typeface="+mn-lt"/>
                        <a:cs typeface="Cordia New" panose="020B0304020202020204" pitchFamily="34" charset="-34"/>
                      </a:endParaRPr>
                    </a:p>
                    <a:p>
                      <a:pPr algn="l">
                        <a:lnSpc>
                          <a:spcPct val="100000"/>
                        </a:lnSpc>
                        <a:spcBef>
                          <a:spcPts val="0"/>
                        </a:spcBef>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2.3 Gegenstandsbereich</a:t>
                      </a:r>
                      <a:endParaRPr lang="de-DE" sz="1600" dirty="0">
                        <a:effectLst/>
                        <a:latin typeface="+mn-lt"/>
                        <a:ea typeface="Calibri" panose="020F0502020204030204" pitchFamily="34" charset="0"/>
                        <a:cs typeface="Cordia New" panose="020B0304020202020204" pitchFamily="34" charset="-34"/>
                      </a:endParaRPr>
                    </a:p>
                    <a:p>
                      <a:pPr marL="342900" lvl="0" indent="-342900" algn="l">
                        <a:lnSpc>
                          <a:spcPct val="100000"/>
                        </a:lnSpc>
                        <a:spcBef>
                          <a:spcPts val="0"/>
                        </a:spcBef>
                        <a:spcAft>
                          <a:spcPts val="0"/>
                        </a:spcAft>
                        <a:buFont typeface="Symbol" panose="05050102010706020507" pitchFamily="18" charset="2"/>
                        <a:buChar char=""/>
                      </a:pPr>
                      <a:r>
                        <a:rPr lang="de-DE" sz="1600" dirty="0">
                          <a:solidFill>
                            <a:srgbClr val="215868"/>
                          </a:solidFill>
                          <a:effectLst/>
                          <a:latin typeface="+mn-lt"/>
                          <a:cs typeface="Arial" panose="020B0604020202020204" pitchFamily="34" charset="0"/>
                        </a:rPr>
                        <a:t>Demokratie und Gesellschaft</a:t>
                      </a:r>
                      <a:endParaRPr lang="de-DE" sz="1600" dirty="0">
                        <a:effectLst/>
                        <a:latin typeface="+mn-lt"/>
                        <a:cs typeface="Cordia New" panose="020B0304020202020204" pitchFamily="34" charset="-34"/>
                      </a:endParaRPr>
                    </a:p>
                  </a:txBody>
                  <a:tcPr marL="62418" marR="624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2713731"/>
                  </a:ext>
                </a:extLst>
              </a:tr>
            </a:tbl>
          </a:graphicData>
        </a:graphic>
      </p:graphicFrame>
      <p:pic>
        <p:nvPicPr>
          <p:cNvPr id="9" name="Grafik 8">
            <a:extLst>
              <a:ext uri="{FF2B5EF4-FFF2-40B4-BE49-F238E27FC236}">
                <a16:creationId xmlns:a16="http://schemas.microsoft.com/office/drawing/2014/main" id="{0B525255-2EE8-4644-89F3-B54F036770F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324914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24465" y="1671192"/>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graphicFrame>
        <p:nvGraphicFramePr>
          <p:cNvPr id="11" name="Tabelle 10">
            <a:extLst>
              <a:ext uri="{FF2B5EF4-FFF2-40B4-BE49-F238E27FC236}">
                <a16:creationId xmlns:a16="http://schemas.microsoft.com/office/drawing/2014/main" id="{365B30E3-F91C-4870-8464-935193D67A49}"/>
              </a:ext>
            </a:extLst>
          </p:cNvPr>
          <p:cNvGraphicFramePr>
            <a:graphicFrameLocks noGrp="1"/>
          </p:cNvGraphicFramePr>
          <p:nvPr>
            <p:extLst>
              <p:ext uri="{D42A27DB-BD31-4B8C-83A1-F6EECF244321}">
                <p14:modId xmlns:p14="http://schemas.microsoft.com/office/powerpoint/2010/main" val="2557738215"/>
              </p:ext>
            </p:extLst>
          </p:nvPr>
        </p:nvGraphicFramePr>
        <p:xfrm>
          <a:off x="436541" y="2267509"/>
          <a:ext cx="11318282" cy="4225365"/>
        </p:xfrm>
        <a:graphic>
          <a:graphicData uri="http://schemas.openxmlformats.org/drawingml/2006/table">
            <a:tbl>
              <a:tblPr firstRow="1" firstCol="1" bandRow="1"/>
              <a:tblGrid>
                <a:gridCol w="11318282">
                  <a:extLst>
                    <a:ext uri="{9D8B030D-6E8A-4147-A177-3AD203B41FA5}">
                      <a16:colId xmlns:a16="http://schemas.microsoft.com/office/drawing/2014/main" val="1768634363"/>
                    </a:ext>
                  </a:extLst>
                </a:gridCol>
              </a:tblGrid>
              <a:tr h="285744">
                <a:tc>
                  <a:txBody>
                    <a:bodyPr/>
                    <a:lstStyle/>
                    <a:p>
                      <a:pPr algn="l">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Fachlehrpläne</a:t>
                      </a:r>
                      <a:endParaRPr lang="de-DE" sz="1600" dirty="0">
                        <a:effectLst/>
                        <a:latin typeface="+mn-lt"/>
                        <a:ea typeface="Calibri" panose="020F0502020204030204" pitchFamily="34" charset="0"/>
                        <a:cs typeface="Cordia New" panose="020B0304020202020204" pitchFamily="34" charset="-3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567386438"/>
                  </a:ext>
                </a:extLst>
              </a:tr>
              <a:tr h="3939621">
                <a:tc>
                  <a:txBody>
                    <a:bodyPr/>
                    <a:lstStyle/>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Deutsch</a:t>
                      </a:r>
                    </a:p>
                    <a:p>
                      <a:pPr algn="l">
                        <a:lnSpc>
                          <a:spcPct val="115000"/>
                        </a:lnSpc>
                        <a:spcBef>
                          <a:spcPts val="0"/>
                        </a:spcBef>
                        <a:spcAft>
                          <a:spcPts val="0"/>
                        </a:spcAft>
                      </a:pPr>
                      <a:endParaRPr lang="de-DE" sz="1600" dirty="0">
                        <a:effectLst/>
                        <a:latin typeface="+mn-lt"/>
                        <a:ea typeface="Calibri" panose="020F0502020204030204" pitchFamily="34" charset="0"/>
                        <a:cs typeface="Cordia New" panose="020B0304020202020204" pitchFamily="34" charset="-34"/>
                      </a:endParaRPr>
                    </a:p>
                    <a:p>
                      <a:pPr marL="0" algn="l">
                        <a:lnSpc>
                          <a:spcPct val="115000"/>
                        </a:lnSpc>
                        <a:spcBef>
                          <a:spcPts val="0"/>
                        </a:spcBef>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1 Sprechen und Zuhören</a:t>
                      </a:r>
                      <a:endParaRPr lang="de-DE" sz="1600" dirty="0">
                        <a:effectLst/>
                        <a:latin typeface="+mn-lt"/>
                        <a:ea typeface="Calibri" panose="020F0502020204030204" pitchFamily="34" charset="0"/>
                        <a:cs typeface="Cordia New" panose="020B0304020202020204" pitchFamily="34" charset="-34"/>
                      </a:endParaRPr>
                    </a:p>
                    <a:p>
                      <a:pPr marL="0" lvl="0" indent="-342900" algn="l">
                        <a:spcBef>
                          <a:spcPts val="0"/>
                        </a:spcBef>
                        <a:spcAft>
                          <a:spcPts val="0"/>
                        </a:spcAft>
                        <a:buFont typeface="Symbol" panose="05050102010706020507" pitchFamily="18" charset="2"/>
                        <a:buChar char=""/>
                      </a:pPr>
                      <a:r>
                        <a:rPr lang="de-DE" sz="1600" dirty="0">
                          <a:solidFill>
                            <a:srgbClr val="215868"/>
                          </a:solidFill>
                          <a:effectLst/>
                          <a:latin typeface="+mn-lt"/>
                          <a:cs typeface="Arial" panose="020B0604020202020204" pitchFamily="34" charset="0"/>
                        </a:rPr>
                        <a:t>1.1 Verstehend zuhören</a:t>
                      </a:r>
                      <a:endParaRPr lang="de-DE" sz="1600" dirty="0">
                        <a:effectLst/>
                        <a:latin typeface="+mn-lt"/>
                        <a:cs typeface="Cordia New" panose="020B0304020202020204" pitchFamily="34" charset="-34"/>
                      </a:endParaRPr>
                    </a:p>
                    <a:p>
                      <a:pPr marL="0" lvl="0" indent="-342900" algn="l">
                        <a:spcBef>
                          <a:spcPts val="0"/>
                        </a:spcBef>
                        <a:spcAft>
                          <a:spcPts val="0"/>
                        </a:spcAft>
                        <a:buFont typeface="Symbol" panose="05050102010706020507" pitchFamily="18" charset="2"/>
                        <a:buChar char=""/>
                      </a:pPr>
                      <a:r>
                        <a:rPr lang="de-DE" sz="1600" dirty="0">
                          <a:solidFill>
                            <a:srgbClr val="215868"/>
                          </a:solidFill>
                          <a:effectLst/>
                          <a:latin typeface="+mn-lt"/>
                          <a:cs typeface="Arial" panose="020B0604020202020204" pitchFamily="34" charset="0"/>
                        </a:rPr>
                        <a:t>1.2 Zu anderen sprechen</a:t>
                      </a:r>
                      <a:endParaRPr lang="de-DE" sz="1600" dirty="0">
                        <a:effectLst/>
                        <a:latin typeface="+mn-lt"/>
                        <a:cs typeface="Cordia New" panose="020B0304020202020204" pitchFamily="34" charset="-34"/>
                      </a:endParaRPr>
                    </a:p>
                    <a:p>
                      <a:pPr marL="0" lvl="0" indent="-342900" algn="l">
                        <a:spcBef>
                          <a:spcPts val="0"/>
                        </a:spcBef>
                        <a:spcAft>
                          <a:spcPts val="0"/>
                        </a:spcAft>
                        <a:buFont typeface="Symbol" panose="05050102010706020507" pitchFamily="18" charset="2"/>
                        <a:buChar char=""/>
                      </a:pPr>
                      <a:r>
                        <a:rPr lang="de-DE" sz="1600" dirty="0">
                          <a:solidFill>
                            <a:srgbClr val="215868"/>
                          </a:solidFill>
                          <a:effectLst/>
                          <a:latin typeface="+mn-lt"/>
                          <a:cs typeface="Arial" panose="020B0604020202020204" pitchFamily="34" charset="0"/>
                        </a:rPr>
                        <a:t>1.3 Gespräche führen</a:t>
                      </a:r>
                      <a:endParaRPr lang="de-DE" sz="1600" dirty="0">
                        <a:effectLst/>
                        <a:latin typeface="+mn-lt"/>
                        <a:cs typeface="Cordia New" panose="020B0304020202020204" pitchFamily="34" charset="-34"/>
                      </a:endParaRPr>
                    </a:p>
                    <a:p>
                      <a:pPr marL="0" lvl="0" indent="-342900" algn="l">
                        <a:spcBef>
                          <a:spcPts val="0"/>
                        </a:spcBef>
                        <a:spcAft>
                          <a:spcPts val="0"/>
                        </a:spcAft>
                        <a:buFont typeface="Symbol" panose="05050102010706020507" pitchFamily="18" charset="2"/>
                        <a:buChar char=""/>
                      </a:pPr>
                      <a:r>
                        <a:rPr lang="de-DE" sz="1600" dirty="0">
                          <a:solidFill>
                            <a:srgbClr val="215868"/>
                          </a:solidFill>
                          <a:effectLst/>
                          <a:latin typeface="+mn-lt"/>
                          <a:cs typeface="Arial" panose="020B0604020202020204" pitchFamily="34" charset="0"/>
                        </a:rPr>
                        <a:t>1.4 Über Lernen sprechen</a:t>
                      </a:r>
                      <a:endParaRPr lang="de-DE" sz="1600" dirty="0">
                        <a:effectLst/>
                        <a:latin typeface="+mn-lt"/>
                        <a:cs typeface="Cordia New" panose="020B0304020202020204" pitchFamily="34" charset="-34"/>
                      </a:endParaRPr>
                    </a:p>
                    <a:p>
                      <a:pPr marL="0" lvl="0" indent="-342900" algn="l">
                        <a:spcBef>
                          <a:spcPts val="0"/>
                        </a:spcBef>
                        <a:spcAft>
                          <a:spcPts val="0"/>
                        </a:spcAft>
                        <a:buFont typeface="Symbol" panose="05050102010706020507" pitchFamily="18" charset="2"/>
                        <a:buChar char=""/>
                      </a:pPr>
                      <a:r>
                        <a:rPr lang="de-DE" sz="1600" dirty="0">
                          <a:solidFill>
                            <a:srgbClr val="215868"/>
                          </a:solidFill>
                          <a:effectLst/>
                          <a:latin typeface="+mn-lt"/>
                          <a:cs typeface="Arial" panose="020B0604020202020204" pitchFamily="34" charset="0"/>
                        </a:rPr>
                        <a:t>1.5 Szenisch spielen</a:t>
                      </a:r>
                    </a:p>
                    <a:p>
                      <a:pPr marL="0" lvl="0" indent="0" algn="l">
                        <a:spcBef>
                          <a:spcPts val="0"/>
                        </a:spcBef>
                        <a:spcAft>
                          <a:spcPts val="0"/>
                        </a:spcAft>
                        <a:buFont typeface="Symbol" panose="05050102010706020507" pitchFamily="18" charset="2"/>
                        <a:buNone/>
                      </a:pPr>
                      <a:endParaRPr lang="de-DE" sz="1600" dirty="0">
                        <a:effectLst/>
                        <a:latin typeface="+mn-lt"/>
                        <a:cs typeface="Cordia New" panose="020B0304020202020204" pitchFamily="34" charset="-34"/>
                      </a:endParaRPr>
                    </a:p>
                    <a:p>
                      <a:pPr algn="l">
                        <a:lnSpc>
                          <a:spcPct val="115000"/>
                        </a:lnSpc>
                        <a:spcBef>
                          <a:spcPts val="1200"/>
                        </a:spcBef>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Heimat- und Sachunterricht</a:t>
                      </a:r>
                    </a:p>
                    <a:p>
                      <a:pPr algn="l">
                        <a:lnSpc>
                          <a:spcPct val="115000"/>
                        </a:lnSpc>
                        <a:spcBef>
                          <a:spcPts val="0"/>
                        </a:spcBef>
                        <a:spcAft>
                          <a:spcPts val="0"/>
                        </a:spcAft>
                      </a:pPr>
                      <a:endParaRPr lang="de-DE" sz="1600" dirty="0">
                        <a:effectLst/>
                        <a:latin typeface="+mn-lt"/>
                        <a:ea typeface="Calibri" panose="020F0502020204030204" pitchFamily="34" charset="0"/>
                        <a:cs typeface="Cordia New" panose="020B0304020202020204" pitchFamily="34" charset="-34"/>
                      </a:endParaRPr>
                    </a:p>
                    <a:p>
                      <a:pPr algn="l">
                        <a:lnSpc>
                          <a:spcPct val="100000"/>
                        </a:lnSpc>
                        <a:spcBef>
                          <a:spcPts val="0"/>
                        </a:spcBef>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1 Demokratie und Gesellschaft</a:t>
                      </a:r>
                      <a:endParaRPr lang="de-DE" sz="1600" dirty="0">
                        <a:effectLst/>
                        <a:latin typeface="+mn-lt"/>
                        <a:ea typeface="Calibri" panose="020F0502020204030204" pitchFamily="34" charset="0"/>
                        <a:cs typeface="Cordia New" panose="020B0304020202020204" pitchFamily="34" charset="-34"/>
                      </a:endParaRPr>
                    </a:p>
                    <a:p>
                      <a:pPr marL="342900" lvl="0" indent="-342900" algn="l">
                        <a:lnSpc>
                          <a:spcPct val="100000"/>
                        </a:lnSpc>
                        <a:spcBef>
                          <a:spcPts val="0"/>
                        </a:spcBef>
                        <a:spcAft>
                          <a:spcPts val="0"/>
                        </a:spcAft>
                        <a:buFont typeface="Symbol" panose="05050102010706020507" pitchFamily="18" charset="2"/>
                        <a:buChar char=""/>
                      </a:pPr>
                      <a:r>
                        <a:rPr lang="de-DE" sz="1600" dirty="0">
                          <a:solidFill>
                            <a:srgbClr val="215868"/>
                          </a:solidFill>
                          <a:effectLst/>
                          <a:latin typeface="+mn-lt"/>
                          <a:cs typeface="Arial" panose="020B0604020202020204" pitchFamily="34" charset="0"/>
                        </a:rPr>
                        <a:t>1.1 Zusammenleben in Familie, Schule und Gemeinschaft</a:t>
                      </a:r>
                      <a:endParaRPr lang="de-DE" sz="1600" dirty="0">
                        <a:effectLst/>
                        <a:latin typeface="+mn-lt"/>
                        <a:cs typeface="Cordia New" panose="020B0304020202020204" pitchFamily="34" charset="-34"/>
                      </a:endParaRPr>
                    </a:p>
                    <a:p>
                      <a:pPr marL="196215" algn="l">
                        <a:spcBef>
                          <a:spcPts val="1200"/>
                        </a:spcBef>
                        <a:spcAft>
                          <a:spcPts val="0"/>
                        </a:spcAft>
                      </a:pPr>
                      <a:r>
                        <a:rPr lang="de-DE" sz="1600" b="1" dirty="0">
                          <a:solidFill>
                            <a:srgbClr val="215868"/>
                          </a:solidFill>
                          <a:effectLst/>
                          <a:latin typeface="+mn-lt"/>
                          <a:cs typeface="Arial" panose="020B0604020202020204" pitchFamily="34" charset="0"/>
                        </a:rPr>
                        <a:t> </a:t>
                      </a:r>
                      <a:endParaRPr lang="de-DE" sz="1600" dirty="0">
                        <a:effectLst/>
                        <a:latin typeface="+mn-lt"/>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9348456"/>
                  </a:ext>
                </a:extLst>
              </a:tr>
            </a:tbl>
          </a:graphicData>
        </a:graphic>
      </p:graphicFrame>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023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8" name="Grafik 7">
            <a:extLst>
              <a:ext uri="{FF2B5EF4-FFF2-40B4-BE49-F238E27FC236}">
                <a16:creationId xmlns:a16="http://schemas.microsoft.com/office/drawing/2014/main" id="{8F79C73C-DB68-469C-B068-4151B66A8C8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334259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24465" y="1671192"/>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023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3" name="Tabelle 2">
            <a:extLst>
              <a:ext uri="{FF2B5EF4-FFF2-40B4-BE49-F238E27FC236}">
                <a16:creationId xmlns:a16="http://schemas.microsoft.com/office/drawing/2014/main" id="{401F2DCC-D7AA-4C3F-A3CA-B195600364F8}"/>
              </a:ext>
            </a:extLst>
          </p:cNvPr>
          <p:cNvGraphicFramePr>
            <a:graphicFrameLocks noGrp="1"/>
          </p:cNvGraphicFramePr>
          <p:nvPr>
            <p:extLst>
              <p:ext uri="{D42A27DB-BD31-4B8C-83A1-F6EECF244321}">
                <p14:modId xmlns:p14="http://schemas.microsoft.com/office/powerpoint/2010/main" val="875741167"/>
              </p:ext>
            </p:extLst>
          </p:nvPr>
        </p:nvGraphicFramePr>
        <p:xfrm>
          <a:off x="436541" y="2239553"/>
          <a:ext cx="11169211" cy="4482528"/>
        </p:xfrm>
        <a:graphic>
          <a:graphicData uri="http://schemas.openxmlformats.org/drawingml/2006/table">
            <a:tbl>
              <a:tblPr firstRow="1" firstCol="1" bandRow="1"/>
              <a:tblGrid>
                <a:gridCol w="7877900">
                  <a:extLst>
                    <a:ext uri="{9D8B030D-6E8A-4147-A177-3AD203B41FA5}">
                      <a16:colId xmlns:a16="http://schemas.microsoft.com/office/drawing/2014/main" val="3394164401"/>
                    </a:ext>
                  </a:extLst>
                </a:gridCol>
                <a:gridCol w="3291311">
                  <a:extLst>
                    <a:ext uri="{9D8B030D-6E8A-4147-A177-3AD203B41FA5}">
                      <a16:colId xmlns:a16="http://schemas.microsoft.com/office/drawing/2014/main" val="3676636904"/>
                    </a:ext>
                  </a:extLst>
                </a:gridCol>
              </a:tblGrid>
              <a:tr h="685750">
                <a:tc gridSpan="2">
                  <a:txBody>
                    <a:bodyPr/>
                    <a:lstStyle/>
                    <a:p>
                      <a:pPr algn="ctr">
                        <a:lnSpc>
                          <a:spcPct val="115000"/>
                        </a:lnSpc>
                        <a:spcAft>
                          <a:spcPts val="0"/>
                        </a:spcAft>
                      </a:pPr>
                      <a:endParaRPr lang="de-DE" sz="12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September</a:t>
                      </a:r>
                      <a:endParaRPr lang="de-DE" sz="12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1293851560"/>
                  </a:ext>
                </a:extLst>
              </a:tr>
              <a:tr h="196624">
                <a:tc>
                  <a:txBody>
                    <a:bodyPr/>
                    <a:lstStyle/>
                    <a:p>
                      <a:pPr algn="ctr">
                        <a:lnSpc>
                          <a:spcPct val="115000"/>
                        </a:lnSpc>
                        <a:spcAft>
                          <a:spcPts val="0"/>
                        </a:spcAft>
                      </a:pPr>
                      <a:r>
                        <a:rPr lang="de-DE" sz="12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20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200" b="1" dirty="0">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200" dirty="0">
                        <a:effectLst/>
                        <a:latin typeface="Arial" panose="020B06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113702"/>
                  </a:ext>
                </a:extLst>
              </a:tr>
              <a:tr h="989994">
                <a:tc>
                  <a:txBody>
                    <a:bodyPr/>
                    <a:lstStyle/>
                    <a:p>
                      <a:pPr>
                        <a:lnSpc>
                          <a:spcPct val="100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Wir lernen uns kennen (2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Steckbrief</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Kennenlernspiele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Erwartungen an die AG</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Vorwissen zum Thema Demokratie</a:t>
                      </a:r>
                      <a:endParaRPr lang="de-DE" sz="16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nSpc>
                          <a:spcPct val="100000"/>
                        </a:lnSpc>
                        <a:spcAft>
                          <a:spcPts val="0"/>
                        </a:spcAft>
                        <a:buFont typeface="Symbol" panose="05050102010706020507" pitchFamily="18" charset="2"/>
                        <a:buNone/>
                        <a:tabLst>
                          <a:tab pos="126365" algn="l"/>
                        </a:tabLst>
                      </a:pPr>
                      <a:endParaRPr lang="de-DE" sz="1600" dirty="0">
                        <a:solidFill>
                          <a:srgbClr val="215868"/>
                        </a:solidFill>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WK</a:t>
                      </a:r>
                    </a:p>
                    <a:p>
                      <a:pPr marL="342900" lvl="0" indent="-342900">
                        <a:lnSpc>
                          <a:spcPct val="100000"/>
                        </a:lnSpc>
                        <a:spcAft>
                          <a:spcPts val="0"/>
                        </a:spcAft>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Steckbrief</a:t>
                      </a:r>
                      <a:endParaRPr lang="de-DE" sz="1600" dirty="0">
                        <a:effectLst/>
                        <a:latin typeface="+mn-lt"/>
                        <a:ea typeface="Times New Roman" panose="02020603050405020304" pitchFamily="18"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185640"/>
                  </a:ext>
                </a:extLst>
              </a:tr>
              <a:tr h="2380954">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Was ist Demokratie? (2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Wichtige Begriffe im Kontext Demokratie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Wichtige Merkmale von Demokratien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Die Bedeutung von Demokratie als Staatsform</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Nicht demokratischen Staatsformen (z.B. Monarchie) </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Vorteile der Demokratie gegenüber anderen Staatsformen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Informationswand zu Demokratie gestalten</a:t>
                      </a:r>
                      <a:endParaRPr lang="de-DE" sz="1600" dirty="0">
                        <a:effectLst/>
                        <a:latin typeface="+mn-lt"/>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Logo-Kindernachrichten</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Buch: Wie du die Welt verändern kannst, S.7-20</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Font typeface="Symbol" panose="05050102010706020507" pitchFamily="18" charset="2"/>
                        <a:buChar char=""/>
                        <a:tabLst>
                          <a:tab pos="126365" algn="l"/>
                        </a:tabLst>
                      </a:pPr>
                      <a:r>
                        <a:rPr lang="de-DE" sz="1600" dirty="0" err="1">
                          <a:solidFill>
                            <a:srgbClr val="215868"/>
                          </a:solidFill>
                          <a:effectLst/>
                          <a:latin typeface="+mn-lt"/>
                          <a:ea typeface="Times New Roman" panose="02020603050405020304" pitchFamily="18" charset="0"/>
                          <a:cs typeface="Cordia New" panose="020B0304020202020204" pitchFamily="34" charset="-34"/>
                        </a:rPr>
                        <a:t>Infowand</a:t>
                      </a:r>
                      <a:endParaRPr lang="de-DE" sz="1600" dirty="0">
                        <a:effectLst/>
                        <a:latin typeface="+mn-lt"/>
                        <a:ea typeface="Times New Roman" panose="02020603050405020304" pitchFamily="18"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6972835"/>
                  </a:ext>
                </a:extLst>
              </a:tr>
            </a:tbl>
          </a:graphicData>
        </a:graphic>
      </p:graphicFrame>
      <p:pic>
        <p:nvPicPr>
          <p:cNvPr id="8" name="Grafik 7">
            <a:extLst>
              <a:ext uri="{FF2B5EF4-FFF2-40B4-BE49-F238E27FC236}">
                <a16:creationId xmlns:a16="http://schemas.microsoft.com/office/drawing/2014/main" id="{12BAB63A-302C-42DC-9B9E-19038C7CEE7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1586468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383458" y="1559259"/>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023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6" name="Tabelle 5">
            <a:extLst>
              <a:ext uri="{FF2B5EF4-FFF2-40B4-BE49-F238E27FC236}">
                <a16:creationId xmlns:a16="http://schemas.microsoft.com/office/drawing/2014/main" id="{6489D06B-17D2-48C1-ADAC-0BDD47FCC582}"/>
              </a:ext>
            </a:extLst>
          </p:cNvPr>
          <p:cNvGraphicFramePr>
            <a:graphicFrameLocks noGrp="1"/>
          </p:cNvGraphicFramePr>
          <p:nvPr>
            <p:extLst>
              <p:ext uri="{D42A27DB-BD31-4B8C-83A1-F6EECF244321}">
                <p14:modId xmlns:p14="http://schemas.microsoft.com/office/powerpoint/2010/main" val="13675390"/>
              </p:ext>
            </p:extLst>
          </p:nvPr>
        </p:nvGraphicFramePr>
        <p:xfrm>
          <a:off x="410000" y="2031251"/>
          <a:ext cx="11372000" cy="4734378"/>
        </p:xfrm>
        <a:graphic>
          <a:graphicData uri="http://schemas.openxmlformats.org/drawingml/2006/table">
            <a:tbl>
              <a:tblPr firstRow="1" firstCol="1" bandRow="1"/>
              <a:tblGrid>
                <a:gridCol w="8055270">
                  <a:extLst>
                    <a:ext uri="{9D8B030D-6E8A-4147-A177-3AD203B41FA5}">
                      <a16:colId xmlns:a16="http://schemas.microsoft.com/office/drawing/2014/main" val="3973423994"/>
                    </a:ext>
                  </a:extLst>
                </a:gridCol>
                <a:gridCol w="3316730">
                  <a:extLst>
                    <a:ext uri="{9D8B030D-6E8A-4147-A177-3AD203B41FA5}">
                      <a16:colId xmlns:a16="http://schemas.microsoft.com/office/drawing/2014/main" val="1607306778"/>
                    </a:ext>
                  </a:extLst>
                </a:gridCol>
              </a:tblGrid>
              <a:tr h="489645">
                <a:tc gridSpan="2">
                  <a:txBody>
                    <a:bodyPr/>
                    <a:lstStyle/>
                    <a:p>
                      <a:pPr algn="ctr">
                        <a:lnSpc>
                          <a:spcPct val="115000"/>
                        </a:lnSpc>
                        <a:spcAft>
                          <a:spcPts val="0"/>
                        </a:spcAft>
                      </a:pPr>
                      <a:endParaRPr lang="de-DE" sz="10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Oktober</a:t>
                      </a:r>
                      <a:endParaRPr lang="de-DE" sz="2000" dirty="0">
                        <a:effectLst/>
                        <a:latin typeface="+mn-lt"/>
                        <a:ea typeface="Calibri" panose="020F0502020204030204" pitchFamily="34" charset="0"/>
                        <a:cs typeface="Cordia New" panose="020B0304020202020204" pitchFamily="34" charset="-34"/>
                      </a:endParaRPr>
                    </a:p>
                  </a:txBody>
                  <a:tcPr marL="55781" marR="55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2586405191"/>
                  </a:ext>
                </a:extLst>
              </a:tr>
              <a:tr h="150435">
                <a:tc>
                  <a:txBody>
                    <a:bodyPr/>
                    <a:lstStyle/>
                    <a:p>
                      <a:pPr algn="ctr">
                        <a:lnSpc>
                          <a:spcPct val="115000"/>
                        </a:lnSpc>
                        <a:spcAft>
                          <a:spcPts val="0"/>
                        </a:spcAft>
                      </a:pPr>
                      <a:r>
                        <a:rPr lang="de-DE" sz="1000" b="1" dirty="0">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1000" dirty="0">
                        <a:effectLst/>
                        <a:latin typeface="Arial" panose="020B0604020202020204" pitchFamily="34" charset="0"/>
                        <a:ea typeface="Calibri" panose="020F0502020204030204" pitchFamily="34" charset="0"/>
                        <a:cs typeface="Cordia New" panose="020B0304020202020204" pitchFamily="34" charset="-34"/>
                      </a:endParaRPr>
                    </a:p>
                  </a:txBody>
                  <a:tcPr marL="55781" marR="55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0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1000">
                        <a:effectLst/>
                        <a:latin typeface="Arial" panose="020B0604020202020204" pitchFamily="34" charset="0"/>
                        <a:ea typeface="Calibri" panose="020F0502020204030204" pitchFamily="34" charset="0"/>
                        <a:cs typeface="Cordia New" panose="020B0304020202020204" pitchFamily="34" charset="-34"/>
                      </a:endParaRPr>
                    </a:p>
                  </a:txBody>
                  <a:tcPr marL="55781" marR="55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0474316"/>
                  </a:ext>
                </a:extLst>
              </a:tr>
              <a:tr h="1561600">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Warum wird gewählt? (2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Bedeutung von Wahlen für die Demokratie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Demokratische Wahlprinzipien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Ablauf und Bedeutung der Bundestagswahl</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Ergebnisses der Bundestagswahl oder aktueller Wahlen besprechen</a:t>
                      </a:r>
                      <a:endParaRPr lang="de-DE" sz="1600" dirty="0">
                        <a:effectLst/>
                        <a:latin typeface="+mn-lt"/>
                        <a:ea typeface="Calibri" panose="020F0502020204030204" pitchFamily="34" charset="0"/>
                        <a:cs typeface="Cordia New" panose="020B0304020202020204" pitchFamily="34" charset="-34"/>
                      </a:endParaRPr>
                    </a:p>
                  </a:txBody>
                  <a:tcPr marL="55781" marR="55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Logo-Kindernachrichten</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Buch: Demokratiewerkstatt für die Grundschule S.40 (s. 4.4)</a:t>
                      </a:r>
                      <a:endParaRPr lang="de-DE" sz="1600" dirty="0">
                        <a:effectLst/>
                        <a:latin typeface="+mn-lt"/>
                        <a:ea typeface="Times New Roman" panose="02020603050405020304" pitchFamily="18" charset="0"/>
                        <a:cs typeface="Cordia New" panose="020B0304020202020204" pitchFamily="34" charset="-34"/>
                      </a:endParaRPr>
                    </a:p>
                  </a:txBody>
                  <a:tcPr marL="55781" marR="55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2631918"/>
                  </a:ext>
                </a:extLst>
              </a:tr>
              <a:tr h="2345467">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Wir bereiten eine Wahl vor und führen sie durch (6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Aufgaben des AG-Sprechers/AG-Sprecherin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Wichtige Eigenschaften der AG-Sprecherin/des AG-Sprechers </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Persönliche Entscheidungsgrundlagen für die Wahl</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Interview zur Wahlentscheidung </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Analyse von Wahlplakaten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Persönliche Wahlplakate gestalten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Demokratische Wahl eines AG-Sprechers/einer AG-Sprecherin </a:t>
                      </a:r>
                      <a:endParaRPr lang="de-DE" sz="1600" dirty="0">
                        <a:effectLst/>
                        <a:latin typeface="+mn-lt"/>
                        <a:ea typeface="Calibri" panose="020F0502020204030204" pitchFamily="34" charset="0"/>
                        <a:cs typeface="Cordia New" panose="020B0304020202020204" pitchFamily="34" charset="-34"/>
                      </a:endParaRPr>
                    </a:p>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 </a:t>
                      </a:r>
                      <a:endParaRPr lang="de-DE" sz="1600" dirty="0">
                        <a:effectLst/>
                        <a:latin typeface="+mn-lt"/>
                        <a:ea typeface="Calibri" panose="020F0502020204030204" pitchFamily="34" charset="0"/>
                        <a:cs typeface="Cordia New" panose="020B0304020202020204" pitchFamily="34" charset="-34"/>
                      </a:endParaRPr>
                    </a:p>
                  </a:txBody>
                  <a:tcPr marL="55781" marR="55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Logo-Kindernachrichten</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Buch:</a:t>
                      </a:r>
                      <a:r>
                        <a:rPr lang="de-DE" sz="1600" dirty="0">
                          <a:solidFill>
                            <a:schemeClr val="tx1"/>
                          </a:solidFill>
                          <a:effectLst/>
                          <a:latin typeface="+mn-lt"/>
                          <a:ea typeface="Times New Roman" panose="02020603050405020304" pitchFamily="18" charset="0"/>
                          <a:cs typeface="Cordia New" panose="020B0304020202020204" pitchFamily="34" charset="-34"/>
                        </a:rPr>
                        <a:t> </a:t>
                      </a:r>
                      <a:r>
                        <a:rPr lang="de-DE" sz="1600" dirty="0">
                          <a:solidFill>
                            <a:srgbClr val="215868"/>
                          </a:solidFill>
                          <a:effectLst/>
                          <a:latin typeface="+mn-lt"/>
                          <a:ea typeface="Times New Roman" panose="02020603050405020304" pitchFamily="18" charset="0"/>
                          <a:cs typeface="Cordia New" panose="020B0304020202020204" pitchFamily="34" charset="-34"/>
                        </a:rPr>
                        <a:t>Demokratiewerkstatt für die Grundschule S.39-53</a:t>
                      </a:r>
                      <a:endParaRPr lang="de-DE" sz="1600" dirty="0">
                        <a:effectLst/>
                        <a:latin typeface="+mn-lt"/>
                        <a:ea typeface="Times New Roman" panose="02020603050405020304" pitchFamily="18" charset="0"/>
                        <a:cs typeface="Cordia New" panose="020B0304020202020204" pitchFamily="34" charset="-34"/>
                      </a:endParaRPr>
                    </a:p>
                  </a:txBody>
                  <a:tcPr marL="55781" marR="55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9108273"/>
                  </a:ext>
                </a:extLst>
              </a:tr>
            </a:tbl>
          </a:graphicData>
        </a:graphic>
      </p:graphicFrame>
      <p:pic>
        <p:nvPicPr>
          <p:cNvPr id="8" name="Grafik 7">
            <a:extLst>
              <a:ext uri="{FF2B5EF4-FFF2-40B4-BE49-F238E27FC236}">
                <a16:creationId xmlns:a16="http://schemas.microsoft.com/office/drawing/2014/main" id="{A50BF2B4-201C-4C92-B1F3-EAA06F38999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216112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6FBF8-B0C9-4DA9-9847-1F64F350A27C}"/>
              </a:ext>
            </a:extLst>
          </p:cNvPr>
          <p:cNvSpPr>
            <a:spLocks noGrp="1"/>
          </p:cNvSpPr>
          <p:nvPr>
            <p:ph type="title"/>
          </p:nvPr>
        </p:nvSpPr>
        <p:spPr>
          <a:xfrm>
            <a:off x="324465" y="365125"/>
            <a:ext cx="11484077" cy="1325563"/>
          </a:xfrm>
          <a:solidFill>
            <a:schemeClr val="tx2">
              <a:lumMod val="75000"/>
            </a:schemeClr>
          </a:solidFill>
        </p:spPr>
        <p:txBody>
          <a:bodyPr>
            <a:normAutofit/>
          </a:bodyPr>
          <a:lstStyle/>
          <a:p>
            <a:r>
              <a:rPr lang="de-DE" sz="3200" dirty="0">
                <a:solidFill>
                  <a:schemeClr val="bg1">
                    <a:lumMod val="95000"/>
                  </a:schemeClr>
                </a:solidFill>
              </a:rPr>
              <a:t>                                               Materialien </a:t>
            </a:r>
            <a:r>
              <a:rPr lang="de-DE" sz="3200" dirty="0" err="1">
                <a:solidFill>
                  <a:schemeClr val="bg1">
                    <a:lumMod val="95000"/>
                  </a:schemeClr>
                </a:solidFill>
              </a:rPr>
              <a:t>Good</a:t>
            </a:r>
            <a:r>
              <a:rPr lang="de-DE" sz="3200" dirty="0">
                <a:solidFill>
                  <a:schemeClr val="bg1">
                    <a:lumMod val="95000"/>
                  </a:schemeClr>
                </a:solidFill>
              </a:rPr>
              <a:t>-Practice</a:t>
            </a:r>
          </a:p>
        </p:txBody>
      </p:sp>
      <p:sp>
        <p:nvSpPr>
          <p:cNvPr id="4" name="Textfeld 3">
            <a:extLst>
              <a:ext uri="{FF2B5EF4-FFF2-40B4-BE49-F238E27FC236}">
                <a16:creationId xmlns:a16="http://schemas.microsoft.com/office/drawing/2014/main" id="{99238BF9-EB6D-4BD6-9BDE-FAD291E46268}"/>
              </a:ext>
            </a:extLst>
          </p:cNvPr>
          <p:cNvSpPr txBox="1"/>
          <p:nvPr/>
        </p:nvSpPr>
        <p:spPr>
          <a:xfrm flipH="1">
            <a:off x="8147050" y="2469927"/>
            <a:ext cx="3016250" cy="116955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400" b="0" i="0" u="none" strike="noStrike" kern="1200" cap="none" spc="0" normalizeH="0" baseline="0" noProof="0" dirty="0">
              <a:ln>
                <a:noFill/>
              </a:ln>
              <a:solidFill>
                <a:srgbClr val="70AD47">
                  <a:lumMod val="50000"/>
                </a:srgbClr>
              </a:solidFill>
              <a:effectLst/>
              <a:uLnTx/>
              <a:uFillTx/>
              <a:latin typeface="Calibri" panose="020F0502020204030204"/>
              <a:ea typeface="+mn-ea"/>
              <a:cs typeface="+mn-cs"/>
            </a:endParaRPr>
          </a:p>
        </p:txBody>
      </p:sp>
      <p:sp>
        <p:nvSpPr>
          <p:cNvPr id="7" name="Rectangle 1">
            <a:extLst>
              <a:ext uri="{FF2B5EF4-FFF2-40B4-BE49-F238E27FC236}">
                <a16:creationId xmlns:a16="http://schemas.microsoft.com/office/drawing/2014/main" id="{84C21A18-E0A4-48F2-B0F8-85BF143FD6BD}"/>
              </a:ext>
            </a:extLst>
          </p:cNvPr>
          <p:cNvSpPr>
            <a:spLocks noChangeArrowheads="1"/>
          </p:cNvSpPr>
          <p:nvPr/>
        </p:nvSpPr>
        <p:spPr bwMode="auto">
          <a:xfrm>
            <a:off x="272710" y="1525129"/>
            <a:ext cx="101772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de-DE" sz="3200" b="1" i="0" u="none" strike="noStrike" kern="1200" cap="none" spc="0" normalizeH="0" baseline="0" noProof="0" dirty="0">
                <a:ln>
                  <a:noFill/>
                </a:ln>
                <a:solidFill>
                  <a:srgbClr val="215868"/>
                </a:solidFill>
                <a:effectLst/>
                <a:uLnTx/>
                <a:uFillTx/>
                <a:ea typeface="Calibri" panose="020F0502020204030204" pitchFamily="34" charset="0"/>
                <a:cs typeface="Arial" panose="020B0604020202020204" pitchFamily="34" charset="0"/>
              </a:rPr>
              <a:t>AG-Demokratielernen – Lehrplanbezug und Stoffverteilung</a:t>
            </a:r>
            <a:endParaRPr kumimoji="0" lang="de-DE" altLang="de-DE" sz="3200" b="0" i="0" u="none" strike="noStrike" kern="1200" cap="none" spc="0" normalizeH="0" baseline="0" noProof="0" dirty="0">
              <a:ln>
                <a:noFill/>
              </a:ln>
              <a:solidFill>
                <a:prstClr val="black"/>
              </a:solidFill>
              <a:effectLst/>
              <a:uLnTx/>
              <a:uFillTx/>
              <a:ea typeface="+mn-ea"/>
              <a:cs typeface="+mn-cs"/>
            </a:endParaRPr>
          </a:p>
        </p:txBody>
      </p:sp>
      <p:sp>
        <p:nvSpPr>
          <p:cNvPr id="12" name="Rectangle 3">
            <a:extLst>
              <a:ext uri="{FF2B5EF4-FFF2-40B4-BE49-F238E27FC236}">
                <a16:creationId xmlns:a16="http://schemas.microsoft.com/office/drawing/2014/main" id="{9397C625-5D6C-425C-B90F-A83BF06FA080}"/>
              </a:ext>
            </a:extLst>
          </p:cNvPr>
          <p:cNvSpPr>
            <a:spLocks noChangeArrowheads="1"/>
          </p:cNvSpPr>
          <p:nvPr/>
        </p:nvSpPr>
        <p:spPr bwMode="auto">
          <a:xfrm>
            <a:off x="436541" y="200236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3" name="Tabelle 2">
            <a:extLst>
              <a:ext uri="{FF2B5EF4-FFF2-40B4-BE49-F238E27FC236}">
                <a16:creationId xmlns:a16="http://schemas.microsoft.com/office/drawing/2014/main" id="{E139773E-70B4-4A84-8765-397F96A2A5DA}"/>
              </a:ext>
            </a:extLst>
          </p:cNvPr>
          <p:cNvGraphicFramePr>
            <a:graphicFrameLocks noGrp="1"/>
          </p:cNvGraphicFramePr>
          <p:nvPr>
            <p:extLst>
              <p:ext uri="{D42A27DB-BD31-4B8C-83A1-F6EECF244321}">
                <p14:modId xmlns:p14="http://schemas.microsoft.com/office/powerpoint/2010/main" val="1194672530"/>
              </p:ext>
            </p:extLst>
          </p:nvPr>
        </p:nvGraphicFramePr>
        <p:xfrm>
          <a:off x="324465" y="2000418"/>
          <a:ext cx="11430994" cy="4876342"/>
        </p:xfrm>
        <a:graphic>
          <a:graphicData uri="http://schemas.openxmlformats.org/drawingml/2006/table">
            <a:tbl>
              <a:tblPr firstRow="1" firstCol="1" bandRow="1"/>
              <a:tblGrid>
                <a:gridCol w="8289631">
                  <a:extLst>
                    <a:ext uri="{9D8B030D-6E8A-4147-A177-3AD203B41FA5}">
                      <a16:colId xmlns:a16="http://schemas.microsoft.com/office/drawing/2014/main" val="1175982211"/>
                    </a:ext>
                  </a:extLst>
                </a:gridCol>
                <a:gridCol w="3141363">
                  <a:extLst>
                    <a:ext uri="{9D8B030D-6E8A-4147-A177-3AD203B41FA5}">
                      <a16:colId xmlns:a16="http://schemas.microsoft.com/office/drawing/2014/main" val="3134445149"/>
                    </a:ext>
                  </a:extLst>
                </a:gridCol>
              </a:tblGrid>
              <a:tr h="466441">
                <a:tc gridSpan="2">
                  <a:txBody>
                    <a:bodyPr/>
                    <a:lstStyle/>
                    <a:p>
                      <a:pPr algn="ctr">
                        <a:lnSpc>
                          <a:spcPct val="115000"/>
                        </a:lnSpc>
                        <a:spcAft>
                          <a:spcPts val="0"/>
                        </a:spcAft>
                      </a:pPr>
                      <a:endParaRPr lang="de-DE" sz="900" dirty="0">
                        <a:effectLst/>
                        <a:latin typeface="Arial" panose="020B0604020202020204" pitchFamily="34" charset="0"/>
                        <a:ea typeface="Calibri" panose="020F0502020204030204" pitchFamily="34" charset="0"/>
                        <a:cs typeface="Cordia New" panose="020B0304020202020204" pitchFamily="34" charset="-34"/>
                      </a:endParaRPr>
                    </a:p>
                    <a:p>
                      <a:pPr algn="ctr">
                        <a:lnSpc>
                          <a:spcPct val="115000"/>
                        </a:lnSpc>
                        <a:spcAft>
                          <a:spcPts val="0"/>
                        </a:spcAft>
                      </a:pPr>
                      <a:r>
                        <a:rPr lang="de-DE" sz="2000" dirty="0">
                          <a:solidFill>
                            <a:srgbClr val="215868"/>
                          </a:solidFill>
                          <a:effectLst/>
                          <a:latin typeface="+mn-lt"/>
                          <a:ea typeface="Calibri" panose="020F0502020204030204" pitchFamily="34" charset="0"/>
                          <a:cs typeface="Cordia New" panose="020B0304020202020204" pitchFamily="34" charset="-34"/>
                        </a:rPr>
                        <a:t>November/Dezember</a:t>
                      </a:r>
                      <a:endParaRPr lang="de-DE" sz="2000" dirty="0">
                        <a:effectLst/>
                        <a:latin typeface="+mn-lt"/>
                        <a:ea typeface="Calibri" panose="020F0502020204030204" pitchFamily="34" charset="0"/>
                        <a:cs typeface="Cordia New" panose="020B0304020202020204" pitchFamily="34" charset="-34"/>
                      </a:endParaRPr>
                    </a:p>
                  </a:txBody>
                  <a:tcPr marL="50293" marR="502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hMerge="1">
                  <a:txBody>
                    <a:bodyPr/>
                    <a:lstStyle/>
                    <a:p>
                      <a:endParaRPr lang="de-DE"/>
                    </a:p>
                  </a:txBody>
                  <a:tcPr/>
                </a:tc>
                <a:extLst>
                  <a:ext uri="{0D108BD9-81ED-4DB2-BD59-A6C34878D82A}">
                    <a16:rowId xmlns:a16="http://schemas.microsoft.com/office/drawing/2014/main" val="2764354925"/>
                  </a:ext>
                </a:extLst>
              </a:tr>
              <a:tr h="140644">
                <a:tc>
                  <a:txBody>
                    <a:bodyPr/>
                    <a:lstStyle/>
                    <a:p>
                      <a:pPr algn="ctr">
                        <a:lnSpc>
                          <a:spcPct val="115000"/>
                        </a:lnSpc>
                        <a:spcAft>
                          <a:spcPts val="0"/>
                        </a:spcAft>
                      </a:pPr>
                      <a:r>
                        <a:rPr lang="de-DE" sz="9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Aktivitäten und Inhalte</a:t>
                      </a:r>
                      <a:endParaRPr lang="de-DE" sz="900">
                        <a:effectLst/>
                        <a:latin typeface="Arial" panose="020B0604020202020204" pitchFamily="34" charset="0"/>
                        <a:ea typeface="Calibri" panose="020F0502020204030204" pitchFamily="34" charset="0"/>
                        <a:cs typeface="Cordia New" panose="020B0304020202020204" pitchFamily="34" charset="-34"/>
                      </a:endParaRPr>
                    </a:p>
                  </a:txBody>
                  <a:tcPr marL="50293" marR="502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900" b="1">
                          <a:solidFill>
                            <a:srgbClr val="215868"/>
                          </a:solidFill>
                          <a:effectLst/>
                          <a:latin typeface="Arial" panose="020B0604020202020204" pitchFamily="34" charset="0"/>
                          <a:ea typeface="Calibri" panose="020F0502020204030204" pitchFamily="34" charset="0"/>
                          <a:cs typeface="Cordia New" panose="020B0304020202020204" pitchFamily="34" charset="-34"/>
                        </a:rPr>
                        <a:t>Medien</a:t>
                      </a:r>
                      <a:endParaRPr lang="de-DE" sz="900">
                        <a:effectLst/>
                        <a:latin typeface="Arial" panose="020B0604020202020204" pitchFamily="34" charset="0"/>
                        <a:ea typeface="Calibri" panose="020F0502020204030204" pitchFamily="34" charset="0"/>
                        <a:cs typeface="Cordia New" panose="020B0304020202020204" pitchFamily="34" charset="-34"/>
                      </a:endParaRPr>
                    </a:p>
                  </a:txBody>
                  <a:tcPr marL="50293" marR="502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2811"/>
                  </a:ext>
                </a:extLst>
              </a:tr>
              <a:tr h="2442640">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Wo können wir mitsprechen? (4 UE)</a:t>
                      </a:r>
                      <a:endParaRPr lang="de-DE" sz="1600" dirty="0">
                        <a:effectLst/>
                        <a:latin typeface="+mn-lt"/>
                        <a:ea typeface="Calibri" panose="020F0502020204030204" pitchFamily="34" charset="0"/>
                        <a:cs typeface="Cordia New" panose="020B0304020202020204" pitchFamily="34" charset="-34"/>
                      </a:endParaRPr>
                    </a:p>
                    <a:p>
                      <a:pPr>
                        <a:lnSpc>
                          <a:spcPct val="115000"/>
                        </a:lnSpc>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In meiner Familie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Rechte und Pflichten in der Familie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Partizipationsmöglichkeiten in der Familie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Reflexion über Partizipation in eigener Familie</a:t>
                      </a:r>
                      <a:endParaRPr lang="de-DE" sz="1600" dirty="0">
                        <a:effectLst/>
                        <a:latin typeface="+mn-lt"/>
                        <a:ea typeface="Calibri" panose="020F0502020204030204" pitchFamily="34" charset="0"/>
                        <a:cs typeface="Cordia New" panose="020B0304020202020204" pitchFamily="34" charset="-34"/>
                      </a:endParaRPr>
                    </a:p>
                    <a:p>
                      <a:pPr>
                        <a:lnSpc>
                          <a:spcPct val="115000"/>
                        </a:lnSpc>
                        <a:spcAft>
                          <a:spcPts val="0"/>
                        </a:spcAft>
                      </a:pPr>
                      <a:r>
                        <a:rPr lang="de-DE" sz="1600" u="sng" dirty="0">
                          <a:solidFill>
                            <a:srgbClr val="215868"/>
                          </a:solidFill>
                          <a:effectLst/>
                          <a:latin typeface="+mn-lt"/>
                          <a:ea typeface="Calibri" panose="020F0502020204030204" pitchFamily="34" charset="0"/>
                          <a:cs typeface="Arial" panose="020B0604020202020204" pitchFamily="34" charset="0"/>
                        </a:rPr>
                        <a:t>In meiner Klasse/ Schule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Rechte und Pflichten in der Schule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Partizipationsmöglichkeiten in der Schule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Reflexion über Partizipation in der Schule</a:t>
                      </a:r>
                      <a:endParaRPr lang="de-DE" sz="1600" dirty="0">
                        <a:effectLst/>
                        <a:latin typeface="+mn-lt"/>
                        <a:ea typeface="Calibri" panose="020F0502020204030204" pitchFamily="34" charset="0"/>
                        <a:cs typeface="Cordia New" panose="020B0304020202020204" pitchFamily="34" charset="-34"/>
                      </a:endParaRPr>
                    </a:p>
                  </a:txBody>
                  <a:tcPr marL="50293" marR="502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Logo-Kindernachrichten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00000"/>
                        </a:lnSpc>
                        <a:spcAft>
                          <a:spcPts val="0"/>
                        </a:spcAft>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Buch:</a:t>
                      </a:r>
                      <a:r>
                        <a:rPr lang="de-DE" sz="1600" dirty="0">
                          <a:solidFill>
                            <a:schemeClr val="tx1"/>
                          </a:solidFill>
                          <a:effectLst/>
                          <a:latin typeface="+mn-lt"/>
                          <a:ea typeface="Calibri" panose="020F0502020204030204" pitchFamily="34" charset="0"/>
                          <a:cs typeface="Cordia New" panose="020B0304020202020204" pitchFamily="34" charset="-34"/>
                        </a:rPr>
                        <a:t> </a:t>
                      </a:r>
                      <a:r>
                        <a:rPr lang="de-DE" sz="1600" dirty="0">
                          <a:solidFill>
                            <a:srgbClr val="215868"/>
                          </a:solidFill>
                          <a:effectLst/>
                          <a:latin typeface="+mn-lt"/>
                          <a:ea typeface="Calibri" panose="020F0502020204030204" pitchFamily="34" charset="0"/>
                          <a:cs typeface="Cordia New" panose="020B0304020202020204" pitchFamily="34" charset="-34"/>
                        </a:rPr>
                        <a:t>Demokratiewerkstatt für die Grundschule S.32-41</a:t>
                      </a:r>
                      <a:endParaRPr lang="de-DE" sz="1600" dirty="0">
                        <a:effectLst/>
                        <a:latin typeface="+mn-lt"/>
                        <a:ea typeface="Calibri" panose="020F0502020204030204" pitchFamily="34" charset="0"/>
                        <a:cs typeface="Cordia New" panose="020B0304020202020204" pitchFamily="34" charset="-34"/>
                      </a:endParaRPr>
                    </a:p>
                  </a:txBody>
                  <a:tcPr marL="50293" marR="502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9772678"/>
                  </a:ext>
                </a:extLst>
              </a:tr>
              <a:tr h="1737156">
                <a:tc>
                  <a:txBody>
                    <a:bodyPr/>
                    <a:lstStyle/>
                    <a:p>
                      <a:pPr>
                        <a:lnSpc>
                          <a:spcPct val="115000"/>
                        </a:lnSpc>
                        <a:spcAft>
                          <a:spcPts val="0"/>
                        </a:spcAft>
                      </a:pPr>
                      <a:r>
                        <a:rPr lang="de-DE" sz="1600" b="1" dirty="0">
                          <a:solidFill>
                            <a:srgbClr val="215868"/>
                          </a:solidFill>
                          <a:effectLst/>
                          <a:latin typeface="+mn-lt"/>
                          <a:ea typeface="Calibri" panose="020F0502020204030204" pitchFamily="34" charset="0"/>
                          <a:cs typeface="Arial" panose="020B0604020202020204" pitchFamily="34" charset="0"/>
                        </a:rPr>
                        <a:t>Welche Pflichten haben wir? (3 UE)</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Einen Interviewbogen zum Thema Pflichten von Kindern an der Schule erstellen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Verschiedener Parteien (Eltern, Kinder, Lehrkräfte) zum Thema Pflichten befragen: Welche Pflichten haben Kinder in der Schule? </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Argumente für und gegen bestimmte Pflichten im Rollenspiel austauschen</a:t>
                      </a:r>
                      <a:endParaRPr lang="de-DE" sz="1600" dirty="0">
                        <a:effectLst/>
                        <a:latin typeface="+mn-lt"/>
                        <a:ea typeface="Calibri" panose="020F0502020204030204" pitchFamily="34" charset="0"/>
                        <a:cs typeface="Cordia New" panose="020B0304020202020204" pitchFamily="34" charset="-34"/>
                      </a:endParaRPr>
                    </a:p>
                    <a:p>
                      <a:pPr marL="342900" lvl="0" indent="-342900">
                        <a:lnSpc>
                          <a:spcPct val="115000"/>
                        </a:lnSpc>
                        <a:spcAft>
                          <a:spcPts val="0"/>
                        </a:spcAft>
                        <a:buClr>
                          <a:srgbClr val="000000"/>
                        </a:buClr>
                        <a:buFont typeface="Symbol" panose="05050102010706020507" pitchFamily="18" charset="2"/>
                        <a:buChar char=""/>
                      </a:pPr>
                      <a:r>
                        <a:rPr lang="de-DE" sz="1600" dirty="0">
                          <a:solidFill>
                            <a:srgbClr val="215868"/>
                          </a:solidFill>
                          <a:effectLst/>
                          <a:latin typeface="+mn-lt"/>
                          <a:ea typeface="Calibri" panose="020F0502020204030204" pitchFamily="34" charset="0"/>
                          <a:cs typeface="Cordia New" panose="020B0304020202020204" pitchFamily="34" charset="-34"/>
                        </a:rPr>
                        <a:t>Sich eine persönliche Meinung zu Pflichten von Kindern in der Schule bilden</a:t>
                      </a:r>
                      <a:endParaRPr lang="de-DE" sz="1600" dirty="0">
                        <a:effectLst/>
                        <a:latin typeface="+mn-lt"/>
                        <a:ea typeface="Calibri" panose="020F0502020204030204" pitchFamily="34" charset="0"/>
                        <a:cs typeface="Cordia New" panose="020B0304020202020204" pitchFamily="34" charset="-34"/>
                      </a:endParaRPr>
                    </a:p>
                  </a:txBody>
                  <a:tcPr marL="50293" marR="502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Logo-Kindernachrichten</a:t>
                      </a:r>
                      <a:endParaRPr lang="de-DE" sz="1600" dirty="0">
                        <a:effectLst/>
                        <a:latin typeface="+mn-lt"/>
                        <a:ea typeface="Times New Roman" panose="02020603050405020304" pitchFamily="18" charset="0"/>
                        <a:cs typeface="Cordia New" panose="020B0304020202020204" pitchFamily="34" charset="-34"/>
                      </a:endParaRPr>
                    </a:p>
                    <a:p>
                      <a:pPr marL="342900" lvl="0" indent="-342900">
                        <a:lnSpc>
                          <a:spcPct val="100000"/>
                        </a:lnSpc>
                        <a:spcAft>
                          <a:spcPts val="0"/>
                        </a:spcAft>
                        <a:buClr>
                          <a:srgbClr val="000000"/>
                        </a:buClr>
                        <a:buFont typeface="Symbol" panose="05050102010706020507" pitchFamily="18" charset="2"/>
                        <a:buChar char=""/>
                        <a:tabLst>
                          <a:tab pos="126365" algn="l"/>
                        </a:tabLst>
                      </a:pPr>
                      <a:r>
                        <a:rPr lang="de-DE" sz="1600" dirty="0">
                          <a:solidFill>
                            <a:srgbClr val="215868"/>
                          </a:solidFill>
                          <a:effectLst/>
                          <a:latin typeface="+mn-lt"/>
                          <a:ea typeface="Times New Roman" panose="02020603050405020304" pitchFamily="18" charset="0"/>
                          <a:cs typeface="Cordia New" panose="020B0304020202020204" pitchFamily="34" charset="-34"/>
                        </a:rPr>
                        <a:t>Interviewbogen </a:t>
                      </a:r>
                      <a:endParaRPr lang="de-DE" sz="1600" dirty="0">
                        <a:effectLst/>
                        <a:latin typeface="+mn-lt"/>
                        <a:ea typeface="Times New Roman" panose="02020603050405020304" pitchFamily="18" charset="0"/>
                        <a:cs typeface="Cordia New" panose="020B0304020202020204" pitchFamily="34" charset="-34"/>
                      </a:endParaRPr>
                    </a:p>
                  </a:txBody>
                  <a:tcPr marL="50293" marR="502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3167475"/>
                  </a:ext>
                </a:extLst>
              </a:tr>
            </a:tbl>
          </a:graphicData>
        </a:graphic>
      </p:graphicFrame>
      <p:pic>
        <p:nvPicPr>
          <p:cNvPr id="8" name="Grafik 7">
            <a:extLst>
              <a:ext uri="{FF2B5EF4-FFF2-40B4-BE49-F238E27FC236}">
                <a16:creationId xmlns:a16="http://schemas.microsoft.com/office/drawing/2014/main" id="{BAE557A8-49F6-454B-81E8-CFAB628A4C1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1675" y="455592"/>
            <a:ext cx="1197263" cy="1144627"/>
          </a:xfrm>
          <a:prstGeom prst="rect">
            <a:avLst/>
          </a:prstGeom>
          <a:noFill/>
          <a:ln>
            <a:noFill/>
          </a:ln>
        </p:spPr>
      </p:pic>
    </p:spTree>
    <p:extLst>
      <p:ext uri="{BB962C8B-B14F-4D97-AF65-F5344CB8AC3E}">
        <p14:creationId xmlns:p14="http://schemas.microsoft.com/office/powerpoint/2010/main" val="7391570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1563</Words>
  <Application>Microsoft Office PowerPoint</Application>
  <PresentationFormat>Breitbild</PresentationFormat>
  <Paragraphs>298</Paragraphs>
  <Slides>16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Arial</vt:lpstr>
      <vt:lpstr>Calibri</vt:lpstr>
      <vt:lpstr>Calibri Light</vt:lpstr>
      <vt:lpstr>Cordia New</vt:lpstr>
      <vt:lpstr>Symbol</vt:lpstr>
      <vt:lpstr>Times New Roman</vt:lpstr>
      <vt:lpstr>Office</vt:lpstr>
      <vt:lpstr>Materialien MIT!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lpstr>                                               Materialien Good-Practice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Materialien MIT!  Good-Practice</dc:title>
  <dc:creator>Barbara Zauner</dc:creator>
  <cp:lastModifiedBy>Barbara Zauner</cp:lastModifiedBy>
  <cp:revision>7</cp:revision>
  <dcterms:created xsi:type="dcterms:W3CDTF">2022-12-12T12:31:14Z</dcterms:created>
  <dcterms:modified xsi:type="dcterms:W3CDTF">2023-02-10T12:38:42Z</dcterms:modified>
</cp:coreProperties>
</file>