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4" r:id="rId3"/>
    <p:sldId id="285" r:id="rId4"/>
    <p:sldId id="291" r:id="rId5"/>
    <p:sldId id="293" r:id="rId6"/>
    <p:sldId id="294" r:id="rId7"/>
    <p:sldId id="292" r:id="rId8"/>
    <p:sldId id="295" r:id="rId9"/>
    <p:sldId id="296"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meder, Maximilian (StMUK)" initials="KM(" lastIdx="2" clrIdx="0">
    <p:extLst>
      <p:ext uri="{19B8F6BF-5375-455C-9EA6-DF929625EA0E}">
        <p15:presenceInfo xmlns:p15="http://schemas.microsoft.com/office/powerpoint/2012/main" userId="S-1-5-21-1986689757-124263158-732247886-348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1EB59E-4F0E-491D-AE32-CB9215ED11F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9A6996C-6B8B-4B36-BDF3-23C6294C8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53BEE49-4141-4FFB-8D68-6DD286AF1CE1}"/>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5" name="Fußzeilenplatzhalter 4">
            <a:extLst>
              <a:ext uri="{FF2B5EF4-FFF2-40B4-BE49-F238E27FC236}">
                <a16:creationId xmlns:a16="http://schemas.microsoft.com/office/drawing/2014/main" id="{988DD5B6-607B-41FC-8C1A-A4943126D5B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35CE8E-938E-486A-988B-AD21A895CDCF}"/>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20468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6B4DB8-FE39-4BE9-809D-2C7763D79E1C}"/>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E9E423F-E6C4-4656-9A0F-D35A1B34CEB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EA0C34B-A552-4F0A-BA42-300C69E534F7}"/>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5" name="Fußzeilenplatzhalter 4">
            <a:extLst>
              <a:ext uri="{FF2B5EF4-FFF2-40B4-BE49-F238E27FC236}">
                <a16:creationId xmlns:a16="http://schemas.microsoft.com/office/drawing/2014/main" id="{D6AA6854-0954-459D-B8E2-880AE6BDCE2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3DBF133-5172-4311-8DE8-B790AF18345A}"/>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1037816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EFD2DC-57A1-422E-A1D3-614844FBEB3D}"/>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30AD942-8A3E-4317-A1F9-FA9ED3567D2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A386E7E-F7F3-4A3E-BE34-38C21CD9B59A}"/>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5" name="Fußzeilenplatzhalter 4">
            <a:extLst>
              <a:ext uri="{FF2B5EF4-FFF2-40B4-BE49-F238E27FC236}">
                <a16:creationId xmlns:a16="http://schemas.microsoft.com/office/drawing/2014/main" id="{57E388AF-37E0-47C0-9AE6-433D02A8CD4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FB4031F-DB89-4A01-A44B-6176C53DE7F0}"/>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37753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935C4C-9A76-4B12-AD26-BCA8FD6A71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70609BF-31B8-4213-9DE4-0615F7DE119B}"/>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32336DA-3F4C-4C57-B137-C53A2EC5C6BE}"/>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5" name="Fußzeilenplatzhalter 4">
            <a:extLst>
              <a:ext uri="{FF2B5EF4-FFF2-40B4-BE49-F238E27FC236}">
                <a16:creationId xmlns:a16="http://schemas.microsoft.com/office/drawing/2014/main" id="{B82C314B-3B08-476D-8445-B117B1723F1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7B31082-E490-493E-9E8C-3015DCAEAE43}"/>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408520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C42568-FBED-42F2-8120-CF72414B6F9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E5E7AE4-9B96-4635-AB5B-9B1421D241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93A057C-08AE-450E-9179-5D540B8040FB}"/>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5" name="Fußzeilenplatzhalter 4">
            <a:extLst>
              <a:ext uri="{FF2B5EF4-FFF2-40B4-BE49-F238E27FC236}">
                <a16:creationId xmlns:a16="http://schemas.microsoft.com/office/drawing/2014/main" id="{0931368F-4D11-4B5D-BE83-25B5D479A09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8789EF5-C98F-4A81-A7D3-BD4FD972F95A}"/>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273396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552CE-BE6C-4934-8AD7-7689C0BD33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857A1E49-BDE1-42BD-BFD0-A67B9C8F68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084503B6-49E5-4C59-85F0-82E28DCDAEF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DD24D9EF-95C7-4033-A0D3-5457A6765A02}"/>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6" name="Fußzeilenplatzhalter 5">
            <a:extLst>
              <a:ext uri="{FF2B5EF4-FFF2-40B4-BE49-F238E27FC236}">
                <a16:creationId xmlns:a16="http://schemas.microsoft.com/office/drawing/2014/main" id="{806D2463-4C95-4C1B-B51B-4F814A37754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7C863FE-A4D0-4C55-9D8E-DA95FA5D7691}"/>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1882687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70502-BE31-4D60-A36C-7E091108814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DF6644C-9320-48E3-8938-C5269D775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5BB9231-5FAB-436A-8DDC-1C14545A124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AD9B926-5FE8-45E8-8947-A9DDE4A56B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E5AA9E2-C828-4557-B779-AD7440FF2A5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219E16C3-CC2A-45CB-AEDA-B235C0CDF39F}"/>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8" name="Fußzeilenplatzhalter 7">
            <a:extLst>
              <a:ext uri="{FF2B5EF4-FFF2-40B4-BE49-F238E27FC236}">
                <a16:creationId xmlns:a16="http://schemas.microsoft.com/office/drawing/2014/main" id="{1211E068-37A8-48A2-8695-A2EF0276CF4C}"/>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DB7A16AE-C146-4A99-8B7B-F463C4B5D8C4}"/>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138402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762578-AB52-4592-9CD4-A80D2C2C305C}"/>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DDD2F687-558F-4E3B-ACD5-ADB4E3F7C0BC}"/>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4" name="Fußzeilenplatzhalter 3">
            <a:extLst>
              <a:ext uri="{FF2B5EF4-FFF2-40B4-BE49-F238E27FC236}">
                <a16:creationId xmlns:a16="http://schemas.microsoft.com/office/drawing/2014/main" id="{2DD48723-D5BB-4525-B8D9-A0D10779D18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CB751153-76C1-49D8-9273-B3884C8D94EF}"/>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45030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F0662AC-AA0B-477B-ADC6-E96DD9D59CEB}"/>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3" name="Fußzeilenplatzhalter 2">
            <a:extLst>
              <a:ext uri="{FF2B5EF4-FFF2-40B4-BE49-F238E27FC236}">
                <a16:creationId xmlns:a16="http://schemas.microsoft.com/office/drawing/2014/main" id="{4D371219-2838-4B82-85E3-3242FF09B91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75CBFBF-5FBF-4467-974D-CA127CED0C69}"/>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3223376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6A4D9-4093-4A79-9D5C-6EB89E4EA13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4A650A5-E631-41E0-BE98-61E19FF8F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A8D2EB-71D0-4F94-9C20-09C0A681C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7A7CBE7-7FE0-40B0-8997-1137CDB0CF02}"/>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6" name="Fußzeilenplatzhalter 5">
            <a:extLst>
              <a:ext uri="{FF2B5EF4-FFF2-40B4-BE49-F238E27FC236}">
                <a16:creationId xmlns:a16="http://schemas.microsoft.com/office/drawing/2014/main" id="{780C9BA2-D2C1-4DFC-AED8-7C271C8596E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446224C-3D3B-46D8-87BA-E28D8279B303}"/>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246174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83A911-974F-42AE-99A9-20D085CE5B31}"/>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C31A856-F034-444D-B584-F04C84AA69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22D72A2-FF05-4769-81B4-C29F212BA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EE885276-06CB-4FF4-899C-9E43434FBDF4}"/>
              </a:ext>
            </a:extLst>
          </p:cNvPr>
          <p:cNvSpPr>
            <a:spLocks noGrp="1"/>
          </p:cNvSpPr>
          <p:nvPr>
            <p:ph type="dt" sz="half" idx="10"/>
          </p:nvPr>
        </p:nvSpPr>
        <p:spPr/>
        <p:txBody>
          <a:bodyPr/>
          <a:lstStyle/>
          <a:p>
            <a:fld id="{04EDFA9A-E6A9-4FCB-A739-F4E9C6A2DBB8}" type="datetimeFigureOut">
              <a:rPr lang="de-DE" smtClean="0"/>
              <a:t>20.03.2023</a:t>
            </a:fld>
            <a:endParaRPr lang="de-DE"/>
          </a:p>
        </p:txBody>
      </p:sp>
      <p:sp>
        <p:nvSpPr>
          <p:cNvPr id="6" name="Fußzeilenplatzhalter 5">
            <a:extLst>
              <a:ext uri="{FF2B5EF4-FFF2-40B4-BE49-F238E27FC236}">
                <a16:creationId xmlns:a16="http://schemas.microsoft.com/office/drawing/2014/main" id="{2EEE2A7C-7091-487B-B0C7-A4CF5BD47F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90301D2-0C2B-4F54-BD85-352C2E85B51D}"/>
              </a:ext>
            </a:extLst>
          </p:cNvPr>
          <p:cNvSpPr>
            <a:spLocks noGrp="1"/>
          </p:cNvSpPr>
          <p:nvPr>
            <p:ph type="sldNum" sz="quarter" idx="12"/>
          </p:nvPr>
        </p:nvSpPr>
        <p:spPr/>
        <p:txBody>
          <a:bodyPr/>
          <a:lstStyle/>
          <a:p>
            <a:fld id="{0FCD0531-CA1B-4F24-8F0F-A6F406570FCC}" type="slidenum">
              <a:rPr lang="de-DE" smtClean="0"/>
              <a:t>‹Nr.›</a:t>
            </a:fld>
            <a:endParaRPr lang="de-DE"/>
          </a:p>
        </p:txBody>
      </p:sp>
    </p:spTree>
    <p:extLst>
      <p:ext uri="{BB962C8B-B14F-4D97-AF65-F5344CB8AC3E}">
        <p14:creationId xmlns:p14="http://schemas.microsoft.com/office/powerpoint/2010/main" val="381964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6EE9226-53D7-40A0-8935-5D6F158AF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AC9F09E7-386B-49C3-B25A-E6005E1606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01E5527-D7AB-483E-9A76-AC63B3B9C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EDFA9A-E6A9-4FCB-A739-F4E9C6A2DBB8}" type="datetimeFigureOut">
              <a:rPr lang="de-DE" smtClean="0"/>
              <a:t>20.03.2023</a:t>
            </a:fld>
            <a:endParaRPr lang="de-DE"/>
          </a:p>
        </p:txBody>
      </p:sp>
      <p:sp>
        <p:nvSpPr>
          <p:cNvPr id="5" name="Fußzeilenplatzhalter 4">
            <a:extLst>
              <a:ext uri="{FF2B5EF4-FFF2-40B4-BE49-F238E27FC236}">
                <a16:creationId xmlns:a16="http://schemas.microsoft.com/office/drawing/2014/main" id="{BCED71ED-0477-4A6C-8CB6-403C01B6E3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A883638-8383-49D8-A621-D158A2880E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D0531-CA1B-4F24-8F0F-A6F406570FCC}" type="slidenum">
              <a:rPr lang="de-DE" smtClean="0"/>
              <a:t>‹Nr.›</a:t>
            </a:fld>
            <a:endParaRPr lang="de-DE"/>
          </a:p>
        </p:txBody>
      </p:sp>
    </p:spTree>
    <p:extLst>
      <p:ext uri="{BB962C8B-B14F-4D97-AF65-F5344CB8AC3E}">
        <p14:creationId xmlns:p14="http://schemas.microsoft.com/office/powerpoint/2010/main" val="3961444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6C5BD4-FB25-453F-B64C-2212B1A72D7A}"/>
              </a:ext>
            </a:extLst>
          </p:cNvPr>
          <p:cNvSpPr>
            <a:spLocks noGrp="1"/>
          </p:cNvSpPr>
          <p:nvPr>
            <p:ph type="ctrTitle"/>
          </p:nvPr>
        </p:nvSpPr>
        <p:spPr>
          <a:solidFill>
            <a:schemeClr val="tx2">
              <a:lumMod val="75000"/>
            </a:schemeClr>
          </a:solidFill>
        </p:spPr>
        <p:txBody>
          <a:bodyPr/>
          <a:lstStyle/>
          <a:p>
            <a:r>
              <a:rPr lang="de-DE" dirty="0">
                <a:solidFill>
                  <a:schemeClr val="bg1">
                    <a:lumMod val="95000"/>
                  </a:schemeClr>
                </a:solidFill>
              </a:rPr>
              <a:t>Materialien MIT!</a:t>
            </a:r>
            <a:br>
              <a:rPr lang="de-DE" dirty="0">
                <a:solidFill>
                  <a:schemeClr val="bg1">
                    <a:lumMod val="95000"/>
                  </a:schemeClr>
                </a:solidFill>
              </a:rPr>
            </a:br>
            <a:r>
              <a:rPr lang="de-DE" dirty="0">
                <a:solidFill>
                  <a:schemeClr val="bg1">
                    <a:lumMod val="95000"/>
                  </a:schemeClr>
                </a:solidFill>
              </a:rPr>
              <a:t> </a:t>
            </a:r>
            <a:r>
              <a:rPr lang="de-DE" dirty="0" err="1">
                <a:solidFill>
                  <a:schemeClr val="bg1">
                    <a:lumMod val="95000"/>
                  </a:schemeClr>
                </a:solidFill>
              </a:rPr>
              <a:t>Good</a:t>
            </a:r>
            <a:r>
              <a:rPr lang="de-DE" dirty="0">
                <a:solidFill>
                  <a:schemeClr val="bg1">
                    <a:lumMod val="95000"/>
                  </a:schemeClr>
                </a:solidFill>
              </a:rPr>
              <a:t>-Practice</a:t>
            </a:r>
          </a:p>
        </p:txBody>
      </p:sp>
      <p:sp>
        <p:nvSpPr>
          <p:cNvPr id="3" name="Untertitel 2">
            <a:extLst>
              <a:ext uri="{FF2B5EF4-FFF2-40B4-BE49-F238E27FC236}">
                <a16:creationId xmlns:a16="http://schemas.microsoft.com/office/drawing/2014/main" id="{F1D61F39-630F-4FFC-BE84-D038AF1A5F1F}"/>
              </a:ext>
            </a:extLst>
          </p:cNvPr>
          <p:cNvSpPr>
            <a:spLocks noGrp="1"/>
          </p:cNvSpPr>
          <p:nvPr>
            <p:ph type="subTitle" idx="1"/>
          </p:nvPr>
        </p:nvSpPr>
        <p:spPr>
          <a:xfrm>
            <a:off x="1524000" y="3509963"/>
            <a:ext cx="9144000" cy="1747837"/>
          </a:xfrm>
          <a:solidFill>
            <a:schemeClr val="bg1">
              <a:lumMod val="85000"/>
            </a:schemeClr>
          </a:solidFill>
        </p:spPr>
        <p:txBody>
          <a:bodyPr/>
          <a:lstStyle/>
          <a:p>
            <a:endParaRPr lang="de-DE" dirty="0"/>
          </a:p>
          <a:p>
            <a:r>
              <a:rPr lang="de-DE" dirty="0">
                <a:solidFill>
                  <a:schemeClr val="tx2">
                    <a:lumMod val="50000"/>
                  </a:schemeClr>
                </a:solidFill>
              </a:rPr>
              <a:t>Thema: Klassensprecherworkshop</a:t>
            </a:r>
          </a:p>
          <a:p>
            <a:r>
              <a:rPr lang="de-DE" dirty="0">
                <a:solidFill>
                  <a:schemeClr val="tx2">
                    <a:lumMod val="50000"/>
                  </a:schemeClr>
                </a:solidFill>
              </a:rPr>
              <a:t>Schule: Grundschule Karlsfeld</a:t>
            </a:r>
          </a:p>
        </p:txBody>
      </p:sp>
      <p:pic>
        <p:nvPicPr>
          <p:cNvPr id="5" name="Grafik 4">
            <a:extLst>
              <a:ext uri="{FF2B5EF4-FFF2-40B4-BE49-F238E27FC236}">
                <a16:creationId xmlns:a16="http://schemas.microsoft.com/office/drawing/2014/main" id="{815B7EBC-15B8-40C9-9B29-4DC3E02AF25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0518" y="1360530"/>
            <a:ext cx="1324210" cy="1445784"/>
          </a:xfrm>
          <a:prstGeom prst="rect">
            <a:avLst/>
          </a:prstGeom>
          <a:noFill/>
          <a:ln>
            <a:noFill/>
          </a:ln>
        </p:spPr>
      </p:pic>
    </p:spTree>
    <p:extLst>
      <p:ext uri="{BB962C8B-B14F-4D97-AF65-F5344CB8AC3E}">
        <p14:creationId xmlns:p14="http://schemas.microsoft.com/office/powerpoint/2010/main" val="131987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838200" y="1817517"/>
            <a:ext cx="10515600" cy="41303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zum Ende des Schuljahres</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04040"/>
                </a:solidFill>
                <a:effectLst/>
                <a:uLnTx/>
                <a:uFillTx/>
                <a:latin typeface="Calibri" panose="020F0502020204030204"/>
                <a:ea typeface="+mn-ea"/>
                <a:cs typeface="+mn-cs"/>
              </a:rPr>
              <a:t>Zum </a:t>
            </a:r>
            <a:r>
              <a:rPr kumimoji="0" lang="de-DE" sz="1800" b="0" i="0" u="none" strike="noStrike" kern="1200" cap="none" spc="0" normalizeH="0" baseline="0" dirty="0">
                <a:ln>
                  <a:noFill/>
                </a:ln>
                <a:solidFill>
                  <a:srgbClr val="404040"/>
                </a:solidFill>
                <a:effectLst/>
                <a:uLnTx/>
                <a:uFillTx/>
                <a:latin typeface="Calibri" panose="020F0502020204030204"/>
                <a:ea typeface="+mn-ea"/>
                <a:cs typeface="+mn-cs"/>
              </a:rPr>
              <a:t>Ende</a:t>
            </a:r>
            <a:r>
              <a:rPr kumimoji="0" lang="de-DE" sz="1800" b="0" i="0" u="none" strike="noStrike" kern="1200" cap="none" spc="0" normalizeH="0" baseline="0" noProof="0" dirty="0">
                <a:ln>
                  <a:noFill/>
                </a:ln>
                <a:solidFill>
                  <a:srgbClr val="404040"/>
                </a:solidFill>
                <a:effectLst/>
                <a:uLnTx/>
                <a:uFillTx/>
                <a:latin typeface="Calibri" panose="020F0502020204030204"/>
                <a:ea typeface="+mn-ea"/>
                <a:cs typeface="+mn-cs"/>
              </a:rPr>
              <a:t> eines jeden Schuljahres führen wir an unserer Schule einen Klassensprecherworkshop in einem externen Jugendhaus durch. Hier reflektieren wir die Arbeit der Klassensprecherversammlung des vergangenen Schuljahres</a:t>
            </a:r>
            <a:r>
              <a:rPr lang="de-DE" dirty="0">
                <a:solidFill>
                  <a:srgbClr val="404040"/>
                </a:solidFill>
                <a:latin typeface="Calibri" panose="020F0502020204030204"/>
              </a:rPr>
              <a:t>, halten fest, welche Themen noch nicht ausreichend bearbeitet sind und in das nächste Schuljahr mitgenommen werden müssen und sammeln hierfür Ideen.</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lang="de-DE" dirty="0">
                <a:solidFill>
                  <a:srgbClr val="404040"/>
                </a:solidFill>
                <a:latin typeface="Calibri" panose="020F0502020204030204"/>
              </a:rPr>
              <a:t>So kann jede neue Gruppe an Klassensprecherinnen und Klassensprechern zwar die Themen wieder neu diskutieren und ihre eigenen Lösungen für Probleme sammeln, muss aber nicht jedes Jahr wieder völlig neu beginnen. Die Ideen der Vorjahre zu bestimmten Themen gehen so nicht verloren und bereichern die Diskussion. So ist die Arbeit der Klassensprecherversammlung nachhaltiger und bekommt für deren Vertreterinnen und Vertreter noch eine größere Bedeutung.</a:t>
            </a:r>
            <a:endParaRPr kumimoji="0" lang="de-DE" sz="18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pic>
        <p:nvPicPr>
          <p:cNvPr id="6" name="Grafik 5">
            <a:extLst>
              <a:ext uri="{FF2B5EF4-FFF2-40B4-BE49-F238E27FC236}">
                <a16:creationId xmlns:a16="http://schemas.microsoft.com/office/drawing/2014/main" id="{3E76A429-46A9-4161-89C0-404C3F0768D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1599" y="443130"/>
            <a:ext cx="1098084" cy="1169551"/>
          </a:xfrm>
          <a:prstGeom prst="rect">
            <a:avLst/>
          </a:prstGeom>
          <a:noFill/>
          <a:ln>
            <a:noFill/>
          </a:ln>
        </p:spPr>
      </p:pic>
    </p:spTree>
    <p:extLst>
      <p:ext uri="{BB962C8B-B14F-4D97-AF65-F5344CB8AC3E}">
        <p14:creationId xmlns:p14="http://schemas.microsoft.com/office/powerpoint/2010/main" val="3194127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432619" y="365125"/>
            <a:ext cx="11326762"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7" name="Rechteck 6">
            <a:extLst>
              <a:ext uri="{FF2B5EF4-FFF2-40B4-BE49-F238E27FC236}">
                <a16:creationId xmlns:a16="http://schemas.microsoft.com/office/drawing/2014/main" id="{88F86028-28F9-4FD9-95B4-B5DEE10D2E67}"/>
              </a:ext>
            </a:extLst>
          </p:cNvPr>
          <p:cNvSpPr/>
          <p:nvPr/>
        </p:nvSpPr>
        <p:spPr>
          <a:xfrm>
            <a:off x="432620" y="1714009"/>
            <a:ext cx="10055486" cy="584775"/>
          </a:xfrm>
          <a:prstGeom prst="rect">
            <a:avLst/>
          </a:prstGeom>
        </p:spPr>
        <p:txBody>
          <a:bodyPr wrap="square">
            <a:spAutoFit/>
          </a:bodyPr>
          <a:lstStyle/>
          <a:p>
            <a:pPr lvl="0">
              <a:defRPr/>
            </a:pPr>
            <a:r>
              <a:rPr lang="de-DE" sz="3200" dirty="0">
                <a:solidFill>
                  <a:prstClr val="black"/>
                </a:solidFill>
              </a:rPr>
              <a:t>Klassensprecherworkshop, Grundschule Karlsfeld</a:t>
            </a:r>
          </a:p>
        </p:txBody>
      </p:sp>
      <p:sp>
        <p:nvSpPr>
          <p:cNvPr id="8" name="Textfeld 7">
            <a:extLst>
              <a:ext uri="{FF2B5EF4-FFF2-40B4-BE49-F238E27FC236}">
                <a16:creationId xmlns:a16="http://schemas.microsoft.com/office/drawing/2014/main" id="{650E4C1A-DDC3-4089-8352-6F254F41A1EA}"/>
              </a:ext>
            </a:extLst>
          </p:cNvPr>
          <p:cNvSpPr txBox="1"/>
          <p:nvPr/>
        </p:nvSpPr>
        <p:spPr>
          <a:xfrm>
            <a:off x="432619" y="1728234"/>
            <a:ext cx="1051560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Ablauf/Planung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Im Folgenden skizzieren wir den Ablauf des Workshops, wie wir ihn die letzten Jahre erfolgreich durchgeführt haben. Es gibt natürlich vielfältige Möglichkeiten mit den Klassensprecherinnen und Klassensprechern auf das Jahr zurückzublicken. Dieses Verfahren hat sich jedoch an unserer Schule bewährt.</a:t>
            </a:r>
          </a:p>
        </p:txBody>
      </p:sp>
      <p:graphicFrame>
        <p:nvGraphicFramePr>
          <p:cNvPr id="3" name="Tabelle 2">
            <a:extLst>
              <a:ext uri="{FF2B5EF4-FFF2-40B4-BE49-F238E27FC236}">
                <a16:creationId xmlns:a16="http://schemas.microsoft.com/office/drawing/2014/main" id="{33B15BD9-0110-47A3-B4E5-B47745B66306}"/>
              </a:ext>
            </a:extLst>
          </p:cNvPr>
          <p:cNvGraphicFramePr>
            <a:graphicFrameLocks noGrp="1"/>
          </p:cNvGraphicFramePr>
          <p:nvPr>
            <p:extLst>
              <p:ext uri="{D42A27DB-BD31-4B8C-83A1-F6EECF244321}">
                <p14:modId xmlns:p14="http://schemas.microsoft.com/office/powerpoint/2010/main" val="3149799788"/>
              </p:ext>
            </p:extLst>
          </p:nvPr>
        </p:nvGraphicFramePr>
        <p:xfrm>
          <a:off x="501445" y="4257310"/>
          <a:ext cx="11257936" cy="2272637"/>
        </p:xfrm>
        <a:graphic>
          <a:graphicData uri="http://schemas.openxmlformats.org/drawingml/2006/table">
            <a:tbl>
              <a:tblPr firstRow="1" firstCol="1" bandRow="1"/>
              <a:tblGrid>
                <a:gridCol w="11257936">
                  <a:extLst>
                    <a:ext uri="{9D8B030D-6E8A-4147-A177-3AD203B41FA5}">
                      <a16:colId xmlns:a16="http://schemas.microsoft.com/office/drawing/2014/main" val="866551670"/>
                    </a:ext>
                  </a:extLst>
                </a:gridCol>
              </a:tblGrid>
              <a:tr h="378773">
                <a:tc>
                  <a:txBody>
                    <a:bodyPr/>
                    <a:lstStyle/>
                    <a:p>
                      <a:pPr>
                        <a:spcAft>
                          <a:spcPts val="0"/>
                        </a:spcAft>
                      </a:pPr>
                      <a:r>
                        <a:rPr lang="de-DE"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Klausurtagung am: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55234677"/>
                  </a:ext>
                </a:extLst>
              </a:tr>
              <a:tr h="378773">
                <a:tc>
                  <a:txBody>
                    <a:bodyPr/>
                    <a:lstStyle/>
                    <a:p>
                      <a:pPr>
                        <a:spcAft>
                          <a:spcPts val="0"/>
                        </a:spcAft>
                      </a:pPr>
                      <a:r>
                        <a:rPr lang="de-DE"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Zeitrahmen: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99909242"/>
                  </a:ext>
                </a:extLst>
              </a:tr>
              <a:tr h="378773">
                <a:tc>
                  <a:txBody>
                    <a:bodyPr/>
                    <a:lstStyle/>
                    <a:p>
                      <a:pPr>
                        <a:spcAft>
                          <a:spcPts val="0"/>
                        </a:spcAft>
                      </a:pPr>
                      <a:r>
                        <a:rPr lang="de-D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81270578"/>
                  </a:ext>
                </a:extLst>
              </a:tr>
              <a:tr h="378773">
                <a:tc>
                  <a:txBody>
                    <a:bodyPr/>
                    <a:lstStyle/>
                    <a:p>
                      <a:pPr>
                        <a:spcAft>
                          <a:spcPts val="0"/>
                        </a:spcAft>
                      </a:pPr>
                      <a:r>
                        <a:rPr lang="de-D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Leitung: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487132888"/>
                  </a:ext>
                </a:extLst>
              </a:tr>
              <a:tr h="757545">
                <a:tc>
                  <a:txBody>
                    <a:bodyPr/>
                    <a:lstStyle/>
                    <a:p>
                      <a:pPr>
                        <a:spcAft>
                          <a:spcPts val="0"/>
                        </a:spcAft>
                      </a:pPr>
                      <a:r>
                        <a:rPr lang="de-D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Teilnehmende</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alle Klassensprecherinnen und Klassensprecher der 2., 3. und 4. Klassen </a:t>
                      </a:r>
                    </a:p>
                    <a:p>
                      <a:pPr>
                        <a:spcAft>
                          <a:spcPts val="0"/>
                        </a:spcAft>
                      </a:pPr>
                      <a:r>
                        <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584307281"/>
                  </a:ext>
                </a:extLst>
              </a:tr>
            </a:tbl>
          </a:graphicData>
        </a:graphic>
      </p:graphicFrame>
      <p:sp>
        <p:nvSpPr>
          <p:cNvPr id="6" name="Rectangle 1">
            <a:extLst>
              <a:ext uri="{FF2B5EF4-FFF2-40B4-BE49-F238E27FC236}">
                <a16:creationId xmlns:a16="http://schemas.microsoft.com/office/drawing/2014/main" id="{9A705094-DFBD-490F-8909-39E830A4472A}"/>
              </a:ext>
            </a:extLst>
          </p:cNvPr>
          <p:cNvSpPr>
            <a:spLocks noChangeArrowheads="1"/>
          </p:cNvSpPr>
          <p:nvPr/>
        </p:nvSpPr>
        <p:spPr bwMode="auto">
          <a:xfrm>
            <a:off x="432619" y="3825089"/>
            <a:ext cx="178823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Klassensprecherworkshop zur Reflexion des Schuljahres</a:t>
            </a:r>
            <a:endParaRPr kumimoji="0" lang="de-DE" altLang="de-DE" sz="800" b="1"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10" name="Grafik 9">
            <a:extLst>
              <a:ext uri="{FF2B5EF4-FFF2-40B4-BE49-F238E27FC236}">
                <a16:creationId xmlns:a16="http://schemas.microsoft.com/office/drawing/2014/main" id="{F5023833-99FB-4B64-B490-2FD46DE9744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1598" y="443130"/>
            <a:ext cx="1181211" cy="1169551"/>
          </a:xfrm>
          <a:prstGeom prst="rect">
            <a:avLst/>
          </a:prstGeom>
          <a:noFill/>
          <a:ln>
            <a:noFill/>
          </a:ln>
        </p:spPr>
      </p:pic>
    </p:spTree>
    <p:extLst>
      <p:ext uri="{BB962C8B-B14F-4D97-AF65-F5344CB8AC3E}">
        <p14:creationId xmlns:p14="http://schemas.microsoft.com/office/powerpoint/2010/main" val="2575378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225631" y="365125"/>
            <a:ext cx="11827823"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439832" y="1667338"/>
            <a:ext cx="10515600" cy="8340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endPar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Ablauf</a:t>
            </a: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a:t>
            </a: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Planung</a:t>
            </a:r>
            <a:endPar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graphicFrame>
        <p:nvGraphicFramePr>
          <p:cNvPr id="7" name="Tabelle 6">
            <a:extLst>
              <a:ext uri="{FF2B5EF4-FFF2-40B4-BE49-F238E27FC236}">
                <a16:creationId xmlns:a16="http://schemas.microsoft.com/office/drawing/2014/main" id="{58404FF4-26CE-4015-8011-688DF874330E}"/>
              </a:ext>
            </a:extLst>
          </p:cNvPr>
          <p:cNvGraphicFramePr>
            <a:graphicFrameLocks noGrp="1"/>
          </p:cNvGraphicFramePr>
          <p:nvPr>
            <p:extLst>
              <p:ext uri="{D42A27DB-BD31-4B8C-83A1-F6EECF244321}">
                <p14:modId xmlns:p14="http://schemas.microsoft.com/office/powerpoint/2010/main" val="3723866068"/>
              </p:ext>
            </p:extLst>
          </p:nvPr>
        </p:nvGraphicFramePr>
        <p:xfrm>
          <a:off x="225631" y="2561010"/>
          <a:ext cx="11827824" cy="822960"/>
        </p:xfrm>
        <a:graphic>
          <a:graphicData uri="http://schemas.openxmlformats.org/drawingml/2006/table">
            <a:tbl>
              <a:tblPr firstRow="1" firstCol="1" bandRow="1"/>
              <a:tblGrid>
                <a:gridCol w="11827824">
                  <a:extLst>
                    <a:ext uri="{9D8B030D-6E8A-4147-A177-3AD203B41FA5}">
                      <a16:colId xmlns:a16="http://schemas.microsoft.com/office/drawing/2014/main" val="255159396"/>
                    </a:ext>
                  </a:extLst>
                </a:gridCol>
              </a:tblGrid>
              <a:tr h="0">
                <a:tc>
                  <a:txBody>
                    <a:bodyPr/>
                    <a:lstStyle/>
                    <a:p>
                      <a:pPr marL="0" lvl="0" indent="0">
                        <a:spcAft>
                          <a:spcPts val="0"/>
                        </a:spcAft>
                        <a:buFont typeface="+mj-lt"/>
                        <a:buNone/>
                      </a:pPr>
                      <a:r>
                        <a:rPr lang="de-DE"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Einstieg: </a:t>
                      </a:r>
                      <a:r>
                        <a:rPr lang="de-DE" sz="1800" dirty="0">
                          <a:effectLst/>
                          <a:latin typeface="Calibri" panose="020F0502020204030204" pitchFamily="34" charset="0"/>
                          <a:ea typeface="Calibri" panose="020F0502020204030204" pitchFamily="34" charset="0"/>
                          <a:cs typeface="Times New Roman" panose="02020603050405020304" pitchFamily="18" charset="0"/>
                        </a:rPr>
                        <a:t>Netz als stummer Impuls =&gt; Jedes Kind muss gleich stark ziehen, damit es gleichmäßig gespannt ist und der Ball sich nicht bewegt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20671979"/>
                  </a:ext>
                </a:extLst>
              </a:tr>
              <a:tr h="0">
                <a:tc>
                  <a:txBody>
                    <a:bodyPr/>
                    <a:lstStyle/>
                    <a:p>
                      <a:pPr marL="0" lvl="0" indent="0">
                        <a:spcAft>
                          <a:spcPts val="0"/>
                        </a:spcAft>
                        <a:buFont typeface="+mj-lt"/>
                        <a:buNone/>
                      </a:pPr>
                      <a:r>
                        <a:rPr lang="de-DE"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Kennenlernen: </a:t>
                      </a:r>
                      <a:r>
                        <a:rPr lang="de-DE" sz="1800" dirty="0">
                          <a:effectLst/>
                          <a:latin typeface="Calibri" panose="020F0502020204030204" pitchFamily="34" charset="0"/>
                          <a:ea typeface="Calibri" panose="020F0502020204030204" pitchFamily="34" charset="0"/>
                          <a:cs typeface="Times New Roman" panose="02020603050405020304" pitchFamily="18" charset="0"/>
                        </a:rPr>
                        <a:t>Gemeinsames Frühstück und Kennenlernspiele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71309145"/>
                  </a:ext>
                </a:extLst>
              </a:tr>
            </a:tbl>
          </a:graphicData>
        </a:graphic>
      </p:graphicFrame>
      <p:graphicFrame>
        <p:nvGraphicFramePr>
          <p:cNvPr id="8" name="Tabelle 7">
            <a:extLst>
              <a:ext uri="{FF2B5EF4-FFF2-40B4-BE49-F238E27FC236}">
                <a16:creationId xmlns:a16="http://schemas.microsoft.com/office/drawing/2014/main" id="{4F00A1C1-FCE7-44B3-AB16-2CA81D3091BF}"/>
              </a:ext>
            </a:extLst>
          </p:cNvPr>
          <p:cNvGraphicFramePr>
            <a:graphicFrameLocks noGrp="1"/>
          </p:cNvGraphicFramePr>
          <p:nvPr>
            <p:extLst>
              <p:ext uri="{D42A27DB-BD31-4B8C-83A1-F6EECF244321}">
                <p14:modId xmlns:p14="http://schemas.microsoft.com/office/powerpoint/2010/main" val="4078752179"/>
              </p:ext>
            </p:extLst>
          </p:nvPr>
        </p:nvGraphicFramePr>
        <p:xfrm>
          <a:off x="225631" y="3474032"/>
          <a:ext cx="11827824" cy="3291840"/>
        </p:xfrm>
        <a:graphic>
          <a:graphicData uri="http://schemas.openxmlformats.org/drawingml/2006/table">
            <a:tbl>
              <a:tblPr firstRow="1" firstCol="1" bandRow="1"/>
              <a:tblGrid>
                <a:gridCol w="11827824">
                  <a:extLst>
                    <a:ext uri="{9D8B030D-6E8A-4147-A177-3AD203B41FA5}">
                      <a16:colId xmlns:a16="http://schemas.microsoft.com/office/drawing/2014/main" val="2713547481"/>
                    </a:ext>
                  </a:extLst>
                </a:gridCol>
              </a:tblGrid>
              <a:tr h="3237854">
                <a:tc>
                  <a:txBody>
                    <a:bodyPr/>
                    <a:lstStyle/>
                    <a:p>
                      <a:pPr>
                        <a:spcAft>
                          <a:spcPts val="0"/>
                        </a:spcAft>
                      </a:pPr>
                      <a:r>
                        <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Erarbeitung</a:t>
                      </a:r>
                      <a:r>
                        <a:rPr lang="de-D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de-DE" sz="1800" dirty="0">
                          <a:effectLst/>
                          <a:latin typeface="Calibri" panose="020F0502020204030204" pitchFamily="34" charset="0"/>
                          <a:ea typeface="Calibri" panose="020F0502020204030204" pitchFamily="34" charset="0"/>
                          <a:cs typeface="Times New Roman" panose="02020603050405020304" pitchFamily="18" charset="0"/>
                        </a:rPr>
                        <a:t>Gruppenphase: welche Bereiche gibt es in der Schule? =&gt; Freie SÄ </a:t>
                      </a:r>
                    </a:p>
                    <a:p>
                      <a:pPr marL="171450" lvl="0" indent="-1714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Bildkarten mit Fotos der Schule: Pausenhof, Forum, Gang, Toiletten, Fußballplatz etc. liegen im Kreis aus</a:t>
                      </a:r>
                    </a:p>
                    <a:p>
                      <a:pPr marL="171450" lvl="0" indent="-1714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Blick auf das Positive: Jahrgangsstufenweise ordnen sich die Kinder einem Bild zu, an dem sie eine tolle Erfahrung gemacht haben.</a:t>
                      </a:r>
                    </a:p>
                    <a:p>
                      <a:pPr marL="171450" lvl="0" indent="-1714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Fragestellung: In welchen Bereichen gab es bisher Probleme oder wo sind dir Schwierigkeiten aufgefallen?</a:t>
                      </a:r>
                    </a:p>
                    <a:p>
                      <a:pPr marL="171450" lvl="0" indent="-1714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Schülerinnen und Schüler nennen entsprechende Orte und Probleme: z. B. Kinder rennen auf den Gängen, Streit um Fußballplatz etc. </a:t>
                      </a:r>
                    </a:p>
                    <a:p>
                      <a:pPr marL="171450" lvl="0" indent="-1714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Arbeitsauftrag: Entscheide dich für ein Bild, für das du einen Verbesserungsvorschlag hast. Du kannst alleine, mit einem Partner bzw. einer Partnerin oder in einer Gruppe arbeiten. </a:t>
                      </a:r>
                    </a:p>
                    <a:p>
                      <a:pPr marL="171450" lvl="0" indent="-1714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Arbeitsphase: Schülerinnen und Schüler machen sich zu einem Bild Gedanken und notieren ihre Vorschläge direkt auf das Foto (Folienstift) oder auf ein Post-</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it</a:t>
                      </a:r>
                      <a:r>
                        <a:rPr lang="de-DE" sz="1800" dirty="0">
                          <a:effectLst/>
                          <a:latin typeface="Calibri" panose="020F0502020204030204" pitchFamily="34" charset="0"/>
                          <a:ea typeface="Calibri" panose="020F0502020204030204" pitchFamily="34" charset="0"/>
                          <a:cs typeface="Times New Roman" panose="02020603050405020304" pitchFamily="18" charset="0"/>
                        </a:rPr>
                        <a:t>, das sie auf das Foto kleben. =&gt; </a:t>
                      </a:r>
                      <a:r>
                        <a:rPr lang="de-DE" sz="1800" u="sng" dirty="0">
                          <a:effectLst/>
                          <a:latin typeface="Calibri" panose="020F0502020204030204" pitchFamily="34" charset="0"/>
                          <a:ea typeface="Calibri" panose="020F0502020204030204" pitchFamily="34" charset="0"/>
                          <a:cs typeface="Times New Roman" panose="02020603050405020304" pitchFamily="18" charset="0"/>
                        </a:rPr>
                        <a:t>Quantitative Differenzierung</a:t>
                      </a:r>
                      <a:r>
                        <a:rPr lang="de-DE" sz="1800" dirty="0">
                          <a:effectLst/>
                          <a:latin typeface="Calibri" panose="020F0502020204030204" pitchFamily="34" charset="0"/>
                          <a:ea typeface="Calibri" panose="020F0502020204030204" pitchFamily="34" charset="0"/>
                          <a:cs typeface="Times New Roman" panose="02020603050405020304" pitchFamily="18" charset="0"/>
                        </a:rPr>
                        <a:t>: mehrere Bilder Präsentationsphase: Schülerinnen und Schüler präsentieren ihre Ergebnisse</a:t>
                      </a:r>
                    </a:p>
                  </a:txBody>
                  <a:tcPr marL="60435" marR="60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666966512"/>
                  </a:ext>
                </a:extLst>
              </a:tr>
            </a:tbl>
          </a:graphicData>
        </a:graphic>
      </p:graphicFrame>
      <p:pic>
        <p:nvPicPr>
          <p:cNvPr id="9" name="Grafik 8">
            <a:extLst>
              <a:ext uri="{FF2B5EF4-FFF2-40B4-BE49-F238E27FC236}">
                <a16:creationId xmlns:a16="http://schemas.microsoft.com/office/drawing/2014/main" id="{50C5C838-25CD-4487-8F49-717540961EF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1598" y="443130"/>
            <a:ext cx="1181211" cy="1169551"/>
          </a:xfrm>
          <a:prstGeom prst="rect">
            <a:avLst/>
          </a:prstGeom>
          <a:noFill/>
          <a:ln>
            <a:noFill/>
          </a:ln>
        </p:spPr>
      </p:pic>
    </p:spTree>
    <p:extLst>
      <p:ext uri="{BB962C8B-B14F-4D97-AF65-F5344CB8AC3E}">
        <p14:creationId xmlns:p14="http://schemas.microsoft.com/office/powerpoint/2010/main" val="358320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424206" y="365125"/>
            <a:ext cx="11340446"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439832" y="1667338"/>
            <a:ext cx="10515600" cy="10033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Fortsetzung</a:t>
            </a: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Ablauf</a:t>
            </a: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a:t>
            </a: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Planung</a:t>
            </a:r>
            <a:endPar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graphicFrame>
        <p:nvGraphicFramePr>
          <p:cNvPr id="6" name="Tabelle 5">
            <a:extLst>
              <a:ext uri="{FF2B5EF4-FFF2-40B4-BE49-F238E27FC236}">
                <a16:creationId xmlns:a16="http://schemas.microsoft.com/office/drawing/2014/main" id="{4B2B0B6F-79F3-4D7C-8D52-33301D4CB9A3}"/>
              </a:ext>
            </a:extLst>
          </p:cNvPr>
          <p:cNvGraphicFramePr>
            <a:graphicFrameLocks noGrp="1"/>
          </p:cNvGraphicFramePr>
          <p:nvPr>
            <p:extLst>
              <p:ext uri="{D42A27DB-BD31-4B8C-83A1-F6EECF244321}">
                <p14:modId xmlns:p14="http://schemas.microsoft.com/office/powerpoint/2010/main" val="642453737"/>
              </p:ext>
            </p:extLst>
          </p:nvPr>
        </p:nvGraphicFramePr>
        <p:xfrm>
          <a:off x="543506" y="2798176"/>
          <a:ext cx="11221145" cy="3291840"/>
        </p:xfrm>
        <a:graphic>
          <a:graphicData uri="http://schemas.openxmlformats.org/drawingml/2006/table">
            <a:tbl>
              <a:tblPr firstRow="1" firstCol="1" bandRow="1"/>
              <a:tblGrid>
                <a:gridCol w="11221145">
                  <a:extLst>
                    <a:ext uri="{9D8B030D-6E8A-4147-A177-3AD203B41FA5}">
                      <a16:colId xmlns:a16="http://schemas.microsoft.com/office/drawing/2014/main" val="4103005998"/>
                    </a:ext>
                  </a:extLst>
                </a:gridCol>
              </a:tblGrid>
              <a:tr h="0">
                <a:tc>
                  <a:txBody>
                    <a:bodyPr/>
                    <a:lstStyle/>
                    <a:p>
                      <a:pPr marL="0" lvl="0" indent="0">
                        <a:spcAft>
                          <a:spcPts val="0"/>
                        </a:spcAft>
                        <a:buFont typeface="+mj-lt"/>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4. Bewegungsphase </a:t>
                      </a:r>
                      <a:r>
                        <a:rPr lang="de-DE" sz="1800" dirty="0">
                          <a:effectLst/>
                          <a:latin typeface="Calibri" panose="020F0502020204030204" pitchFamily="34" charset="0"/>
                          <a:ea typeface="Calibri" panose="020F0502020204030204" pitchFamily="34" charset="0"/>
                          <a:cs typeface="Times New Roman" panose="02020603050405020304" pitchFamily="18" charset="0"/>
                        </a:rPr>
                        <a:t>für Schülerinnen und Schüler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83583988"/>
                  </a:ext>
                </a:extLst>
              </a:tr>
              <a:tr h="0">
                <a:tc>
                  <a:txBody>
                    <a:bodyPr/>
                    <a:lstStyle/>
                    <a:p>
                      <a:pPr marL="0" lvl="0" indent="0">
                        <a:spcAft>
                          <a:spcPts val="0"/>
                        </a:spcAft>
                        <a:buFont typeface="+mj-lt"/>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5. Planung der Weiterarbeit </a:t>
                      </a:r>
                      <a:r>
                        <a:rPr lang="de-DE" sz="1800" dirty="0">
                          <a:effectLst/>
                          <a:latin typeface="Calibri" panose="020F0502020204030204" pitchFamily="34" charset="0"/>
                          <a:ea typeface="Calibri" panose="020F0502020204030204" pitchFamily="34" charset="0"/>
                          <a:cs typeface="Times New Roman" panose="02020603050405020304" pitchFamily="18" charset="0"/>
                        </a:rPr>
                        <a:t>im Team und ggf. flexible Änderung des Tagesablaufs</a:t>
                      </a:r>
                    </a:p>
                    <a:p>
                      <a:pPr marL="342900" lvl="0" indent="-342900">
                        <a:spcAft>
                          <a:spcPts val="0"/>
                        </a:spcAft>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Einteilung der Themen in drei Felder nach Schwerpunkten:</a:t>
                      </a:r>
                    </a:p>
                    <a:p>
                      <a:pPr marL="285750" lvl="0" indent="-2857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Außenbereich der Schule</a:t>
                      </a:r>
                    </a:p>
                    <a:p>
                      <a:pPr marL="285750" lvl="0" indent="-2857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Innenbereich</a:t>
                      </a:r>
                    </a:p>
                    <a:p>
                      <a:pPr marL="285750" lvl="0" indent="-285750">
                        <a:spcAft>
                          <a:spcPts val="0"/>
                        </a:spcAft>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Umweltschutz in der Schule bzw. darüber hinaus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434975145"/>
                  </a:ext>
                </a:extLst>
              </a:tr>
              <a:tr h="0">
                <a:tc>
                  <a:txBody>
                    <a:bodyPr/>
                    <a:lstStyle/>
                    <a:p>
                      <a:pPr marL="0" lvl="0" indent="0">
                        <a:spcAft>
                          <a:spcPts val="0"/>
                        </a:spcAft>
                        <a:buFont typeface="+mj-lt"/>
                        <a:buNone/>
                      </a:pPr>
                      <a:r>
                        <a:rPr lang="de-DE"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 Erarbeitung: </a:t>
                      </a: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Schülerinnen und Schüler wählen ein Themenfeld und arbeiten anschließend in ihren Gruppen nach folgenden Schritten: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auf ein Thema einigen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Ideen zur Lösung des Problems bzw. der Probleme erarbeiten</a:t>
                      </a:r>
                    </a:p>
                    <a:p>
                      <a:pPr marL="171450" lvl="0" indent="-171450">
                        <a:spcAft>
                          <a:spcPts val="0"/>
                        </a:spcAft>
                        <a:buFont typeface="Arial" panose="020B0604020202020204" pitchFamily="34" charset="0"/>
                        <a:buChar char="•"/>
                      </a:pPr>
                      <a:r>
                        <a:rPr lang="de-DE"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Kommunikationswege für bestimmte Entscheidungen (Klassenrat-Klassensprecherkonferenz-Verbindungslehrkraft-Lehrerkonferenz) finden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677782309"/>
                  </a:ext>
                </a:extLst>
              </a:tr>
            </a:tbl>
          </a:graphicData>
        </a:graphic>
      </p:graphicFrame>
      <p:pic>
        <p:nvPicPr>
          <p:cNvPr id="7" name="Grafik 6">
            <a:extLst>
              <a:ext uri="{FF2B5EF4-FFF2-40B4-BE49-F238E27FC236}">
                <a16:creationId xmlns:a16="http://schemas.microsoft.com/office/drawing/2014/main" id="{2A93DD08-88B5-4D60-9EEC-2B0CD51967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1598" y="443130"/>
            <a:ext cx="1181211" cy="1169551"/>
          </a:xfrm>
          <a:prstGeom prst="rect">
            <a:avLst/>
          </a:prstGeom>
          <a:noFill/>
          <a:ln>
            <a:noFill/>
          </a:ln>
        </p:spPr>
      </p:pic>
    </p:spTree>
    <p:extLst>
      <p:ext uri="{BB962C8B-B14F-4D97-AF65-F5344CB8AC3E}">
        <p14:creationId xmlns:p14="http://schemas.microsoft.com/office/powerpoint/2010/main" val="1027345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424206" y="365125"/>
            <a:ext cx="11340446"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424206" y="1667338"/>
            <a:ext cx="10562734" cy="10033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Fortsetzung</a:t>
            </a: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 </a:t>
            </a: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Ablauf</a:t>
            </a:r>
            <a:r>
              <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rPr>
              <a:t>/</a:t>
            </a:r>
            <a:r>
              <a:rPr kumimoji="0" lang="en-US" sz="1800" b="1" i="0" u="none" strike="noStrike" kern="1200" cap="none" spc="0" normalizeH="0" baseline="0" noProof="0" dirty="0" err="1">
                <a:ln>
                  <a:noFill/>
                </a:ln>
                <a:solidFill>
                  <a:srgbClr val="404040"/>
                </a:solidFill>
                <a:effectLst/>
                <a:uLnTx/>
                <a:uFillTx/>
                <a:latin typeface="Calibri" panose="020F0502020204030204"/>
                <a:ea typeface="+mn-ea"/>
                <a:cs typeface="+mn-cs"/>
              </a:rPr>
              <a:t>Planung</a:t>
            </a:r>
            <a:endPar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graphicFrame>
        <p:nvGraphicFramePr>
          <p:cNvPr id="9" name="Tabelle 8">
            <a:extLst>
              <a:ext uri="{FF2B5EF4-FFF2-40B4-BE49-F238E27FC236}">
                <a16:creationId xmlns:a16="http://schemas.microsoft.com/office/drawing/2014/main" id="{6ADF72CD-415B-482F-9574-30B55B466695}"/>
              </a:ext>
            </a:extLst>
          </p:cNvPr>
          <p:cNvGraphicFramePr>
            <a:graphicFrameLocks noGrp="1"/>
          </p:cNvGraphicFramePr>
          <p:nvPr>
            <p:extLst>
              <p:ext uri="{D42A27DB-BD31-4B8C-83A1-F6EECF244321}">
                <p14:modId xmlns:p14="http://schemas.microsoft.com/office/powerpoint/2010/main" val="1849576664"/>
              </p:ext>
            </p:extLst>
          </p:nvPr>
        </p:nvGraphicFramePr>
        <p:xfrm>
          <a:off x="482730" y="2670690"/>
          <a:ext cx="11076496" cy="4084320"/>
        </p:xfrm>
        <a:graphic>
          <a:graphicData uri="http://schemas.openxmlformats.org/drawingml/2006/table">
            <a:tbl>
              <a:tblPr firstRow="1" firstCol="1" bandRow="1"/>
              <a:tblGrid>
                <a:gridCol w="2769124">
                  <a:extLst>
                    <a:ext uri="{9D8B030D-6E8A-4147-A177-3AD203B41FA5}">
                      <a16:colId xmlns:a16="http://schemas.microsoft.com/office/drawing/2014/main" val="2921079832"/>
                    </a:ext>
                  </a:extLst>
                </a:gridCol>
                <a:gridCol w="2769124">
                  <a:extLst>
                    <a:ext uri="{9D8B030D-6E8A-4147-A177-3AD203B41FA5}">
                      <a16:colId xmlns:a16="http://schemas.microsoft.com/office/drawing/2014/main" val="2970585991"/>
                    </a:ext>
                  </a:extLst>
                </a:gridCol>
                <a:gridCol w="2769124">
                  <a:extLst>
                    <a:ext uri="{9D8B030D-6E8A-4147-A177-3AD203B41FA5}">
                      <a16:colId xmlns:a16="http://schemas.microsoft.com/office/drawing/2014/main" val="1033555844"/>
                    </a:ext>
                  </a:extLst>
                </a:gridCol>
                <a:gridCol w="2769124">
                  <a:extLst>
                    <a:ext uri="{9D8B030D-6E8A-4147-A177-3AD203B41FA5}">
                      <a16:colId xmlns:a16="http://schemas.microsoft.com/office/drawing/2014/main" val="3277789010"/>
                    </a:ext>
                  </a:extLst>
                </a:gridCol>
              </a:tblGrid>
              <a:tr h="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i="1" dirty="0">
                          <a:effectLst/>
                          <a:latin typeface="Calibri" panose="020F0502020204030204" pitchFamily="34" charset="0"/>
                          <a:ea typeface="Calibri" panose="020F0502020204030204" pitchFamily="34" charset="0"/>
                          <a:cs typeface="Times New Roman" panose="02020603050405020304" pitchFamily="18" charset="0"/>
                        </a:rPr>
                        <a:t>7. Präsentationsphase (Beispiele)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de-DE"/>
                    </a:p>
                  </a:txBody>
                  <a:tcPr/>
                </a:tc>
                <a:tc hMerge="1">
                  <a:txBody>
                    <a:bodyPr/>
                    <a:lstStyle/>
                    <a:p>
                      <a:pPr>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455346"/>
                  </a:ext>
                </a:extLst>
              </a:tr>
              <a:tr h="0">
                <a:tc>
                  <a:txBody>
                    <a:bodyPr/>
                    <a:lstStyle/>
                    <a:p>
                      <a:pPr>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Bereich</a:t>
                      </a:r>
                    </a:p>
                    <a:p>
                      <a:pPr>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Problem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Lösungs- bzw. Umsetzungsidee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spcAft>
                          <a:spcPts val="0"/>
                        </a:spcAft>
                      </a:pPr>
                      <a:r>
                        <a:rPr lang="de-DE" sz="1800" dirty="0">
                          <a:effectLst/>
                          <a:latin typeface="Calibri" panose="020F0502020204030204" pitchFamily="34" charset="0"/>
                          <a:ea typeface="Calibri" panose="020F0502020204030204" pitchFamily="34" charset="0"/>
                          <a:cs typeface="Times New Roman" panose="02020603050405020304" pitchFamily="18" charset="0"/>
                        </a:rPr>
                        <a:t>Kommunikationswege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355388134"/>
                  </a:ext>
                </a:extLst>
              </a:tr>
              <a:tr h="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Außenbereich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Innenbereich/ Umweltschutz</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Umweltschutz/Tierschutz </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Ärger auf dem Fußballplatz</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Wasserverschwendung durch Wasserhähne</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Wenig Vögel und Schmetterlinge im Schulgarten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mehr Tore, Regeln fürs Fußballspielen und die Benutzung der 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Änderung der Zeiteinstellung bei Wasserhähnen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effectLst/>
                          <a:latin typeface="Calibri" panose="020F0502020204030204" pitchFamily="34" charset="0"/>
                          <a:ea typeface="Calibri" panose="020F0502020204030204" pitchFamily="34" charset="0"/>
                          <a:cs typeface="Times New Roman" panose="02020603050405020304" pitchFamily="18" charset="0"/>
                        </a:rPr>
                        <a:t>Vortrag Artensterben </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Plakate mit Regeln gestalten, aushängen</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3 Klassensprecherinnen bzw. Klassensprecher gehen zum Hausmeister und bitten ihn um die </a:t>
                      </a:r>
                    </a:p>
                    <a:p>
                      <a:pPr>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Änderung der Zeiteinstellung</a:t>
                      </a:r>
                    </a:p>
                    <a:p>
                      <a:pPr>
                        <a:spcAft>
                          <a:spcPts val="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de-DE" sz="1400" dirty="0">
                          <a:effectLst/>
                          <a:latin typeface="Calibri" panose="020F0502020204030204" pitchFamily="34" charset="0"/>
                          <a:ea typeface="Calibri" panose="020F0502020204030204" pitchFamily="34" charset="0"/>
                          <a:cs typeface="Times New Roman" panose="02020603050405020304" pitchFamily="18" charset="0"/>
                        </a:rPr>
                        <a:t>HSU Unterricht: Vortrag evtl. mit Lehrkraft erarbeiten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2666070984"/>
                  </a:ext>
                </a:extLst>
              </a:tr>
              <a:tr h="0">
                <a:tc gridSpan="4">
                  <a:txBody>
                    <a:bodyPr/>
                    <a:lstStyle/>
                    <a:p>
                      <a:pPr marL="0" lvl="0" indent="0">
                        <a:spcAft>
                          <a:spcPts val="0"/>
                        </a:spcAft>
                        <a:buFont typeface="+mj-lt"/>
                        <a:buNone/>
                      </a:pPr>
                      <a:r>
                        <a:rPr lang="de-DE" sz="1800" i="1" dirty="0">
                          <a:effectLst/>
                          <a:latin typeface="Calibri" panose="020F0502020204030204" pitchFamily="34" charset="0"/>
                          <a:ea typeface="Calibri" panose="020F0502020204030204" pitchFamily="34" charset="0"/>
                          <a:cs typeface="Times New Roman" panose="02020603050405020304" pitchFamily="18" charset="0"/>
                        </a:rPr>
                        <a:t>8. Feedbackgespräch zum Ablauf der Veranstaltung</a:t>
                      </a:r>
                    </a:p>
                    <a:p>
                      <a:pPr marL="0" lvl="0" indent="0">
                        <a:spcAft>
                          <a:spcPts val="0"/>
                        </a:spcAft>
                        <a:buFont typeface="+mj-lt"/>
                        <a:buNone/>
                      </a:pPr>
                      <a:r>
                        <a:rPr lang="de-DE" sz="1400" i="0" dirty="0">
                          <a:effectLst/>
                          <a:latin typeface="Calibri" panose="020F0502020204030204" pitchFamily="34" charset="0"/>
                          <a:ea typeface="Calibri" panose="020F0502020204030204" pitchFamily="34" charset="0"/>
                          <a:cs typeface="Times New Roman" panose="02020603050405020304" pitchFamily="18" charset="0"/>
                        </a:rPr>
                        <a:t>Was war gelungen?</a:t>
                      </a:r>
                    </a:p>
                    <a:p>
                      <a:pPr marL="0" lvl="0" indent="0">
                        <a:spcAft>
                          <a:spcPts val="0"/>
                        </a:spcAft>
                        <a:buFont typeface="+mj-lt"/>
                        <a:buNone/>
                      </a:pPr>
                      <a:r>
                        <a:rPr lang="de-DE" sz="1400" i="0" dirty="0">
                          <a:effectLst/>
                          <a:latin typeface="Calibri" panose="020F0502020204030204" pitchFamily="34" charset="0"/>
                          <a:ea typeface="Calibri" panose="020F0502020204030204" pitchFamily="34" charset="0"/>
                          <a:cs typeface="Times New Roman" panose="02020603050405020304" pitchFamily="18" charset="0"/>
                        </a:rPr>
                        <a:t>Wo wünscht ihr euch Veränderung?</a:t>
                      </a:r>
                    </a:p>
                    <a:p>
                      <a:pPr>
                        <a:spcAft>
                          <a:spcPts val="0"/>
                        </a:spcAft>
                      </a:pPr>
                      <a:r>
                        <a:rPr lang="de-DE" sz="1400" i="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hMerge="1">
                  <a:txBody>
                    <a:bodyPr/>
                    <a:lstStyle/>
                    <a:p>
                      <a:pPr>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spcAft>
                          <a:spcPts val="0"/>
                        </a:spcAf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68388"/>
                  </a:ext>
                </a:extLst>
              </a:tr>
            </a:tbl>
          </a:graphicData>
        </a:graphic>
      </p:graphicFrame>
      <p:pic>
        <p:nvPicPr>
          <p:cNvPr id="7" name="Grafik 6">
            <a:extLst>
              <a:ext uri="{FF2B5EF4-FFF2-40B4-BE49-F238E27FC236}">
                <a16:creationId xmlns:a16="http://schemas.microsoft.com/office/drawing/2014/main" id="{21FDEDCF-7811-4A04-B859-A83751985D5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71598" y="443130"/>
            <a:ext cx="1181211" cy="1169551"/>
          </a:xfrm>
          <a:prstGeom prst="rect">
            <a:avLst/>
          </a:prstGeom>
          <a:noFill/>
          <a:ln>
            <a:noFill/>
          </a:ln>
        </p:spPr>
      </p:pic>
    </p:spTree>
    <p:extLst>
      <p:ext uri="{BB962C8B-B14F-4D97-AF65-F5344CB8AC3E}">
        <p14:creationId xmlns:p14="http://schemas.microsoft.com/office/powerpoint/2010/main" val="1974050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424206" y="365125"/>
            <a:ext cx="11340446"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439832" y="1667338"/>
            <a:ext cx="10515600" cy="15019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de-DE" sz="1800" b="1" i="0" u="none" strike="noStrike" kern="1200" cap="none" spc="0" normalizeH="0" baseline="0" dirty="0">
                <a:ln>
                  <a:noFill/>
                </a:ln>
                <a:solidFill>
                  <a:srgbClr val="404040"/>
                </a:solidFill>
                <a:effectLst/>
                <a:uLnTx/>
                <a:uFillTx/>
                <a:latin typeface="Calibri" panose="020F0502020204030204"/>
                <a:ea typeface="+mn-ea"/>
                <a:cs typeface="+mn-cs"/>
              </a:rPr>
              <a:t>Gesammelte Ergebnisse aus dem Workshop: </a:t>
            </a:r>
            <a:r>
              <a:rPr kumimoji="0" lang="de-DE" sz="1800" b="1" i="0" u="none" strike="noStrike" kern="1200" cap="none" spc="0" normalizeH="0" baseline="0" dirty="0" err="1">
                <a:ln>
                  <a:noFill/>
                </a:ln>
                <a:solidFill>
                  <a:srgbClr val="404040"/>
                </a:solidFill>
                <a:effectLst/>
                <a:uLnTx/>
                <a:uFillTx/>
                <a:latin typeface="Calibri" panose="020F0502020204030204"/>
                <a:ea typeface="+mn-ea"/>
                <a:cs typeface="+mn-cs"/>
              </a:rPr>
              <a:t>To</a:t>
            </a:r>
            <a:r>
              <a:rPr kumimoji="0" lang="de-DE" sz="1800" b="1" i="0" u="none" strike="noStrike" kern="1200" cap="none" spc="0" normalizeH="0" baseline="0" dirty="0">
                <a:ln>
                  <a:noFill/>
                </a:ln>
                <a:solidFill>
                  <a:srgbClr val="404040"/>
                </a:solidFill>
                <a:effectLst/>
                <a:uLnTx/>
                <a:uFillTx/>
                <a:latin typeface="Calibri" panose="020F0502020204030204"/>
                <a:ea typeface="+mn-ea"/>
                <a:cs typeface="+mn-cs"/>
              </a:rPr>
              <a:t>-dos für die Klassensprecherversammlung im nächsten Jahr</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de-DE" sz="1800" b="1" i="0" u="none" strike="noStrike" kern="1200" cap="none" spc="0" normalizeH="0" baseline="0" dirty="0">
              <a:ln>
                <a:noFill/>
              </a:ln>
              <a:solidFill>
                <a:srgbClr val="40404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6" name="Ellipse 5">
            <a:extLst>
              <a:ext uri="{FF2B5EF4-FFF2-40B4-BE49-F238E27FC236}">
                <a16:creationId xmlns:a16="http://schemas.microsoft.com/office/drawing/2014/main" id="{8B3F0B4C-1B73-4B4F-AC88-7D88C1041E5A}"/>
              </a:ext>
            </a:extLst>
          </p:cNvPr>
          <p:cNvSpPr/>
          <p:nvPr/>
        </p:nvSpPr>
        <p:spPr>
          <a:xfrm>
            <a:off x="618249" y="4764588"/>
            <a:ext cx="2197607" cy="1899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für langsames Gehen und Ruhe auf Gängen und im Forum sorgen</a:t>
            </a:r>
            <a:endParaRPr lang="de-DE" dirty="0"/>
          </a:p>
        </p:txBody>
      </p:sp>
      <p:sp>
        <p:nvSpPr>
          <p:cNvPr id="9" name="Ellipse 8">
            <a:extLst>
              <a:ext uri="{FF2B5EF4-FFF2-40B4-BE49-F238E27FC236}">
                <a16:creationId xmlns:a16="http://schemas.microsoft.com/office/drawing/2014/main" id="{1D323378-FC2F-472E-884C-70FC44AF7DF1}"/>
              </a:ext>
            </a:extLst>
          </p:cNvPr>
          <p:cNvSpPr/>
          <p:nvPr/>
        </p:nvSpPr>
        <p:spPr>
          <a:xfrm>
            <a:off x="4424210" y="5190662"/>
            <a:ext cx="1753385" cy="144230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Gestaltung der Aula</a:t>
            </a:r>
            <a:endParaRPr lang="de-DE" dirty="0"/>
          </a:p>
        </p:txBody>
      </p:sp>
      <p:sp>
        <p:nvSpPr>
          <p:cNvPr id="10" name="Ellipse 9">
            <a:extLst>
              <a:ext uri="{FF2B5EF4-FFF2-40B4-BE49-F238E27FC236}">
                <a16:creationId xmlns:a16="http://schemas.microsoft.com/office/drawing/2014/main" id="{FAAAB71E-BCF4-406F-A2A3-2DDAD0BEA274}"/>
              </a:ext>
            </a:extLst>
          </p:cNvPr>
          <p:cNvSpPr/>
          <p:nvPr/>
        </p:nvSpPr>
        <p:spPr>
          <a:xfrm>
            <a:off x="9211264" y="3284443"/>
            <a:ext cx="2347962" cy="2177743"/>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Schulfeste</a:t>
            </a:r>
          </a:p>
          <a:p>
            <a:pPr algn="ctr"/>
            <a:r>
              <a:rPr lang="de-DE" dirty="0">
                <a:latin typeface="Calibri" panose="020F0502020204030204" pitchFamily="34" charset="0"/>
                <a:cs typeface="Times New Roman" panose="02020603050405020304" pitchFamily="18" charset="0"/>
              </a:rPr>
              <a:t>mitorganisieren</a:t>
            </a:r>
            <a:endParaRPr lang="de-DE" dirty="0"/>
          </a:p>
        </p:txBody>
      </p:sp>
      <p:sp>
        <p:nvSpPr>
          <p:cNvPr id="11" name="Ellipse 10">
            <a:extLst>
              <a:ext uri="{FF2B5EF4-FFF2-40B4-BE49-F238E27FC236}">
                <a16:creationId xmlns:a16="http://schemas.microsoft.com/office/drawing/2014/main" id="{73A29BD2-8731-44E3-B079-94A7174319A8}"/>
              </a:ext>
            </a:extLst>
          </p:cNvPr>
          <p:cNvSpPr/>
          <p:nvPr/>
        </p:nvSpPr>
        <p:spPr>
          <a:xfrm>
            <a:off x="2571414" y="4142149"/>
            <a:ext cx="2061944" cy="18512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Bäume pflanzen für Schatten auf dem Pausenhof</a:t>
            </a:r>
            <a:endParaRPr lang="de-DE" dirty="0"/>
          </a:p>
        </p:txBody>
      </p:sp>
      <p:sp>
        <p:nvSpPr>
          <p:cNvPr id="13" name="Ellipse 12">
            <a:extLst>
              <a:ext uri="{FF2B5EF4-FFF2-40B4-BE49-F238E27FC236}">
                <a16:creationId xmlns:a16="http://schemas.microsoft.com/office/drawing/2014/main" id="{0ECD3603-6A5D-403E-846A-B50AE0285964}"/>
              </a:ext>
            </a:extLst>
          </p:cNvPr>
          <p:cNvSpPr/>
          <p:nvPr/>
        </p:nvSpPr>
        <p:spPr>
          <a:xfrm>
            <a:off x="7349931" y="2717660"/>
            <a:ext cx="2083641" cy="179951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mehr Fußballtore und Regeln für die Benutzung</a:t>
            </a:r>
            <a:endParaRPr lang="de-DE" dirty="0"/>
          </a:p>
        </p:txBody>
      </p:sp>
      <p:sp>
        <p:nvSpPr>
          <p:cNvPr id="14" name="Ellipse 13">
            <a:extLst>
              <a:ext uri="{FF2B5EF4-FFF2-40B4-BE49-F238E27FC236}">
                <a16:creationId xmlns:a16="http://schemas.microsoft.com/office/drawing/2014/main" id="{ECE8CFE1-BA4A-4F71-A032-A529BCB3BDD5}"/>
              </a:ext>
            </a:extLst>
          </p:cNvPr>
          <p:cNvSpPr/>
          <p:nvPr/>
        </p:nvSpPr>
        <p:spPr>
          <a:xfrm>
            <a:off x="4250648" y="2833944"/>
            <a:ext cx="2082783" cy="173502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Sicherheit am Klettergerüst</a:t>
            </a:r>
            <a:endParaRPr lang="de-DE" dirty="0"/>
          </a:p>
        </p:txBody>
      </p:sp>
      <p:sp>
        <p:nvSpPr>
          <p:cNvPr id="15" name="Ellipse 14">
            <a:extLst>
              <a:ext uri="{FF2B5EF4-FFF2-40B4-BE49-F238E27FC236}">
                <a16:creationId xmlns:a16="http://schemas.microsoft.com/office/drawing/2014/main" id="{70FF43BC-7C9D-40E3-B50C-963D29561897}"/>
              </a:ext>
            </a:extLst>
          </p:cNvPr>
          <p:cNvSpPr/>
          <p:nvPr/>
        </p:nvSpPr>
        <p:spPr>
          <a:xfrm>
            <a:off x="2550549" y="2673449"/>
            <a:ext cx="1753385" cy="144230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weniger Plastik benutzen</a:t>
            </a:r>
            <a:endParaRPr lang="de-DE" dirty="0"/>
          </a:p>
        </p:txBody>
      </p:sp>
      <p:sp>
        <p:nvSpPr>
          <p:cNvPr id="16" name="Ellipse 15">
            <a:extLst>
              <a:ext uri="{FF2B5EF4-FFF2-40B4-BE49-F238E27FC236}">
                <a16:creationId xmlns:a16="http://schemas.microsoft.com/office/drawing/2014/main" id="{53A6D726-4D9B-4F60-ADF3-0B7F5DD397E6}"/>
              </a:ext>
            </a:extLst>
          </p:cNvPr>
          <p:cNvSpPr/>
          <p:nvPr/>
        </p:nvSpPr>
        <p:spPr>
          <a:xfrm>
            <a:off x="300495" y="2833943"/>
            <a:ext cx="2197607" cy="203735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Mülltrennung am Pausenhof</a:t>
            </a:r>
          </a:p>
          <a:p>
            <a:pPr algn="ctr"/>
            <a:r>
              <a:rPr lang="de-DE" dirty="0">
                <a:latin typeface="Calibri" panose="020F0502020204030204" pitchFamily="34" charset="0"/>
                <a:cs typeface="Times New Roman" panose="02020603050405020304" pitchFamily="18" charset="0"/>
              </a:rPr>
              <a:t>organisieren</a:t>
            </a:r>
            <a:endParaRPr lang="de-DE" dirty="0"/>
          </a:p>
        </p:txBody>
      </p:sp>
      <p:sp>
        <p:nvSpPr>
          <p:cNvPr id="17" name="Ellipse 16">
            <a:extLst>
              <a:ext uri="{FF2B5EF4-FFF2-40B4-BE49-F238E27FC236}">
                <a16:creationId xmlns:a16="http://schemas.microsoft.com/office/drawing/2014/main" id="{D96801A4-3C13-4A62-837A-AE9059412A8E}"/>
              </a:ext>
            </a:extLst>
          </p:cNvPr>
          <p:cNvSpPr/>
          <p:nvPr/>
        </p:nvSpPr>
        <p:spPr>
          <a:xfrm>
            <a:off x="7189899" y="4666450"/>
            <a:ext cx="2630638" cy="2095779"/>
          </a:xfrm>
          <a:prstGeom prst="ellipse">
            <a:avLst/>
          </a:prstGeom>
          <a:solidFill>
            <a:srgbClr val="00206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Infoveranstaltung „Aussterbende Tierarten“ planen und durchführen</a:t>
            </a:r>
          </a:p>
        </p:txBody>
      </p:sp>
      <p:sp>
        <p:nvSpPr>
          <p:cNvPr id="12" name="Ellipse 11">
            <a:extLst>
              <a:ext uri="{FF2B5EF4-FFF2-40B4-BE49-F238E27FC236}">
                <a16:creationId xmlns:a16="http://schemas.microsoft.com/office/drawing/2014/main" id="{5CF32C84-9C0A-4565-8808-BE1519EEEF0A}"/>
              </a:ext>
            </a:extLst>
          </p:cNvPr>
          <p:cNvSpPr/>
          <p:nvPr/>
        </p:nvSpPr>
        <p:spPr>
          <a:xfrm>
            <a:off x="5535675" y="3790978"/>
            <a:ext cx="2153730" cy="199041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Calibri" panose="020F0502020204030204" pitchFamily="34" charset="0"/>
                <a:ea typeface="Calibri" panose="020F0502020204030204" pitchFamily="34" charset="0"/>
                <a:cs typeface="Times New Roman" panose="02020603050405020304" pitchFamily="18" charset="0"/>
              </a:rPr>
              <a:t>Spieletag mit Spielmobil des Jugendhauses</a:t>
            </a:r>
          </a:p>
          <a:p>
            <a:pPr algn="ctr"/>
            <a:r>
              <a:rPr lang="de-DE" dirty="0">
                <a:latin typeface="Calibri" panose="020F0502020204030204" pitchFamily="34" charset="0"/>
                <a:cs typeface="Times New Roman" panose="02020603050405020304" pitchFamily="18" charset="0"/>
              </a:rPr>
              <a:t>organisieren</a:t>
            </a:r>
            <a:endParaRPr lang="de-DE" dirty="0"/>
          </a:p>
        </p:txBody>
      </p:sp>
      <p:pic>
        <p:nvPicPr>
          <p:cNvPr id="18" name="Grafik 17">
            <a:extLst>
              <a:ext uri="{FF2B5EF4-FFF2-40B4-BE49-F238E27FC236}">
                <a16:creationId xmlns:a16="http://schemas.microsoft.com/office/drawing/2014/main" id="{FB65EDCB-675C-4F20-B270-3C356635D4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27254" y="431456"/>
            <a:ext cx="1181211" cy="1169551"/>
          </a:xfrm>
          <a:prstGeom prst="rect">
            <a:avLst/>
          </a:prstGeom>
          <a:noFill/>
          <a:ln>
            <a:noFill/>
          </a:ln>
        </p:spPr>
      </p:pic>
    </p:spTree>
    <p:extLst>
      <p:ext uri="{BB962C8B-B14F-4D97-AF65-F5344CB8AC3E}">
        <p14:creationId xmlns:p14="http://schemas.microsoft.com/office/powerpoint/2010/main" val="191743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424206" y="365125"/>
            <a:ext cx="11340446"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392698" y="1667338"/>
            <a:ext cx="10515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endPar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07B17EB3-618F-4879-A61C-9DF912CC205C}"/>
              </a:ext>
            </a:extLst>
          </p:cNvPr>
          <p:cNvSpPr txBox="1"/>
          <p:nvPr/>
        </p:nvSpPr>
        <p:spPr>
          <a:xfrm>
            <a:off x="392698" y="2285261"/>
            <a:ext cx="5809288" cy="369332"/>
          </a:xfrm>
          <a:prstGeom prst="rect">
            <a:avLst/>
          </a:prstGeom>
          <a:noFill/>
        </p:spPr>
        <p:txBody>
          <a:bodyPr wrap="square" rtlCol="0">
            <a:spAutoFit/>
          </a:bodyPr>
          <a:lstStyle/>
          <a:p>
            <a:r>
              <a:rPr lang="de-DE" b="1" dirty="0"/>
              <a:t>Eindrücke aus dem Workshop</a:t>
            </a:r>
          </a:p>
        </p:txBody>
      </p:sp>
      <p:pic>
        <p:nvPicPr>
          <p:cNvPr id="9" name="Grafik 8">
            <a:extLst>
              <a:ext uri="{FF2B5EF4-FFF2-40B4-BE49-F238E27FC236}">
                <a16:creationId xmlns:a16="http://schemas.microsoft.com/office/drawing/2014/main" id="{DAB31D20-DD66-4385-B1A8-65FE08C19221}"/>
              </a:ext>
            </a:extLst>
          </p:cNvPr>
          <p:cNvPicPr/>
          <p:nvPr/>
        </p:nvPicPr>
        <p:blipFill>
          <a:blip r:embed="rId2">
            <a:extLst>
              <a:ext uri="{28A0092B-C50C-407E-A947-70E740481C1C}">
                <a14:useLocalDpi xmlns:a14="http://schemas.microsoft.com/office/drawing/2010/main" val="0"/>
              </a:ext>
            </a:extLst>
          </a:blip>
          <a:stretch>
            <a:fillRect/>
          </a:stretch>
        </p:blipFill>
        <p:spPr>
          <a:xfrm>
            <a:off x="516098" y="2654593"/>
            <a:ext cx="4650642" cy="3779521"/>
          </a:xfrm>
          <a:prstGeom prst="rect">
            <a:avLst/>
          </a:prstGeom>
        </p:spPr>
      </p:pic>
      <p:pic>
        <p:nvPicPr>
          <p:cNvPr id="12" name="Grafik 11">
            <a:extLst>
              <a:ext uri="{FF2B5EF4-FFF2-40B4-BE49-F238E27FC236}">
                <a16:creationId xmlns:a16="http://schemas.microsoft.com/office/drawing/2014/main" id="{F3D63AA7-9ED6-41DC-A817-37986CE09692}"/>
              </a:ext>
            </a:extLst>
          </p:cNvPr>
          <p:cNvPicPr/>
          <p:nvPr/>
        </p:nvPicPr>
        <p:blipFill>
          <a:blip r:embed="rId3">
            <a:extLst>
              <a:ext uri="{28A0092B-C50C-407E-A947-70E740481C1C}">
                <a14:useLocalDpi xmlns:a14="http://schemas.microsoft.com/office/drawing/2010/main" val="0"/>
              </a:ext>
            </a:extLst>
          </a:blip>
          <a:stretch>
            <a:fillRect/>
          </a:stretch>
        </p:blipFill>
        <p:spPr>
          <a:xfrm>
            <a:off x="7447175" y="2330038"/>
            <a:ext cx="4228727" cy="4104076"/>
          </a:xfrm>
          <a:prstGeom prst="rect">
            <a:avLst/>
          </a:prstGeom>
        </p:spPr>
      </p:pic>
      <p:sp>
        <p:nvSpPr>
          <p:cNvPr id="16" name="Textfeld 15">
            <a:extLst>
              <a:ext uri="{FF2B5EF4-FFF2-40B4-BE49-F238E27FC236}">
                <a16:creationId xmlns:a16="http://schemas.microsoft.com/office/drawing/2014/main" id="{D92CD8B0-C650-4B7C-B9F2-C5598CA9D469}"/>
              </a:ext>
            </a:extLst>
          </p:cNvPr>
          <p:cNvSpPr txBox="1"/>
          <p:nvPr/>
        </p:nvSpPr>
        <p:spPr>
          <a:xfrm>
            <a:off x="5373704" y="2559195"/>
            <a:ext cx="1866507" cy="3970318"/>
          </a:xfrm>
          <a:prstGeom prst="rect">
            <a:avLst/>
          </a:prstGeom>
          <a:noFill/>
        </p:spPr>
        <p:txBody>
          <a:bodyPr wrap="square" rtlCol="0">
            <a:spAutoFit/>
          </a:bodyPr>
          <a:lstStyle/>
          <a:p>
            <a:r>
              <a:rPr lang="de-DE" dirty="0"/>
              <a:t>Zuerst wird der Blick auf das Positive und Gelungene gelenkt, </a:t>
            </a:r>
          </a:p>
          <a:p>
            <a:r>
              <a:rPr lang="de-DE" dirty="0"/>
              <a:t>bevor sich die Klassensprecher-innen und Klassensprecher auf die Suche nach Problemen und deren Lösungen machen.</a:t>
            </a:r>
          </a:p>
        </p:txBody>
      </p:sp>
      <p:pic>
        <p:nvPicPr>
          <p:cNvPr id="10" name="Grafik 9">
            <a:extLst>
              <a:ext uri="{FF2B5EF4-FFF2-40B4-BE49-F238E27FC236}">
                <a16:creationId xmlns:a16="http://schemas.microsoft.com/office/drawing/2014/main" id="{3504EDF3-6666-48F0-B8C9-39A861FFBD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94691" y="443130"/>
            <a:ext cx="1181211" cy="1169551"/>
          </a:xfrm>
          <a:prstGeom prst="rect">
            <a:avLst/>
          </a:prstGeom>
          <a:noFill/>
          <a:ln>
            <a:noFill/>
          </a:ln>
        </p:spPr>
      </p:pic>
    </p:spTree>
    <p:extLst>
      <p:ext uri="{BB962C8B-B14F-4D97-AF65-F5344CB8AC3E}">
        <p14:creationId xmlns:p14="http://schemas.microsoft.com/office/powerpoint/2010/main" val="1157808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26FBF8-B0C9-4DA9-9847-1F64F350A27C}"/>
              </a:ext>
            </a:extLst>
          </p:cNvPr>
          <p:cNvSpPr>
            <a:spLocks noGrp="1"/>
          </p:cNvSpPr>
          <p:nvPr>
            <p:ph type="title"/>
          </p:nvPr>
        </p:nvSpPr>
        <p:spPr>
          <a:xfrm>
            <a:off x="424206" y="365125"/>
            <a:ext cx="11340446" cy="1325563"/>
          </a:xfrm>
          <a:solidFill>
            <a:schemeClr val="tx2">
              <a:lumMod val="75000"/>
            </a:schemeClr>
          </a:solidFill>
        </p:spPr>
        <p:txBody>
          <a:bodyPr>
            <a:normAutofit/>
          </a:bodyPr>
          <a:lstStyle/>
          <a:p>
            <a:r>
              <a:rPr lang="de-DE" sz="3200" dirty="0">
                <a:solidFill>
                  <a:schemeClr val="bg1">
                    <a:lumMod val="95000"/>
                  </a:schemeClr>
                </a:solidFill>
              </a:rPr>
              <a:t>                                               Materialien </a:t>
            </a:r>
            <a:r>
              <a:rPr lang="de-DE" sz="3200" dirty="0" err="1">
                <a:solidFill>
                  <a:schemeClr val="bg1">
                    <a:lumMod val="95000"/>
                  </a:schemeClr>
                </a:solidFill>
              </a:rPr>
              <a:t>Good</a:t>
            </a:r>
            <a:r>
              <a:rPr lang="de-DE" sz="3200" dirty="0">
                <a:solidFill>
                  <a:schemeClr val="bg1">
                    <a:lumMod val="95000"/>
                  </a:schemeClr>
                </a:solidFill>
              </a:rPr>
              <a:t>-Practice</a:t>
            </a:r>
          </a:p>
        </p:txBody>
      </p:sp>
      <p:sp>
        <p:nvSpPr>
          <p:cNvPr id="4" name="Textfeld 3">
            <a:extLst>
              <a:ext uri="{FF2B5EF4-FFF2-40B4-BE49-F238E27FC236}">
                <a16:creationId xmlns:a16="http://schemas.microsoft.com/office/drawing/2014/main" id="{99238BF9-EB6D-4BD6-9BDE-FAD291E46268}"/>
              </a:ext>
            </a:extLst>
          </p:cNvPr>
          <p:cNvSpPr txBox="1"/>
          <p:nvPr/>
        </p:nvSpPr>
        <p:spPr>
          <a:xfrm flipH="1">
            <a:off x="8147050" y="2469927"/>
            <a:ext cx="301625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400" b="0"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sp>
        <p:nvSpPr>
          <p:cNvPr id="3" name="Textfeld 2">
            <a:extLst>
              <a:ext uri="{FF2B5EF4-FFF2-40B4-BE49-F238E27FC236}">
                <a16:creationId xmlns:a16="http://schemas.microsoft.com/office/drawing/2014/main" id="{1A6B0729-0051-428E-90CB-B178108FE75B}"/>
              </a:ext>
            </a:extLst>
          </p:cNvPr>
          <p:cNvSpPr txBox="1"/>
          <p:nvPr/>
        </p:nvSpPr>
        <p:spPr>
          <a:xfrm>
            <a:off x="439832" y="1667338"/>
            <a:ext cx="10515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200" b="0" i="0" u="none" strike="noStrike" kern="1200" cap="none" spc="0" normalizeH="0" baseline="0" noProof="0" dirty="0">
                <a:ln>
                  <a:noFill/>
                </a:ln>
                <a:solidFill>
                  <a:prstClr val="black"/>
                </a:solidFill>
                <a:effectLst/>
                <a:uLnTx/>
                <a:uFillTx/>
                <a:latin typeface="Calibri" panose="020F0502020204030204"/>
                <a:ea typeface="+mn-ea"/>
                <a:cs typeface="+mn-cs"/>
              </a:rPr>
              <a:t>Klassensprecherworkshop, Grundschule Karlsfeld</a:t>
            </a:r>
            <a:endParaRPr kumimoji="0" lang="de-DE"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feld 5">
            <a:extLst>
              <a:ext uri="{FF2B5EF4-FFF2-40B4-BE49-F238E27FC236}">
                <a16:creationId xmlns:a16="http://schemas.microsoft.com/office/drawing/2014/main" id="{07B17EB3-618F-4879-A61C-9DF912CC205C}"/>
              </a:ext>
            </a:extLst>
          </p:cNvPr>
          <p:cNvSpPr txBox="1"/>
          <p:nvPr/>
        </p:nvSpPr>
        <p:spPr>
          <a:xfrm>
            <a:off x="516098" y="2285261"/>
            <a:ext cx="58092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black"/>
                </a:solidFill>
                <a:effectLst/>
                <a:uLnTx/>
                <a:uFillTx/>
                <a:latin typeface="Calibri" panose="020F0502020204030204"/>
                <a:ea typeface="+mn-ea"/>
                <a:cs typeface="+mn-cs"/>
              </a:rPr>
              <a:t>Eindrücke aus dem Workshop </a:t>
            </a:r>
          </a:p>
        </p:txBody>
      </p:sp>
      <p:pic>
        <p:nvPicPr>
          <p:cNvPr id="13" name="Grafik 12">
            <a:extLst>
              <a:ext uri="{FF2B5EF4-FFF2-40B4-BE49-F238E27FC236}">
                <a16:creationId xmlns:a16="http://schemas.microsoft.com/office/drawing/2014/main" id="{187F2E85-6619-4E4A-877D-00891968990B}"/>
              </a:ext>
            </a:extLst>
          </p:cNvPr>
          <p:cNvPicPr/>
          <p:nvPr/>
        </p:nvPicPr>
        <p:blipFill>
          <a:blip r:embed="rId2">
            <a:extLst>
              <a:ext uri="{28A0092B-C50C-407E-A947-70E740481C1C}">
                <a14:useLocalDpi xmlns:a14="http://schemas.microsoft.com/office/drawing/2010/main" val="0"/>
              </a:ext>
            </a:extLst>
          </a:blip>
          <a:stretch>
            <a:fillRect/>
          </a:stretch>
        </p:blipFill>
        <p:spPr>
          <a:xfrm>
            <a:off x="572659" y="2691430"/>
            <a:ext cx="4804616" cy="3567526"/>
          </a:xfrm>
          <a:prstGeom prst="rect">
            <a:avLst/>
          </a:prstGeom>
        </p:spPr>
      </p:pic>
      <p:pic>
        <p:nvPicPr>
          <p:cNvPr id="10" name="Grafik 9">
            <a:extLst>
              <a:ext uri="{FF2B5EF4-FFF2-40B4-BE49-F238E27FC236}">
                <a16:creationId xmlns:a16="http://schemas.microsoft.com/office/drawing/2014/main" id="{5390CA52-A6A5-4467-8AAE-78D5598D0524}"/>
              </a:ext>
            </a:extLst>
          </p:cNvPr>
          <p:cNvPicPr/>
          <p:nvPr/>
        </p:nvPicPr>
        <p:blipFill>
          <a:blip r:embed="rId3">
            <a:extLst>
              <a:ext uri="{28A0092B-C50C-407E-A947-70E740481C1C}">
                <a14:useLocalDpi xmlns:a14="http://schemas.microsoft.com/office/drawing/2010/main" val="0"/>
              </a:ext>
            </a:extLst>
          </a:blip>
          <a:stretch>
            <a:fillRect/>
          </a:stretch>
        </p:blipFill>
        <p:spPr>
          <a:xfrm>
            <a:off x="5697632" y="2687741"/>
            <a:ext cx="6108570" cy="3565492"/>
          </a:xfrm>
          <a:prstGeom prst="rect">
            <a:avLst/>
          </a:prstGeom>
        </p:spPr>
      </p:pic>
      <p:pic>
        <p:nvPicPr>
          <p:cNvPr id="11" name="Grafik 10">
            <a:extLst>
              <a:ext uri="{FF2B5EF4-FFF2-40B4-BE49-F238E27FC236}">
                <a16:creationId xmlns:a16="http://schemas.microsoft.com/office/drawing/2014/main" id="{6FEF0015-2F9A-405A-8764-B4C15432E772}"/>
              </a:ext>
            </a:extLst>
          </p:cNvPr>
          <p:cNvPicPr/>
          <p:nvPr/>
        </p:nvPicPr>
        <p:blipFill>
          <a:blip r:embed="rId4">
            <a:extLst>
              <a:ext uri="{28A0092B-C50C-407E-A947-70E740481C1C}">
                <a14:useLocalDpi xmlns:a14="http://schemas.microsoft.com/office/drawing/2010/main" val="0"/>
              </a:ext>
            </a:extLst>
          </a:blip>
          <a:stretch>
            <a:fillRect/>
          </a:stretch>
        </p:blipFill>
        <p:spPr>
          <a:xfrm>
            <a:off x="4819224" y="2691430"/>
            <a:ext cx="3327826" cy="3567526"/>
          </a:xfrm>
          <a:prstGeom prst="rect">
            <a:avLst/>
          </a:prstGeom>
        </p:spPr>
      </p:pic>
      <p:sp>
        <p:nvSpPr>
          <p:cNvPr id="7" name="Textfeld 6">
            <a:extLst>
              <a:ext uri="{FF2B5EF4-FFF2-40B4-BE49-F238E27FC236}">
                <a16:creationId xmlns:a16="http://schemas.microsoft.com/office/drawing/2014/main" id="{D54E111B-9AD8-480D-B3FE-E38D9134BC42}"/>
              </a:ext>
            </a:extLst>
          </p:cNvPr>
          <p:cNvSpPr txBox="1"/>
          <p:nvPr/>
        </p:nvSpPr>
        <p:spPr>
          <a:xfrm>
            <a:off x="572659" y="6319529"/>
            <a:ext cx="11038788" cy="369332"/>
          </a:xfrm>
          <a:prstGeom prst="rect">
            <a:avLst/>
          </a:prstGeom>
          <a:noFill/>
        </p:spPr>
        <p:txBody>
          <a:bodyPr wrap="square" rtlCol="0">
            <a:spAutoFit/>
          </a:bodyPr>
          <a:lstStyle/>
          <a:p>
            <a:r>
              <a:rPr lang="de-DE" dirty="0"/>
              <a:t>In welchen Bereichen gibt es Handlungsbedarf? Welche Probleme gibt es? Welche Lösungen fallen euch ein ?</a:t>
            </a:r>
          </a:p>
        </p:txBody>
      </p:sp>
      <p:pic>
        <p:nvPicPr>
          <p:cNvPr id="12" name="Grafik 11">
            <a:extLst>
              <a:ext uri="{FF2B5EF4-FFF2-40B4-BE49-F238E27FC236}">
                <a16:creationId xmlns:a16="http://schemas.microsoft.com/office/drawing/2014/main" id="{21443A6B-E012-4DCB-9B9D-9F3E337D907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60369" y="431456"/>
            <a:ext cx="1181211" cy="1169551"/>
          </a:xfrm>
          <a:prstGeom prst="rect">
            <a:avLst/>
          </a:prstGeom>
          <a:noFill/>
          <a:ln>
            <a:noFill/>
          </a:ln>
        </p:spPr>
      </p:pic>
    </p:spTree>
    <p:extLst>
      <p:ext uri="{BB962C8B-B14F-4D97-AF65-F5344CB8AC3E}">
        <p14:creationId xmlns:p14="http://schemas.microsoft.com/office/powerpoint/2010/main" val="192015860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Words>
  <Application>Microsoft Office PowerPoint</Application>
  <PresentationFormat>Breitbild</PresentationFormat>
  <Paragraphs>149</Paragraphs>
  <Slides>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Calibri</vt:lpstr>
      <vt:lpstr>Calibri Light</vt:lpstr>
      <vt:lpstr>Times New Roman</vt:lpstr>
      <vt:lpstr>Wingdings</vt:lpstr>
      <vt:lpstr>Office</vt:lpstr>
      <vt:lpstr>Materialien MIT!  Good-Practice</vt:lpstr>
      <vt:lpstr>                                               Materialien Good-Practice</vt:lpstr>
      <vt:lpstr>                                               Materialien Good-Practice</vt:lpstr>
      <vt:lpstr>                                               Materialien Good-Practice</vt:lpstr>
      <vt:lpstr>                                               Materialien Good-Practice</vt:lpstr>
      <vt:lpstr>                                               Materialien Good-Practice</vt:lpstr>
      <vt:lpstr>                                               Materialien Good-Practice</vt:lpstr>
      <vt:lpstr>                                               Materialien Good-Practice</vt:lpstr>
      <vt:lpstr>                                               Materialien Good-Practice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Barbara Zauner</dc:creator>
  <cp:lastModifiedBy>Barbara Zauner</cp:lastModifiedBy>
  <cp:revision>18</cp:revision>
  <dcterms:created xsi:type="dcterms:W3CDTF">2022-12-12T19:03:49Z</dcterms:created>
  <dcterms:modified xsi:type="dcterms:W3CDTF">2023-03-20T09:51:04Z</dcterms:modified>
</cp:coreProperties>
</file>