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" r:id="rId2"/>
    <p:sldId id="271" r:id="rId3"/>
    <p:sldId id="257" r:id="rId4"/>
    <p:sldId id="267" r:id="rId5"/>
    <p:sldId id="287" r:id="rId6"/>
    <p:sldId id="276" r:id="rId7"/>
    <p:sldId id="289" r:id="rId8"/>
    <p:sldId id="277" r:id="rId9"/>
    <p:sldId id="269" r:id="rId10"/>
    <p:sldId id="288" r:id="rId11"/>
    <p:sldId id="272" r:id="rId12"/>
    <p:sldId id="281" r:id="rId13"/>
  </p:sldIdLst>
  <p:sldSz cx="12192000" cy="6858000"/>
  <p:notesSz cx="10018713" cy="68881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658"/>
  </p:normalViewPr>
  <p:slideViewPr>
    <p:cSldViewPr snapToGrid="0">
      <p:cViewPr varScale="1">
        <p:scale>
          <a:sx n="88" d="100"/>
          <a:sy n="88" d="100"/>
        </p:scale>
        <p:origin x="8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04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E06B92B-083B-4035-81C1-C43337E2E757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5603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1C2AC24-CE6A-47C8-816C-12151CBCEA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249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C3083-5D75-4C4B-84CF-C3A38C593762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860425"/>
            <a:ext cx="4135437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5287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1812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34149-61D5-49FE-9F31-32F5C8A1DB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18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34149-61D5-49FE-9F31-32F5C8A1DBC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98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34149-61D5-49FE-9F31-32F5C8A1DBC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56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85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78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09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9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77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27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91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90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67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4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39CE-D006-4646-9FE2-947689C6B794}" type="datetimeFigureOut">
              <a:rPr lang="de-DE" smtClean="0"/>
              <a:t>21.10.20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FF33-C802-43CC-818D-1338048C7C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99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gesschau.de/multimedia/video/video-764221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.de/mediathek/video/respekt-demokratie-einfach-erklaert-populismus-gefahr-fuer-die-demokratie-av:5c5b0cefb1e3740018cab15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ahl.tagesschau.de/usa2020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f.de/nachrichten/politik/us-wahl-republikaner-parteitag-trump-rede-100.html" TargetMode="External"/><Relationship Id="rId2" Type="http://schemas.openxmlformats.org/officeDocument/2006/relationships/hyperlink" Target="https://www.zdf.de/nachrichten/heute-sendungen/videos/biden-kandidat-demokraten-100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1F1D90-5CE9-479A-AE73-9D4FD444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376"/>
            <a:ext cx="10515600" cy="247924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http://www.tagesschau.de/multimedia/video/video-764221.html</a:t>
            </a:r>
            <a:endParaRPr lang="de-DE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67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7BDD7B-4F34-455B-A4BA-82A1AA0A2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215" y="587622"/>
            <a:ext cx="5936750" cy="970515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Arbeitsauftrag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DB1527-2501-4183-8D5C-4FDD46BE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66" y="1950042"/>
            <a:ext cx="10912868" cy="45663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de-DE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Lest euch in Ruhe die abgedruckten Twitter-Nachrichten des amtierenden US-Präsidenten Donald Trump  bzw. ehemaligen Vizepräsidenten </a:t>
            </a:r>
            <a:br>
              <a:rPr lang="de-DE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Joe Biden durch. 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de-DE" sz="5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de-D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Analysiert anhand der Tweets, welche Rolle u. a. die Sozialen Medien während des US-Wahlkampfs einnehmen. Fasst die wichtigsten Erkenntnisse kurz zusammen.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264CEC-7653-46E8-9581-E0C847B9CA82}"/>
              </a:ext>
            </a:extLst>
          </p:cNvPr>
          <p:cNvSpPr txBox="1"/>
          <p:nvPr/>
        </p:nvSpPr>
        <p:spPr>
          <a:xfrm>
            <a:off x="463565" y="195716"/>
            <a:ext cx="4581045" cy="17543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B89014A-3841-4049-BA40-90CEADD4B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3" t="30263" r="27528" b="13258"/>
          <a:stretch/>
        </p:blipFill>
        <p:spPr>
          <a:xfrm>
            <a:off x="639566" y="341569"/>
            <a:ext cx="2016000" cy="143673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FCB0793-8095-4E00-B2FE-5913531D3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40" t="29160" r="27359" b="12958"/>
          <a:stretch/>
        </p:blipFill>
        <p:spPr>
          <a:xfrm>
            <a:off x="2856215" y="330640"/>
            <a:ext cx="2016000" cy="14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49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A5B9F-DF99-40E2-8677-B050FF4D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9892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Reaktion der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-Media Plattformen</a:t>
            </a:r>
          </a:p>
        </p:txBody>
      </p:sp>
      <p:pic>
        <p:nvPicPr>
          <p:cNvPr id="14" name="Inhaltsplatzhalter 13" descr="Volumen">
            <a:extLst>
              <a:ext uri="{FF2B5EF4-FFF2-40B4-BE49-F238E27FC236}">
                <a16:creationId xmlns:a16="http://schemas.microsoft.com/office/drawing/2014/main" id="{3F35DAFA-65F9-4D20-893B-7DCB00EBD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860" y="4965134"/>
            <a:ext cx="1288055" cy="1288055"/>
          </a:xfr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3E424F-77AD-4263-AF34-6B3D90369A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378"/>
          <a:stretch/>
        </p:blipFill>
        <p:spPr>
          <a:xfrm>
            <a:off x="6963057" y="3827011"/>
            <a:ext cx="4390743" cy="27101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95D27A-1DCF-4B15-BE2D-89CCB40EDD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4652" b="25872"/>
          <a:stretch/>
        </p:blipFill>
        <p:spPr>
          <a:xfrm>
            <a:off x="282583" y="1592605"/>
            <a:ext cx="2953550" cy="30849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CC34EE0-B34C-4F82-9E64-3658A71432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25" t="17701" r="-2025" b="28822"/>
          <a:stretch/>
        </p:blipFill>
        <p:spPr>
          <a:xfrm>
            <a:off x="3378176" y="1592605"/>
            <a:ext cx="2807772" cy="308494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1482509-93A3-404C-97BC-D902F500EBD5}"/>
              </a:ext>
            </a:extLst>
          </p:cNvPr>
          <p:cNvSpPr/>
          <p:nvPr/>
        </p:nvSpPr>
        <p:spPr>
          <a:xfrm>
            <a:off x="282583" y="3968318"/>
            <a:ext cx="2469495" cy="408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E4DE7F5-9566-44BA-A6F7-FDEF1C7D133A}"/>
              </a:ext>
            </a:extLst>
          </p:cNvPr>
          <p:cNvSpPr/>
          <p:nvPr/>
        </p:nvSpPr>
        <p:spPr>
          <a:xfrm>
            <a:off x="3378176" y="3968317"/>
            <a:ext cx="2388208" cy="408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FC9514F-C58B-4F55-B4FE-3D925804EADA}"/>
              </a:ext>
            </a:extLst>
          </p:cNvPr>
          <p:cNvSpPr/>
          <p:nvPr/>
        </p:nvSpPr>
        <p:spPr>
          <a:xfrm>
            <a:off x="6963056" y="4172503"/>
            <a:ext cx="4390743" cy="792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Facebook US-Whl">
            <a:hlinkClick r:id="" action="ppaction://media"/>
            <a:extLst>
              <a:ext uri="{FF2B5EF4-FFF2-40B4-BE49-F238E27FC236}">
                <a16:creationId xmlns:a16="http://schemas.microsoft.com/office/drawing/2014/main" id="{7595C4E0-79C9-4B06-86D2-90F01A2DF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" y="5567363"/>
            <a:ext cx="609600" cy="6096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C772AC4-0706-4BBC-A098-A7E4D2212135}"/>
              </a:ext>
            </a:extLst>
          </p:cNvPr>
          <p:cNvSpPr txBox="1"/>
          <p:nvPr/>
        </p:nvSpPr>
        <p:spPr>
          <a:xfrm>
            <a:off x="282583" y="6211669"/>
            <a:ext cx="61859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https://www.tagesschau.de/ausland/facebook-wahlwerbung-usa-103.html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97C94F0-3246-4849-AD6E-DB18581622C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074" t="17827" r="38988" b="34382"/>
          <a:stretch/>
        </p:blipFill>
        <p:spPr>
          <a:xfrm>
            <a:off x="6847697" y="1213259"/>
            <a:ext cx="4216344" cy="2414747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5B7AF977-74E9-4239-AC0F-295EC233CAA8}"/>
              </a:ext>
            </a:extLst>
          </p:cNvPr>
          <p:cNvSpPr/>
          <p:nvPr/>
        </p:nvSpPr>
        <p:spPr>
          <a:xfrm>
            <a:off x="6963056" y="2881807"/>
            <a:ext cx="2925689" cy="667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97D6FEB-00DE-4D91-A4EC-703C066E075A}"/>
              </a:ext>
            </a:extLst>
          </p:cNvPr>
          <p:cNvSpPr txBox="1"/>
          <p:nvPr/>
        </p:nvSpPr>
        <p:spPr>
          <a:xfrm>
            <a:off x="8134204" y="6537155"/>
            <a:ext cx="35090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https://twitter.com/realDonaldTrump/with_replies?lang=de</a:t>
            </a:r>
          </a:p>
        </p:txBody>
      </p:sp>
    </p:spTree>
    <p:extLst>
      <p:ext uri="{BB962C8B-B14F-4D97-AF65-F5344CB8AC3E}">
        <p14:creationId xmlns:p14="http://schemas.microsoft.com/office/powerpoint/2010/main" val="93764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732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FEDA2-4C49-4C20-957E-F82722E1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DDE3AF-B767-484D-930E-DC46506AC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9C21B2-2273-4D00-B283-AD3E7847F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52" y="365125"/>
            <a:ext cx="5822940" cy="612775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ADBC1CA-8104-4471-B3C5-43E9DFA3A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40" y="436080"/>
            <a:ext cx="5156299" cy="27790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8105E46-4425-4158-8174-A4E07A7A1CBC}"/>
              </a:ext>
            </a:extLst>
          </p:cNvPr>
          <p:cNvSpPr txBox="1"/>
          <p:nvPr/>
        </p:nvSpPr>
        <p:spPr>
          <a:xfrm>
            <a:off x="8134204" y="6537155"/>
            <a:ext cx="35090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https://twitter.com/realDonaldTrump/with_replies?lang=de</a:t>
            </a:r>
          </a:p>
        </p:txBody>
      </p:sp>
    </p:spTree>
    <p:extLst>
      <p:ext uri="{BB962C8B-B14F-4D97-AF65-F5344CB8AC3E}">
        <p14:creationId xmlns:p14="http://schemas.microsoft.com/office/powerpoint/2010/main" val="18474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D4393-8FCC-4D17-8BC2-D44E163FC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81" y="801210"/>
            <a:ext cx="11289437" cy="454536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US-Präsidentschaftswahl</a:t>
            </a:r>
            <a:b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Medienwirksames Auftreten wichtiger als politischer Inhalt?</a:t>
            </a:r>
          </a:p>
        </p:txBody>
      </p:sp>
    </p:spTree>
    <p:extLst>
      <p:ext uri="{BB962C8B-B14F-4D97-AF65-F5344CB8AC3E}">
        <p14:creationId xmlns:p14="http://schemas.microsoft.com/office/powerpoint/2010/main" val="406635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83D5FDC-D065-44B1-A120-D90E61103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021" r="91250">
                        <a14:foregroundMark x1="11719" y1="32500" x2="8958" y2="43426"/>
                        <a14:foregroundMark x1="8958" y1="43426" x2="8958" y2="44630"/>
                        <a14:foregroundMark x1="8021" y1="54537" x2="8021" y2="66852"/>
                        <a14:foregroundMark x1="91250" y1="36574" x2="90000" y2="71944"/>
                        <a14:foregroundMark x1="8281" y1="52593" x2="8958" y2="64722"/>
                        <a14:foregroundMark x1="8958" y1="64722" x2="8177" y2="71204"/>
                        <a14:foregroundMark x1="8021" y1="68796" x2="8177" y2="73426"/>
                        <a14:foregroundMark x1="9792" y1="37315" x2="8281" y2="45556"/>
                        <a14:foregroundMark x1="44792" y1="53241" x2="44792" y2="53241"/>
                        <a14:foregroundMark x1="42448" y1="53704" x2="42448" y2="53704"/>
                        <a14:foregroundMark x1="57396" y1="43519" x2="57396" y2="43519"/>
                        <a14:foregroundMark x1="56042" y1="39352" x2="56042" y2="39352"/>
                        <a14:foregroundMark x1="50885" y1="38056" x2="50885" y2="38056"/>
                        <a14:foregroundMark x1="48854" y1="39444" x2="48854" y2="39444"/>
                        <a14:foregroundMark x1="8229" y1="40741" x2="8229" y2="46389"/>
                        <a14:foregroundMark x1="8021" y1="39167" x2="8021" y2="39167"/>
                        <a14:foregroundMark x1="8021" y1="53519" x2="12083" y2="50741"/>
                        <a14:foregroundMark x1="12083" y1="50741" x2="12969" y2="50741"/>
                        <a14:foregroundMark x1="8906" y1="56852" x2="10156" y2="50093"/>
                        <a14:foregroundMark x1="8021" y1="51667" x2="8021" y2="51667"/>
                        <a14:foregroundMark x1="10833" y1="50278" x2="10833" y2="50278"/>
                        <a14:backgroundMark x1="42917" y1="15556" x2="41510" y2="45556"/>
                        <a14:backgroundMark x1="51875" y1="46574" x2="47552" y2="71019"/>
                        <a14:backgroundMark x1="59635" y1="34444" x2="61563" y2="41204"/>
                        <a14:backgroundMark x1="67135" y1="53056" x2="70156" y2="59167"/>
                        <a14:backgroundMark x1="60990" y1="59630" x2="63594" y2="68796"/>
                        <a14:backgroundMark x1="58438" y1="48241" x2="58281" y2="57963"/>
                        <a14:backgroundMark x1="60990" y1="42407" x2="63333" y2="44815"/>
                        <a14:backgroundMark x1="60313" y1="48981" x2="60313" y2="48981"/>
                        <a14:backgroundMark x1="65260" y1="51111" x2="65260" y2="51111"/>
                        <a14:backgroundMark x1="67969" y1="45833" x2="67969" y2="45833"/>
                        <a14:backgroundMark x1="66042" y1="44630" x2="66042" y2="44630"/>
                        <a14:backgroundMark x1="69323" y1="44815" x2="69323" y2="44815"/>
                        <a14:backgroundMark x1="62083" y1="52130" x2="62083" y2="52130"/>
                        <a14:backgroundMark x1="13750" y1="22130" x2="17031" y2="20370"/>
                        <a14:backgroundMark x1="10313" y1="27130" x2="12188" y2="24907"/>
                        <a14:backgroundMark x1="52448" y1="45370" x2="52448" y2="38056"/>
                        <a14:backgroundMark x1="53698" y1="35278" x2="53698" y2="35278"/>
                        <a14:backgroundMark x1="53698" y1="35278" x2="53698" y2="35278"/>
                        <a14:backgroundMark x1="54740" y1="36481" x2="54740" y2="36481"/>
                        <a14:backgroundMark x1="44010" y1="51667" x2="44010" y2="51667"/>
                        <a14:backgroundMark x1="81354" y1="31481" x2="81354" y2="31481"/>
                        <a14:backgroundMark x1="81042" y1="59167" x2="81042" y2="59167"/>
                        <a14:backgroundMark x1="81458" y1="32315" x2="81458" y2="32315"/>
                        <a14:backgroundMark x1="10240" y1="49815" x2="10977" y2="49815"/>
                        <a14:backgroundMark x1="9896" y1="49815" x2="10212" y2="49815"/>
                        <a14:backgroundMark x1="36771" y1="50556" x2="36771" y2="50556"/>
                        <a14:backgroundMark x1="60208" y1="53426" x2="60208" y2="53426"/>
                      </a14:backgroundRemoval>
                    </a14:imgEffect>
                  </a14:imgLayer>
                </a14:imgProps>
              </a:ext>
            </a:extLst>
          </a:blip>
          <a:srcRect l="5895" t="7053" r="44621" b="14266"/>
          <a:stretch/>
        </p:blipFill>
        <p:spPr>
          <a:xfrm>
            <a:off x="213225" y="4369449"/>
            <a:ext cx="2773720" cy="24807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93336BB-BC16-4B61-B993-BEFDD0B49BB6}"/>
              </a:ext>
            </a:extLst>
          </p:cNvPr>
          <p:cNvGrpSpPr/>
          <p:nvPr/>
        </p:nvGrpSpPr>
        <p:grpSpPr>
          <a:xfrm>
            <a:off x="2111219" y="485092"/>
            <a:ext cx="3591722" cy="4664671"/>
            <a:chOff x="6563387" y="320686"/>
            <a:chExt cx="3591722" cy="466467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56CE2512-E991-4752-9792-3A827C83A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915" t="8890" r="27852" b="10051"/>
            <a:stretch/>
          </p:blipFill>
          <p:spPr>
            <a:xfrm>
              <a:off x="6987109" y="320688"/>
              <a:ext cx="3168000" cy="4664669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CFB86F5-443F-4CC9-97F1-680FFD2790B9}"/>
                </a:ext>
              </a:extLst>
            </p:cNvPr>
            <p:cNvSpPr/>
            <p:nvPr/>
          </p:nvSpPr>
          <p:spPr>
            <a:xfrm rot="5400000">
              <a:off x="4431106" y="2452967"/>
              <a:ext cx="46646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"Donald Trump" by Gage Skidmore is licensed with CC BY-SA 2.0. To view a copy of this license, visit https://creativecommons.org/licenses/by-sa/2.0/ </a:t>
              </a:r>
              <a:endParaRPr lang="de-DE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967FBBC-A916-4A29-802D-E84C9907300C}"/>
              </a:ext>
            </a:extLst>
          </p:cNvPr>
          <p:cNvGrpSpPr/>
          <p:nvPr/>
        </p:nvGrpSpPr>
        <p:grpSpPr>
          <a:xfrm>
            <a:off x="7250944" y="364215"/>
            <a:ext cx="3414222" cy="4664669"/>
            <a:chOff x="2637847" y="313516"/>
            <a:chExt cx="3414222" cy="4664669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2430E4D0-309E-490B-9C63-8DCFE707B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465" r="10983"/>
            <a:stretch/>
          </p:blipFill>
          <p:spPr>
            <a:xfrm>
              <a:off x="2637847" y="313516"/>
              <a:ext cx="3168000" cy="4664669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3069D09-E86A-4BE7-9272-61E78A7F6DFB}"/>
                </a:ext>
              </a:extLst>
            </p:cNvPr>
            <p:cNvSpPr/>
            <p:nvPr/>
          </p:nvSpPr>
          <p:spPr>
            <a:xfrm rot="5400000">
              <a:off x="4119394" y="2386074"/>
              <a:ext cx="361913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https://e-politik.de/wp-content/uploads/2013/04/Joe-Biden1.jpeg</a:t>
              </a:r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060E6CBB-7840-45E4-8259-6141B9AAB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021" r="91250">
                        <a14:foregroundMark x1="11719" y1="32500" x2="8958" y2="43426"/>
                        <a14:foregroundMark x1="8958" y1="43426" x2="8958" y2="44630"/>
                        <a14:foregroundMark x1="8021" y1="54537" x2="8021" y2="66852"/>
                        <a14:foregroundMark x1="91250" y1="36574" x2="90000" y2="71944"/>
                        <a14:foregroundMark x1="8281" y1="52593" x2="8958" y2="64722"/>
                        <a14:foregroundMark x1="8958" y1="64722" x2="8177" y2="71204"/>
                        <a14:foregroundMark x1="8021" y1="68796" x2="8177" y2="73426"/>
                        <a14:foregroundMark x1="9792" y1="37315" x2="8281" y2="45556"/>
                        <a14:foregroundMark x1="44792" y1="53241" x2="44792" y2="53241"/>
                        <a14:foregroundMark x1="42448" y1="53704" x2="42448" y2="53704"/>
                        <a14:foregroundMark x1="57396" y1="43519" x2="57396" y2="43519"/>
                        <a14:foregroundMark x1="56042" y1="39352" x2="56042" y2="39352"/>
                        <a14:foregroundMark x1="50885" y1="38056" x2="50885" y2="38056"/>
                        <a14:foregroundMark x1="48854" y1="39444" x2="48854" y2="39444"/>
                        <a14:foregroundMark x1="8229" y1="40741" x2="8229" y2="46389"/>
                        <a14:foregroundMark x1="8021" y1="39167" x2="8021" y2="39167"/>
                        <a14:foregroundMark x1="8021" y1="53519" x2="12083" y2="50741"/>
                        <a14:foregroundMark x1="12083" y1="50741" x2="12969" y2="50741"/>
                        <a14:foregroundMark x1="8906" y1="56852" x2="10156" y2="50093"/>
                        <a14:foregroundMark x1="8021" y1="51667" x2="8021" y2="51667"/>
                        <a14:foregroundMark x1="10833" y1="50278" x2="10833" y2="50278"/>
                        <a14:backgroundMark x1="42917" y1="15556" x2="41510" y2="45556"/>
                        <a14:backgroundMark x1="51875" y1="46574" x2="47552" y2="71019"/>
                        <a14:backgroundMark x1="59635" y1="34444" x2="61563" y2="41204"/>
                        <a14:backgroundMark x1="67135" y1="53056" x2="70156" y2="59167"/>
                        <a14:backgroundMark x1="60990" y1="59630" x2="63594" y2="68796"/>
                        <a14:backgroundMark x1="58438" y1="48241" x2="58281" y2="57963"/>
                        <a14:backgroundMark x1="60990" y1="42407" x2="63333" y2="44815"/>
                        <a14:backgroundMark x1="60313" y1="48981" x2="60313" y2="48981"/>
                        <a14:backgroundMark x1="65260" y1="51111" x2="65260" y2="51111"/>
                        <a14:backgroundMark x1="67969" y1="45833" x2="67969" y2="45833"/>
                        <a14:backgroundMark x1="66042" y1="44630" x2="66042" y2="44630"/>
                        <a14:backgroundMark x1="69323" y1="44815" x2="69323" y2="44815"/>
                        <a14:backgroundMark x1="62083" y1="52130" x2="62083" y2="52130"/>
                        <a14:backgroundMark x1="13750" y1="22130" x2="17031" y2="20370"/>
                        <a14:backgroundMark x1="10313" y1="27130" x2="12188" y2="24907"/>
                        <a14:backgroundMark x1="52448" y1="45370" x2="52448" y2="38056"/>
                        <a14:backgroundMark x1="53698" y1="35278" x2="53698" y2="35278"/>
                        <a14:backgroundMark x1="53698" y1="35278" x2="53698" y2="35278"/>
                        <a14:backgroundMark x1="54740" y1="36481" x2="54740" y2="36481"/>
                        <a14:backgroundMark x1="44010" y1="51667" x2="44010" y2="51667"/>
                        <a14:backgroundMark x1="81354" y1="31481" x2="81354" y2="31481"/>
                        <a14:backgroundMark x1="81042" y1="59167" x2="81042" y2="59167"/>
                        <a14:backgroundMark x1="81458" y1="32315" x2="81458" y2="32315"/>
                        <a14:backgroundMark x1="10240" y1="49815" x2="10977" y2="49815"/>
                        <a14:backgroundMark x1="9896" y1="49815" x2="10212" y2="49815"/>
                        <a14:backgroundMark x1="36771" y1="50556" x2="36771" y2="50556"/>
                        <a14:backgroundMark x1="60208" y1="53426" x2="60208" y2="53426"/>
                      </a14:backgroundRemoval>
                    </a14:imgEffect>
                  </a14:imgLayer>
                </a14:imgProps>
              </a:ext>
            </a:extLst>
          </a:blip>
          <a:srcRect l="50535" t="7053" r="3868" b="14266"/>
          <a:stretch/>
        </p:blipFill>
        <p:spPr>
          <a:xfrm>
            <a:off x="9636147" y="4377205"/>
            <a:ext cx="2555853" cy="248079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33715F0F-39FA-4AA7-BE6F-B3BE0DFBAC47}"/>
              </a:ext>
            </a:extLst>
          </p:cNvPr>
          <p:cNvSpPr txBox="1"/>
          <p:nvPr/>
        </p:nvSpPr>
        <p:spPr>
          <a:xfrm>
            <a:off x="2634325" y="5617602"/>
            <a:ext cx="296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Trump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7F4DE00-D93A-4B92-88ED-4B42C6547B9D}"/>
              </a:ext>
            </a:extLst>
          </p:cNvPr>
          <p:cNvSpPr txBox="1"/>
          <p:nvPr/>
        </p:nvSpPr>
        <p:spPr>
          <a:xfrm>
            <a:off x="7350328" y="5617602"/>
            <a:ext cx="2969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Joe Biden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5870135-1524-4647-AEF8-127E10C5F0CB}"/>
              </a:ext>
            </a:extLst>
          </p:cNvPr>
          <p:cNvSpPr txBox="1"/>
          <p:nvPr/>
        </p:nvSpPr>
        <p:spPr>
          <a:xfrm>
            <a:off x="2311273" y="6516328"/>
            <a:ext cx="39555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https://pixabay.com/de/illustrations/elefant-esel-arsch-logo-2798628/</a:t>
            </a:r>
          </a:p>
        </p:txBody>
      </p:sp>
    </p:spTree>
    <p:extLst>
      <p:ext uri="{BB962C8B-B14F-4D97-AF65-F5344CB8AC3E}">
        <p14:creationId xmlns:p14="http://schemas.microsoft.com/office/powerpoint/2010/main" val="14823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E669C5-025B-4B99-A0F0-D01AF80F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1" y="445024"/>
            <a:ext cx="11061577" cy="1099691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Arbeitsauftrag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4E13F3-B029-420C-8D52-3A669178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936" y="1861828"/>
            <a:ext cx="9792442" cy="408920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	Ordne die Aussagen/Fakten Donald Trump oder </a:t>
            </a:r>
            <a:b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Joe Biden zu.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	Überlegt und diskutiert, welche Aussagen/Fakten über 	Donald Trump bzw. Joe Biden (siehe 1) im Hinblick auf die 	Präsidentschaftswahl eine entscheidende Rolle spielen 	könnten. </a:t>
            </a:r>
          </a:p>
        </p:txBody>
      </p:sp>
      <p:pic>
        <p:nvPicPr>
          <p:cNvPr id="7" name="Grafik 6" descr="Erhobene Hand">
            <a:extLst>
              <a:ext uri="{FF2B5EF4-FFF2-40B4-BE49-F238E27FC236}">
                <a16:creationId xmlns:a16="http://schemas.microsoft.com/office/drawing/2014/main" id="{462E74F3-E821-4934-99CD-0BACCE080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807005">
            <a:off x="615380" y="2065359"/>
            <a:ext cx="1114396" cy="11143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DB13294-FA5D-4C98-AFFB-A81993E1E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1" y="4204659"/>
            <a:ext cx="1384483" cy="13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2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3A71E2-AAA9-47BD-A2B8-2271B529D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852"/>
            <a:ext cx="10515600" cy="27842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https://www.br.de/mediathek/video/respekt-demokratie-einfach-erklaert-populismus-gefahr-fuer-die-demokratie-av:5c5b0cefb1e3740018cab158</a:t>
            </a:r>
            <a:endParaRPr lang="de-DE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3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E5D91-D7B0-4279-8B4E-99A4215B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Arbeitsauftrag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4F40B8-8458-4181-9B74-58D43CF5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108" y="1936728"/>
            <a:ext cx="10015592" cy="404283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 </a:t>
            </a:r>
            <a:r>
              <a:rPr lang="de-D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</a:t>
            </a: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 die Ansichten und Äußerungen der Präsidentschaftskandidaten Trump oder Biden genau durch.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de-DE" sz="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de-DE" sz="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 Im Anschluss präsentiert jeweils ein Schüler/eine Schülerin die Ansichten Trumps bzw. Bidens vor der Klasse. 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0E38015-4E87-4A7A-85F4-55F13391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48" y="3846202"/>
            <a:ext cx="1592760" cy="1599315"/>
          </a:xfrm>
          <a:prstGeom prst="rect">
            <a:avLst/>
          </a:prstGeom>
        </p:spPr>
      </p:pic>
      <p:pic>
        <p:nvPicPr>
          <p:cNvPr id="12" name="Grafik 11" descr="Geöffnetes Buch">
            <a:extLst>
              <a:ext uri="{FF2B5EF4-FFF2-40B4-BE49-F238E27FC236}">
                <a16:creationId xmlns:a16="http://schemas.microsoft.com/office/drawing/2014/main" id="{C74EC6CD-1D57-42D6-83B4-3FB577730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142" y="2077948"/>
            <a:ext cx="1090373" cy="10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2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9BE72A-4F97-4FA0-AF09-2C65D071C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DCB742-E73E-4B3C-A3DF-89774D39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521" y="4287491"/>
            <a:ext cx="10696631" cy="1332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Debatte</a:t>
            </a:r>
            <a:r>
              <a:rPr lang="en-US" sz="6000" dirty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 US-</a:t>
            </a:r>
            <a:r>
              <a:rPr lang="en-US" sz="6000" dirty="0" err="1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</a:rPr>
              <a:t>Wahlkampf</a:t>
            </a:r>
            <a:endParaRPr lang="en-US" sz="6000" kern="1200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1" name="Grafik 10" descr="Ein Bild, das Person, Mann, Anzug, Kleidung enthält.&#10;&#10;Automatisch generierte Beschreibung">
            <a:extLst>
              <a:ext uri="{FF2B5EF4-FFF2-40B4-BE49-F238E27FC236}">
                <a16:creationId xmlns:a16="http://schemas.microsoft.com/office/drawing/2014/main" id="{88F62FD0-1C38-495C-B876-9C700E504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" b="112"/>
          <a:stretch/>
        </p:blipFill>
        <p:spPr>
          <a:xfrm>
            <a:off x="8199862" y="177488"/>
            <a:ext cx="3797398" cy="3717071"/>
          </a:xfrm>
          <a:prstGeom prst="rect">
            <a:avLst/>
          </a:prstGeom>
        </p:spPr>
      </p:pic>
      <p:pic>
        <p:nvPicPr>
          <p:cNvPr id="4" name="Inhaltsplatzhalter 3" descr="Ein Bild, das Tisch, sitzend, Schlafzimmer, Frau enthält.&#10;&#10;Automatisch generierte Beschreibung">
            <a:extLst>
              <a:ext uri="{FF2B5EF4-FFF2-40B4-BE49-F238E27FC236}">
                <a16:creationId xmlns:a16="http://schemas.microsoft.com/office/drawing/2014/main" id="{13302865-9737-4F03-924F-66D776DC7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796" r="19471" b="-2"/>
          <a:stretch/>
        </p:blipFill>
        <p:spPr>
          <a:xfrm>
            <a:off x="4193167" y="181113"/>
            <a:ext cx="3815005" cy="3717071"/>
          </a:xfrm>
          <a:prstGeom prst="rect">
            <a:avLst/>
          </a:prstGeom>
        </p:spPr>
      </p:pic>
      <p:pic>
        <p:nvPicPr>
          <p:cNvPr id="14" name="Grafik 13" descr="Ein Bild, das Person, Mann, Schild, Menge enthält.&#10;&#10;Automatisch generierte Beschreibung">
            <a:extLst>
              <a:ext uri="{FF2B5EF4-FFF2-40B4-BE49-F238E27FC236}">
                <a16:creationId xmlns:a16="http://schemas.microsoft.com/office/drawing/2014/main" id="{2156C1DF-E460-4E71-A39D-00F3C2DDA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73" r="21102" b="3"/>
          <a:stretch/>
        </p:blipFill>
        <p:spPr>
          <a:xfrm>
            <a:off x="288561" y="125698"/>
            <a:ext cx="3799289" cy="3717071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E28F6BA-F7D1-4E96-AC61-E68541BEE91F}"/>
              </a:ext>
            </a:extLst>
          </p:cNvPr>
          <p:cNvSpPr/>
          <p:nvPr/>
        </p:nvSpPr>
        <p:spPr>
          <a:xfrm>
            <a:off x="8476180" y="6550949"/>
            <a:ext cx="34315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https://e-politik.de/wp-content/uploads/2013/04/Joe-Biden1.jpeg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C7B54A8-3C31-4297-B84E-A72C4CDB3EE3}"/>
              </a:ext>
            </a:extLst>
          </p:cNvPr>
          <p:cNvSpPr/>
          <p:nvPr/>
        </p:nvSpPr>
        <p:spPr>
          <a:xfrm>
            <a:off x="284252" y="6516858"/>
            <a:ext cx="68107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"Donald Trump" by Gage Skidmore is licensed with CC BY-SA 2.0. To view a copy of this license, visit https://creativecommons.org/licenses/by-sa/2.0/ </a:t>
            </a:r>
            <a:endParaRPr lang="de-DE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1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4F44301-323D-40B2-A749-F5A54DA892D9}"/>
              </a:ext>
            </a:extLst>
          </p:cNvPr>
          <p:cNvSpPr txBox="1">
            <a:spLocks/>
          </p:cNvSpPr>
          <p:nvPr/>
        </p:nvSpPr>
        <p:spPr>
          <a:xfrm>
            <a:off x="838200" y="2375359"/>
            <a:ext cx="10515600" cy="1053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https://wahl.tagesschau.de/usa2020/</a:t>
            </a: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5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05BDA-FAB7-4836-AA63-D36A195A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669"/>
          </a:xfrm>
        </p:spPr>
        <p:txBody>
          <a:bodyPr/>
          <a:lstStyle/>
          <a:p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B0CD9B9-8CA1-4BF2-9E58-8F8DCE3797BA}"/>
              </a:ext>
            </a:extLst>
          </p:cNvPr>
          <p:cNvSpPr/>
          <p:nvPr/>
        </p:nvSpPr>
        <p:spPr>
          <a:xfrm>
            <a:off x="630315" y="1720919"/>
            <a:ext cx="10608815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https://www.zdf.de/nachrichten/heute-sendungen/videos/biden-kandidat-demokraten-100.html</a:t>
            </a:r>
            <a:endParaRPr lang="de-D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AFE1639-C167-467C-9B1A-64B61AE10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15" y="3894122"/>
            <a:ext cx="10515600" cy="16033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https://www.zdf.de/nachrichten/politik/us-wahl-republikaner-parteitag-trump-rede-100.html</a:t>
            </a:r>
            <a:endParaRPr lang="de-D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0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Macintosh PowerPoint</Application>
  <PresentationFormat>Breitbild</PresentationFormat>
  <Paragraphs>37</Paragraphs>
  <Slides>12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Batang</vt:lpstr>
      <vt:lpstr>Arial</vt:lpstr>
      <vt:lpstr>Calibri</vt:lpstr>
      <vt:lpstr>Calibri Light</vt:lpstr>
      <vt:lpstr>Times New Roman</vt:lpstr>
      <vt:lpstr>Office</vt:lpstr>
      <vt:lpstr>PowerPoint-Präsentation</vt:lpstr>
      <vt:lpstr>US-Präsidentschaftswahl - Medienwirksames Auftreten wichtiger als politischer Inhalt?</vt:lpstr>
      <vt:lpstr>PowerPoint-Präsentation</vt:lpstr>
      <vt:lpstr>Arbeitsauftrag</vt:lpstr>
      <vt:lpstr>PowerPoint-Präsentation</vt:lpstr>
      <vt:lpstr>Arbeitsauftrag</vt:lpstr>
      <vt:lpstr>Debatte US-Wahlkampf</vt:lpstr>
      <vt:lpstr>PowerPoint-Präsentation</vt:lpstr>
      <vt:lpstr>Medien</vt:lpstr>
      <vt:lpstr>Arbeitsauftrag</vt:lpstr>
      <vt:lpstr>Reaktion der Social-Media Plattformen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Ederer Marina</dc:creator>
  <cp:lastModifiedBy>Corinna Storm</cp:lastModifiedBy>
  <cp:revision>5</cp:revision>
  <dcterms:created xsi:type="dcterms:W3CDTF">2020-10-03T08:32:14Z</dcterms:created>
  <dcterms:modified xsi:type="dcterms:W3CDTF">2020-10-21T10:18:57Z</dcterms:modified>
</cp:coreProperties>
</file>