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4" r:id="rId8"/>
    <p:sldId id="262" r:id="rId9"/>
    <p:sldId id="263" r:id="rId1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6B405BB-2CA4-4C29-82FD-31DE3ACE519A}">
          <p14:sldIdLst>
            <p14:sldId id="256"/>
            <p14:sldId id="257"/>
            <p14:sldId id="258"/>
            <p14:sldId id="259"/>
            <p14:sldId id="260"/>
            <p14:sldId id="261"/>
          </p14:sldIdLst>
        </p14:section>
        <p14:section name="Quiz in Englisch" id="{53DB08E7-7309-4EC5-A121-45804FD74E59}">
          <p14:sldIdLst>
            <p14:sldId id="264"/>
          </p14:sldIdLst>
        </p14:section>
        <p14:section name="Mögliche Abschlussdiskussion" id="{E1335733-BC7F-4031-80BA-6618F4C238A6}">
          <p14:sldIdLst>
            <p14:sldId id="262"/>
            <p14:sldId id="263"/>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ka Wiesmeier" initials="VW" lastIdx="1" clrIdx="0">
    <p:extLst>
      <p:ext uri="{19B8F6BF-5375-455C-9EA6-DF929625EA0E}">
        <p15:presenceInfo xmlns:p15="http://schemas.microsoft.com/office/powerpoint/2012/main" userId="643476a82b22a4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60" y="46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0-10T14:44:56.376" idx="1">
    <p:pos x="10" y="10"/>
    <p:text>Die Powerpoint sollte noch mit Erklärungen versehen werden. Z.B. wäre hier ein ausführlicher Stundenverlauf oder Anmerkugen in den Notizen hilfreich bzw notwendig, damit auch klar ist, was die Folien zeigen, welche Übergänge hier passend sind,...Warum wird auf der letzten Folie z.B. nochmals nur Kamala Harris gezeigt? Zusätzlich wären leitfragen auf den Folien, die man den Schülerinnen und Schülern stellen kann, sinnvoll.</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Die folgende Unterrichtseinheit ist für den englischsprachigen Unterricht geeignet.</a:t>
            </a:r>
            <a:endParaRPr dirty="0"/>
          </a:p>
        </p:txBody>
      </p:sp>
      <p:sp>
        <p:nvSpPr>
          <p:cNvPr id="4" name="Slide Number Placeholder 3"/>
          <p:cNvSpPr>
            <a:spLocks noGrp="1"/>
          </p:cNvSpPr>
          <p:nvPr>
            <p:ph type="sldNum" sz="quarter" idx="10"/>
          </p:nvPr>
        </p:nvSpPr>
        <p:spPr bwMode="auto"/>
        <p:txBody>
          <a:bodyPr/>
          <a:lstStyle/>
          <a:p>
            <a:pPr>
              <a:defRPr/>
            </a:pPr>
            <a:fld id="{E949DD93-712D-4E04-887A-10E78F0D5572}"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Die folgenden Folien thematisieren das „Winner </a:t>
            </a:r>
            <a:r>
              <a:rPr lang="de-DE" dirty="0" err="1"/>
              <a:t>takes</a:t>
            </a:r>
            <a:r>
              <a:rPr lang="de-DE" dirty="0"/>
              <a:t> </a:t>
            </a:r>
            <a:r>
              <a:rPr lang="de-DE" dirty="0" err="1"/>
              <a:t>it</a:t>
            </a:r>
            <a:r>
              <a:rPr lang="de-DE" dirty="0"/>
              <a:t> all“-Prinzip anhand des Wahlergebnisses der Präsidentschaftswahl 2016. Damals gewann Donald Trump die Mehrheit der Wahlmänner-Stimmen. Dies repräsentierte aber nicht die Mehrheit der Wähler – Hillary Clinton hatte deutlich mehr Wählerstimmen erhalten, aber dennoch verloren. Damit kritisierte sie das bestehende Wahlsystem als ungerecht.</a:t>
            </a:r>
            <a:endParaRPr dirty="0"/>
          </a:p>
        </p:txBody>
      </p:sp>
      <p:sp>
        <p:nvSpPr>
          <p:cNvPr id="4" name="Slide Number Placeholder 3"/>
          <p:cNvSpPr>
            <a:spLocks noGrp="1"/>
          </p:cNvSpPr>
          <p:nvPr>
            <p:ph type="sldNum" sz="quarter" idx="10"/>
          </p:nvPr>
        </p:nvSpPr>
        <p:spPr bwMode="auto"/>
        <p:txBody>
          <a:bodyPr/>
          <a:lstStyle/>
          <a:p>
            <a:pPr>
              <a:defRPr/>
            </a:pPr>
            <a:fld id="{B0FA2BC7-73BE-8ABC-0926-A19CAADE3F63}"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Die Karte zeigt die gewonnenen Stimmbezirke für die beiden Parteien.</a:t>
            </a:r>
            <a:endParaRPr dirty="0"/>
          </a:p>
        </p:txBody>
      </p:sp>
      <p:sp>
        <p:nvSpPr>
          <p:cNvPr id="4" name="Slide Number Placeholder 3"/>
          <p:cNvSpPr>
            <a:spLocks noGrp="1"/>
          </p:cNvSpPr>
          <p:nvPr>
            <p:ph type="sldNum" sz="quarter" idx="10"/>
          </p:nvPr>
        </p:nvSpPr>
        <p:spPr bwMode="auto"/>
        <p:txBody>
          <a:bodyPr/>
          <a:lstStyle/>
          <a:p>
            <a:pPr>
              <a:defRPr/>
            </a:pPr>
            <a:fld id="{9A3DBE7B-4B50-75A9-8202-84C23209244F}"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Wahlbeteiligung bzw. ungefähre Anzahl der Wählerstimmen 2016. Nach Wählerstimmen hat Hillary Clinton gewonnen.</a:t>
            </a:r>
            <a:endParaRPr dirty="0"/>
          </a:p>
        </p:txBody>
      </p:sp>
      <p:sp>
        <p:nvSpPr>
          <p:cNvPr id="4" name="Slide Number Placeholder 3"/>
          <p:cNvSpPr>
            <a:spLocks noGrp="1"/>
          </p:cNvSpPr>
          <p:nvPr>
            <p:ph type="sldNum" sz="quarter" idx="10"/>
          </p:nvPr>
        </p:nvSpPr>
        <p:spPr bwMode="auto"/>
        <p:txBody>
          <a:bodyPr/>
          <a:lstStyle/>
          <a:p>
            <a:pPr>
              <a:defRPr/>
            </a:pPr>
            <a:fld id="{71FECE7E-99A0-2BA3-1878-07CD38591FDF}"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Aber das amerikanische System funktioniert anders. Donald Trump gewinnt die Wahl, nachdem er mehr Wahlmännerstimmen auf sich vereinen konnte.</a:t>
            </a:r>
            <a:endParaRPr dirty="0"/>
          </a:p>
        </p:txBody>
      </p:sp>
      <p:sp>
        <p:nvSpPr>
          <p:cNvPr id="4" name="Slide Number Placeholder 3"/>
          <p:cNvSpPr>
            <a:spLocks noGrp="1"/>
          </p:cNvSpPr>
          <p:nvPr>
            <p:ph type="sldNum" sz="quarter" idx="10"/>
          </p:nvPr>
        </p:nvSpPr>
        <p:spPr bwMode="auto"/>
        <p:txBody>
          <a:bodyPr/>
          <a:lstStyle/>
          <a:p>
            <a:pPr>
              <a:defRPr/>
            </a:pPr>
            <a:fld id="{BB406A25-B0D9-34A4-2188-1FE8E99A0925}"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Hintergrund: Das Wahlsystem in den USA. Anhand des Erklärvideos wird kurz der Ablauf der US-Präsidentschaftswahl erklärt.</a:t>
            </a:r>
            <a:endParaRPr dirty="0"/>
          </a:p>
        </p:txBody>
      </p:sp>
      <p:sp>
        <p:nvSpPr>
          <p:cNvPr id="4" name="Slide Number Placeholder 3"/>
          <p:cNvSpPr>
            <a:spLocks noGrp="1"/>
          </p:cNvSpPr>
          <p:nvPr>
            <p:ph type="sldNum" sz="quarter" idx="10"/>
          </p:nvPr>
        </p:nvSpPr>
        <p:spPr bwMode="auto"/>
        <p:txBody>
          <a:bodyPr/>
          <a:lstStyle/>
          <a:p>
            <a:pPr>
              <a:defRPr/>
            </a:pPr>
            <a:fld id="{CD41CB19-2008-FE0B-C35A-95EFFB777290}"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Im Folgenden erarbeiten sich die Schülerinnen und Schüler im Rahmen eines Quiz die Merkmale der US-</a:t>
            </a:r>
            <a:r>
              <a:rPr lang="de-DE" dirty="0" err="1"/>
              <a:t>Präsdientschaftswahl</a:t>
            </a:r>
            <a:r>
              <a:rPr lang="de-DE" dirty="0"/>
              <a:t> auf spielerische Art. Im Anschluss wird die Lösung vorgestellt.</a:t>
            </a:r>
            <a:endParaRPr dirty="0"/>
          </a:p>
        </p:txBody>
      </p:sp>
      <p:sp>
        <p:nvSpPr>
          <p:cNvPr id="4" name="Slide Number Placeholder 3"/>
          <p:cNvSpPr>
            <a:spLocks noGrp="1"/>
          </p:cNvSpPr>
          <p:nvPr>
            <p:ph type="sldNum" sz="quarter" idx="10"/>
          </p:nvPr>
        </p:nvSpPr>
        <p:spPr bwMode="auto"/>
        <p:txBody>
          <a:bodyPr/>
          <a:lstStyle/>
          <a:p>
            <a:pPr>
              <a:defRPr/>
            </a:pPr>
            <a:fld id="{CD41CB19-2008-FE0B-C35A-95EFFB777290}" type="slidenum">
              <a:rPr/>
              <a:t>7</a:t>
            </a:fld>
            <a:endParaRPr/>
          </a:p>
        </p:txBody>
      </p:sp>
    </p:spTree>
    <p:extLst>
      <p:ext uri="{BB962C8B-B14F-4D97-AF65-F5344CB8AC3E}">
        <p14:creationId xmlns:p14="http://schemas.microsoft.com/office/powerpoint/2010/main" val="238852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Abschließend kann mit Blick auf die US-Wahl noch diskutiert werden, wer aus der Sicht der Schülerinnen und Schüler das Rennen um das Präsidentschaftsamt gewinnen könnte.</a:t>
            </a:r>
            <a:endParaRPr dirty="0"/>
          </a:p>
        </p:txBody>
      </p:sp>
      <p:sp>
        <p:nvSpPr>
          <p:cNvPr id="4" name="Slide Number Placeholder 3"/>
          <p:cNvSpPr>
            <a:spLocks noGrp="1"/>
          </p:cNvSpPr>
          <p:nvPr>
            <p:ph type="sldNum" sz="quarter" idx="10"/>
          </p:nvPr>
        </p:nvSpPr>
        <p:spPr bwMode="auto"/>
        <p:txBody>
          <a:bodyPr/>
          <a:lstStyle/>
          <a:p>
            <a:pPr>
              <a:defRPr/>
            </a:pPr>
            <a:fld id="{41FC6E29-DCB5-56BA-7E76-15E0A2370686}"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F952452-8CA8-A2B6-9AF1-BAE0BCD1AB46}"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4" name="Datumsplatzhalter 3"/>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4" name="Datumsplatzhalter 3"/>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pic>
        <p:nvPicPr>
          <p:cNvPr id="5" name="Picture 2"/>
          <p:cNvPicPr>
            <a:picLocks noChangeAspect="1" noChangeArrowheads="1"/>
          </p:cNvPicPr>
          <p:nvPr userDrawn="1"/>
        </p:nvPicPr>
        <p:blipFill>
          <a:blip r:embed="rId2"/>
          <a:stretch/>
        </p:blipFill>
        <p:spPr bwMode="auto">
          <a:xfrm>
            <a:off x="379626" y="136687"/>
            <a:ext cx="762984" cy="523189"/>
          </a:xfrm>
          <a:prstGeom prst="rect">
            <a:avLst/>
          </a:prstGeom>
          <a:noFill/>
        </p:spPr>
      </p:pic>
      <p:grpSp>
        <p:nvGrpSpPr>
          <p:cNvPr id="10" name="Gruppieren 9"/>
          <p:cNvGrpSpPr/>
          <p:nvPr userDrawn="1"/>
        </p:nvGrpSpPr>
        <p:grpSpPr bwMode="auto">
          <a:xfrm>
            <a:off x="125967" y="6046688"/>
            <a:ext cx="12380290" cy="1052733"/>
            <a:chOff x="125967" y="6046688"/>
            <a:chExt cx="12380290" cy="1052733"/>
          </a:xfrm>
        </p:grpSpPr>
        <p:pic>
          <p:nvPicPr>
            <p:cNvPr id="11" name="Grafik 10" descr="Ein Pinselstrich"/>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3596298" y="6072176"/>
              <a:ext cx="5580963" cy="1027245"/>
            </a:xfrm>
            <a:prstGeom prst="rect">
              <a:avLst/>
            </a:prstGeom>
          </p:spPr>
        </p:pic>
        <p:sp>
          <p:nvSpPr>
            <p:cNvPr id="12" name="Date Placeholder 3"/>
            <p:cNvSpPr txBox="1"/>
            <p:nvPr/>
          </p:nvSpPr>
          <p:spPr bwMode="auto">
            <a:xfrm>
              <a:off x="9768894" y="6314492"/>
              <a:ext cx="2737363" cy="365125"/>
            </a:xfrm>
            <a:prstGeom prst="rect">
              <a:avLst/>
            </a:prstGeom>
            <a:grpFill/>
          </p:spPr>
          <p:txBody>
            <a:bodyPr vert="horz" lIns="91440" tIns="45720" rIns="91440" bIns="45720" rtlCol="0" anchor="ctr"/>
            <a:lstStyle>
              <a:defPPr>
                <a:defRPr lang="en-US"/>
              </a:defPPr>
              <a:lvl1pPr marL="0" algn="l" defTabSz="457200">
                <a:defRPr sz="12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1100" b="0">
                  <a:solidFill>
                    <a:schemeClr val="accent1">
                      <a:lumMod val="75000"/>
                    </a:schemeClr>
                  </a:solidFill>
                  <a:latin typeface="Arial"/>
                  <a:cs typeface="Arial"/>
                </a:rPr>
                <a:t>Arbeitskreis Politische Bildung </a:t>
              </a:r>
              <a:endParaRPr/>
            </a:p>
          </p:txBody>
        </p:sp>
        <p:sp>
          <p:nvSpPr>
            <p:cNvPr id="13" name="Slide Number Placeholder 5"/>
            <p:cNvSpPr txBox="1"/>
            <p:nvPr/>
          </p:nvSpPr>
          <p:spPr bwMode="auto">
            <a:xfrm>
              <a:off x="3549164" y="6399870"/>
              <a:ext cx="4275667" cy="365125"/>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1100" b="0">
                  <a:solidFill>
                    <a:schemeClr val="bg1"/>
                  </a:solidFill>
                  <a:latin typeface="Arial"/>
                  <a:ea typeface="Calibri"/>
                  <a:cs typeface="Arial"/>
                </a:rPr>
                <a:t>www.politischebildung.schule.bayern.de</a:t>
              </a:r>
              <a:endParaRPr/>
            </a:p>
          </p:txBody>
        </p:sp>
        <p:pic>
          <p:nvPicPr>
            <p:cNvPr id="14" name="Grafik 13" descr="Ein Pinselstrich"/>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25967" y="6046688"/>
              <a:ext cx="3912633" cy="902125"/>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8E69F4A-0E2A-4C84-B3D9-B935C3636952}" type="datetimeFigureOut">
              <a:rPr lang="de-DE"/>
              <a:t>21.10.2024</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3BE7C4-ADCD-4936-9C91-F9D322024154}"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bpb.de/mediathek/video/317806/die-us-praesidentschaftswahl-kurz-erklaer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 name="Grafik 10"/>
          <p:cNvPicPr/>
          <p:nvPr/>
        </p:nvPicPr>
        <p:blipFill>
          <a:blip r:embed="rId3"/>
          <a:srcRect b="47490"/>
          <a:stretch/>
        </p:blipFill>
        <p:spPr bwMode="auto">
          <a:xfrm>
            <a:off x="627715" y="961484"/>
            <a:ext cx="11259964" cy="3946944"/>
          </a:xfrm>
          <a:prstGeom prst="rect">
            <a:avLst/>
          </a:prstGeom>
          <a:ln>
            <a:noFill/>
          </a:ln>
        </p:spPr>
      </p:pic>
      <p:sp>
        <p:nvSpPr>
          <p:cNvPr id="2" name="Textfeld 1"/>
          <p:cNvSpPr txBox="1"/>
          <p:nvPr/>
        </p:nvSpPr>
        <p:spPr bwMode="auto">
          <a:xfrm>
            <a:off x="715992" y="5031539"/>
            <a:ext cx="7444597" cy="584775"/>
          </a:xfrm>
          <a:prstGeom prst="rect">
            <a:avLst/>
          </a:prstGeom>
          <a:noFill/>
        </p:spPr>
        <p:txBody>
          <a:bodyPr wrap="square" rtlCol="0">
            <a:spAutoFit/>
          </a:bodyPr>
          <a:lstStyle/>
          <a:p>
            <a:pPr>
              <a:defRPr/>
            </a:pPr>
            <a:r>
              <a:rPr lang="de-DE" sz="3200" dirty="0" err="1">
                <a:solidFill>
                  <a:schemeClr val="accent5">
                    <a:lumMod val="75000"/>
                  </a:schemeClr>
                </a:solidFill>
                <a:latin typeface="Arial"/>
                <a:cs typeface="Arial"/>
              </a:rPr>
              <a:t>Election</a:t>
            </a:r>
            <a:r>
              <a:rPr lang="de-DE" sz="3200" dirty="0">
                <a:solidFill>
                  <a:schemeClr val="accent5">
                    <a:lumMod val="75000"/>
                  </a:schemeClr>
                </a:solidFill>
                <a:latin typeface="Arial"/>
                <a:cs typeface="Arial"/>
              </a:rPr>
              <a:t> 2024 – a </a:t>
            </a:r>
            <a:r>
              <a:rPr lang="de-DE" sz="3200" dirty="0" err="1">
                <a:solidFill>
                  <a:schemeClr val="accent5">
                    <a:lumMod val="75000"/>
                  </a:schemeClr>
                </a:solidFill>
                <a:latin typeface="Arial"/>
                <a:cs typeface="Arial"/>
              </a:rPr>
              <a:t>electoral</a:t>
            </a:r>
            <a:r>
              <a:rPr lang="de-DE" sz="3200" dirty="0">
                <a:solidFill>
                  <a:schemeClr val="accent5">
                    <a:lumMod val="75000"/>
                  </a:schemeClr>
                </a:solidFill>
                <a:latin typeface="Arial"/>
                <a:cs typeface="Arial"/>
              </a:rPr>
              <a:t> </a:t>
            </a:r>
            <a:r>
              <a:rPr lang="de-DE" sz="3200" dirty="0" err="1">
                <a:solidFill>
                  <a:schemeClr val="accent5">
                    <a:lumMod val="75000"/>
                  </a:schemeClr>
                </a:solidFill>
                <a:latin typeface="Arial"/>
                <a:cs typeface="Arial"/>
              </a:rPr>
              <a:t>quiz</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Grafik 1"/>
          <p:cNvPicPr>
            <a:picLocks noChangeAspect="1"/>
          </p:cNvPicPr>
          <p:nvPr/>
        </p:nvPicPr>
        <p:blipFill>
          <a:blip r:embed="rId3"/>
          <a:stretch/>
        </p:blipFill>
        <p:spPr bwMode="auto">
          <a:xfrm>
            <a:off x="2474211" y="1293962"/>
            <a:ext cx="2977682" cy="3770895"/>
          </a:xfrm>
          <a:prstGeom prst="rect">
            <a:avLst/>
          </a:prstGeom>
        </p:spPr>
      </p:pic>
      <p:pic>
        <p:nvPicPr>
          <p:cNvPr id="3" name="Grafik 2"/>
          <p:cNvPicPr>
            <a:picLocks noChangeAspect="1"/>
          </p:cNvPicPr>
          <p:nvPr/>
        </p:nvPicPr>
        <p:blipFill>
          <a:blip r:embed="rId4"/>
          <a:stretch/>
        </p:blipFill>
        <p:spPr bwMode="auto">
          <a:xfrm>
            <a:off x="6688803" y="1293962"/>
            <a:ext cx="3015456" cy="3770894"/>
          </a:xfrm>
          <a:prstGeom prst="rect">
            <a:avLst/>
          </a:prstGeom>
        </p:spPr>
      </p:pic>
      <p:sp>
        <p:nvSpPr>
          <p:cNvPr id="4" name="Textfeld 3"/>
          <p:cNvSpPr txBox="1"/>
          <p:nvPr/>
        </p:nvSpPr>
        <p:spPr bwMode="auto">
          <a:xfrm>
            <a:off x="2941607" y="5069321"/>
            <a:ext cx="2510287" cy="461665"/>
          </a:xfrm>
          <a:prstGeom prst="rect">
            <a:avLst/>
          </a:prstGeom>
          <a:noFill/>
        </p:spPr>
        <p:txBody>
          <a:bodyPr wrap="square" rtlCol="0">
            <a:spAutoFit/>
          </a:bodyPr>
          <a:lstStyle/>
          <a:p>
            <a:pPr>
              <a:defRPr/>
            </a:pPr>
            <a:r>
              <a:rPr lang="de-DE" sz="2400">
                <a:latin typeface="Arial"/>
                <a:cs typeface="Arial"/>
              </a:rPr>
              <a:t>Donald Trump</a:t>
            </a:r>
            <a:endParaRPr/>
          </a:p>
        </p:txBody>
      </p:sp>
      <p:sp>
        <p:nvSpPr>
          <p:cNvPr id="5" name="Textfeld 4"/>
          <p:cNvSpPr txBox="1"/>
          <p:nvPr/>
        </p:nvSpPr>
        <p:spPr bwMode="auto">
          <a:xfrm>
            <a:off x="7088037" y="5102373"/>
            <a:ext cx="2510287" cy="461665"/>
          </a:xfrm>
          <a:prstGeom prst="rect">
            <a:avLst/>
          </a:prstGeom>
          <a:noFill/>
        </p:spPr>
        <p:txBody>
          <a:bodyPr wrap="square" rtlCol="0">
            <a:spAutoFit/>
          </a:bodyPr>
          <a:lstStyle/>
          <a:p>
            <a:pPr>
              <a:defRPr/>
            </a:pPr>
            <a:r>
              <a:rPr lang="de-DE" sz="2400">
                <a:latin typeface="Arial"/>
                <a:cs typeface="Arial"/>
              </a:rPr>
              <a:t>Hillary Clinton</a:t>
            </a:r>
            <a:endParaRPr/>
          </a:p>
        </p:txBody>
      </p:sp>
      <p:sp>
        <p:nvSpPr>
          <p:cNvPr id="6" name="Textfeld 5"/>
          <p:cNvSpPr txBox="1"/>
          <p:nvPr/>
        </p:nvSpPr>
        <p:spPr bwMode="auto">
          <a:xfrm>
            <a:off x="6927011" y="5530986"/>
            <a:ext cx="2889849" cy="646331"/>
          </a:xfrm>
          <a:prstGeom prst="rect">
            <a:avLst/>
          </a:prstGeom>
          <a:noFill/>
        </p:spPr>
        <p:txBody>
          <a:bodyPr wrap="square" rtlCol="0">
            <a:spAutoFit/>
          </a:bodyPr>
          <a:lstStyle/>
          <a:p>
            <a:pPr>
              <a:defRPr/>
            </a:pPr>
            <a:r>
              <a:rPr lang="de-DE">
                <a:latin typeface="Arial"/>
                <a:ea typeface="Microsoft YaHei"/>
                <a:cs typeface="Arial"/>
              </a:rPr>
              <a:t>Democratic presidential candidate in 2016</a:t>
            </a:r>
            <a:endParaRPr lang="de-DE"/>
          </a:p>
        </p:txBody>
      </p:sp>
      <p:sp>
        <p:nvSpPr>
          <p:cNvPr id="7" name="Textfeld 6"/>
          <p:cNvSpPr txBox="1"/>
          <p:nvPr/>
        </p:nvSpPr>
        <p:spPr bwMode="auto">
          <a:xfrm>
            <a:off x="2751825" y="5521741"/>
            <a:ext cx="2889849" cy="646331"/>
          </a:xfrm>
          <a:prstGeom prst="rect">
            <a:avLst/>
          </a:prstGeom>
          <a:noFill/>
        </p:spPr>
        <p:txBody>
          <a:bodyPr wrap="square" rtlCol="0">
            <a:spAutoFit/>
          </a:bodyPr>
          <a:lstStyle/>
          <a:p>
            <a:pPr>
              <a:defRPr/>
            </a:pPr>
            <a:r>
              <a:rPr lang="de-DE">
                <a:latin typeface="Arial"/>
                <a:ea typeface="Microsoft YaHei"/>
                <a:cs typeface="Arial"/>
              </a:rPr>
              <a:t>Republican presidential candidate in 2016</a:t>
            </a:r>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p:cNvPicPr>
            <a:picLocks noChangeAspect="1"/>
          </p:cNvPicPr>
          <p:nvPr/>
        </p:nvPicPr>
        <p:blipFill>
          <a:blip r:embed="rId3"/>
          <a:stretch/>
        </p:blipFill>
        <p:spPr bwMode="auto">
          <a:xfrm>
            <a:off x="1328222" y="1429210"/>
            <a:ext cx="6306156" cy="3999580"/>
          </a:xfrm>
          <a:prstGeom prst="rect">
            <a:avLst/>
          </a:prstGeom>
        </p:spPr>
      </p:pic>
      <p:sp>
        <p:nvSpPr>
          <p:cNvPr id="4" name="Textfeld 3"/>
          <p:cNvSpPr txBox="1"/>
          <p:nvPr/>
        </p:nvSpPr>
        <p:spPr bwMode="auto">
          <a:xfrm>
            <a:off x="1364411" y="692930"/>
            <a:ext cx="9463178" cy="523220"/>
          </a:xfrm>
          <a:prstGeom prst="rect">
            <a:avLst/>
          </a:prstGeom>
          <a:noFill/>
        </p:spPr>
        <p:txBody>
          <a:bodyPr wrap="square" rtlCol="0">
            <a:spAutoFit/>
          </a:bodyPr>
          <a:lstStyle/>
          <a:p>
            <a:pPr>
              <a:defRPr/>
            </a:pPr>
            <a:r>
              <a:rPr lang="de-DE" sz="2800">
                <a:solidFill>
                  <a:schemeClr val="accent5">
                    <a:lumMod val="75000"/>
                  </a:schemeClr>
                </a:solidFill>
                <a:latin typeface="Arial"/>
                <a:cs typeface="Arial"/>
              </a:rPr>
              <a:t>Election 2016</a:t>
            </a:r>
            <a:endParaRPr/>
          </a:p>
        </p:txBody>
      </p:sp>
      <p:pic>
        <p:nvPicPr>
          <p:cNvPr id="5" name="Grafik 4"/>
          <p:cNvPicPr>
            <a:picLocks noChangeAspect="1"/>
          </p:cNvPicPr>
          <p:nvPr/>
        </p:nvPicPr>
        <p:blipFill>
          <a:blip r:embed="rId4"/>
          <a:stretch/>
        </p:blipFill>
        <p:spPr bwMode="auto">
          <a:xfrm>
            <a:off x="8032481" y="954540"/>
            <a:ext cx="1622127" cy="2054238"/>
          </a:xfrm>
          <a:prstGeom prst="rect">
            <a:avLst/>
          </a:prstGeom>
        </p:spPr>
      </p:pic>
      <p:pic>
        <p:nvPicPr>
          <p:cNvPr id="6" name="Grafik 5"/>
          <p:cNvPicPr>
            <a:picLocks noChangeAspect="1"/>
          </p:cNvPicPr>
          <p:nvPr/>
        </p:nvPicPr>
        <p:blipFill>
          <a:blip r:embed="rId5"/>
          <a:stretch/>
        </p:blipFill>
        <p:spPr bwMode="auto">
          <a:xfrm>
            <a:off x="8032482" y="3669229"/>
            <a:ext cx="1622127" cy="2028505"/>
          </a:xfrm>
          <a:prstGeom prst="rect">
            <a:avLst/>
          </a:prstGeom>
        </p:spPr>
      </p:pic>
      <p:sp>
        <p:nvSpPr>
          <p:cNvPr id="7" name="Textfeld 6"/>
          <p:cNvSpPr txBox="1"/>
          <p:nvPr/>
        </p:nvSpPr>
        <p:spPr bwMode="auto">
          <a:xfrm>
            <a:off x="9838426" y="2370423"/>
            <a:ext cx="2130725" cy="646331"/>
          </a:xfrm>
          <a:prstGeom prst="rect">
            <a:avLst/>
          </a:prstGeom>
          <a:noFill/>
        </p:spPr>
        <p:txBody>
          <a:bodyPr wrap="square" rtlCol="0">
            <a:spAutoFit/>
          </a:bodyPr>
          <a:lstStyle/>
          <a:p>
            <a:pPr>
              <a:defRPr/>
            </a:pPr>
            <a:r>
              <a:rPr lang="de-DE">
                <a:latin typeface="Arial"/>
                <a:cs typeface="Arial"/>
              </a:rPr>
              <a:t>62.984.828 Stimmen</a:t>
            </a:r>
            <a:endParaRPr/>
          </a:p>
        </p:txBody>
      </p:sp>
      <p:sp>
        <p:nvSpPr>
          <p:cNvPr id="8" name="Textfeld 7"/>
          <p:cNvSpPr txBox="1"/>
          <p:nvPr/>
        </p:nvSpPr>
        <p:spPr bwMode="auto">
          <a:xfrm>
            <a:off x="9838426" y="5051403"/>
            <a:ext cx="2130725" cy="646331"/>
          </a:xfrm>
          <a:prstGeom prst="rect">
            <a:avLst/>
          </a:prstGeom>
          <a:noFill/>
        </p:spPr>
        <p:txBody>
          <a:bodyPr wrap="square" rtlCol="0">
            <a:spAutoFit/>
          </a:bodyPr>
          <a:lstStyle/>
          <a:p>
            <a:pPr>
              <a:defRPr/>
            </a:pPr>
            <a:r>
              <a:rPr lang="de-DE">
                <a:latin typeface="Arial"/>
                <a:cs typeface="Arial"/>
              </a:rPr>
              <a:t>65.853.514 Stimmen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hteck 1"/>
          <p:cNvSpPr/>
          <p:nvPr/>
        </p:nvSpPr>
        <p:spPr bwMode="auto">
          <a:xfrm>
            <a:off x="1466490" y="1716657"/>
            <a:ext cx="9463178" cy="690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800">
                <a:latin typeface="Arial"/>
                <a:cs typeface="Arial"/>
              </a:rPr>
              <a:t>Trump voters						63 millions</a:t>
            </a:r>
          </a:p>
        </p:txBody>
      </p:sp>
      <p:sp>
        <p:nvSpPr>
          <p:cNvPr id="3" name="Rechteck 2"/>
          <p:cNvSpPr/>
          <p:nvPr/>
        </p:nvSpPr>
        <p:spPr bwMode="auto">
          <a:xfrm>
            <a:off x="1466490" y="2576423"/>
            <a:ext cx="9463178" cy="690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800">
                <a:latin typeface="Arial"/>
                <a:cs typeface="Arial"/>
              </a:rPr>
              <a:t>Clinton voters						66 millions</a:t>
            </a:r>
          </a:p>
        </p:txBody>
      </p:sp>
      <p:sp>
        <p:nvSpPr>
          <p:cNvPr id="4" name="Rechteck 3"/>
          <p:cNvSpPr/>
          <p:nvPr/>
        </p:nvSpPr>
        <p:spPr bwMode="auto">
          <a:xfrm>
            <a:off x="1466490" y="3466381"/>
            <a:ext cx="9463178" cy="69011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800">
                <a:latin typeface="Arial"/>
                <a:cs typeface="Arial"/>
              </a:rPr>
              <a:t>Non-voters 					       100 millions</a:t>
            </a:r>
          </a:p>
        </p:txBody>
      </p:sp>
      <p:sp>
        <p:nvSpPr>
          <p:cNvPr id="5" name="Textfeld 4"/>
          <p:cNvSpPr txBox="1"/>
          <p:nvPr/>
        </p:nvSpPr>
        <p:spPr bwMode="auto">
          <a:xfrm>
            <a:off x="1466490" y="966158"/>
            <a:ext cx="9463178" cy="523220"/>
          </a:xfrm>
          <a:prstGeom prst="rect">
            <a:avLst/>
          </a:prstGeom>
          <a:noFill/>
        </p:spPr>
        <p:txBody>
          <a:bodyPr wrap="square" rtlCol="0">
            <a:spAutoFit/>
          </a:bodyPr>
          <a:lstStyle/>
          <a:p>
            <a:pPr>
              <a:defRPr/>
            </a:pPr>
            <a:r>
              <a:rPr lang="de-DE" sz="2800">
                <a:solidFill>
                  <a:schemeClr val="accent5">
                    <a:lumMod val="75000"/>
                  </a:schemeClr>
                </a:solidFill>
                <a:latin typeface="Arial"/>
                <a:cs typeface="Arial"/>
              </a:rPr>
              <a:t>Election 2016</a:t>
            </a:r>
            <a:endParaRPr/>
          </a:p>
        </p:txBody>
      </p:sp>
      <p:pic>
        <p:nvPicPr>
          <p:cNvPr id="7" name="Grafik 6"/>
          <p:cNvPicPr>
            <a:picLocks noChangeAspect="1"/>
          </p:cNvPicPr>
          <p:nvPr/>
        </p:nvPicPr>
        <p:blipFill>
          <a:blip r:embed="rId3"/>
          <a:stretch/>
        </p:blipFill>
        <p:spPr bwMode="auto">
          <a:xfrm>
            <a:off x="828279" y="2576423"/>
            <a:ext cx="551860" cy="690113"/>
          </a:xfrm>
          <a:prstGeom prst="rect">
            <a:avLst/>
          </a:prstGeom>
        </p:spPr>
      </p:pic>
      <p:pic>
        <p:nvPicPr>
          <p:cNvPr id="9" name="Grafik 8"/>
          <p:cNvPicPr>
            <a:picLocks noChangeAspect="1"/>
          </p:cNvPicPr>
          <p:nvPr/>
        </p:nvPicPr>
        <p:blipFill>
          <a:blip r:embed="rId4"/>
          <a:stretch/>
        </p:blipFill>
        <p:spPr bwMode="auto">
          <a:xfrm>
            <a:off x="835192" y="1716656"/>
            <a:ext cx="544947" cy="6901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Grafik 1"/>
          <p:cNvPicPr>
            <a:picLocks noChangeAspect="1"/>
          </p:cNvPicPr>
          <p:nvPr/>
        </p:nvPicPr>
        <p:blipFill>
          <a:blip r:embed="rId3"/>
          <a:stretch/>
        </p:blipFill>
        <p:spPr bwMode="auto">
          <a:xfrm>
            <a:off x="2474211" y="1293962"/>
            <a:ext cx="2977682" cy="3770895"/>
          </a:xfrm>
          <a:prstGeom prst="rect">
            <a:avLst/>
          </a:prstGeom>
        </p:spPr>
      </p:pic>
      <p:pic>
        <p:nvPicPr>
          <p:cNvPr id="3" name="Grafik 2"/>
          <p:cNvPicPr>
            <a:picLocks noChangeAspect="1"/>
          </p:cNvPicPr>
          <p:nvPr/>
        </p:nvPicPr>
        <p:blipFill>
          <a:blip r:embed="rId4"/>
          <a:stretch/>
        </p:blipFill>
        <p:spPr bwMode="auto">
          <a:xfrm>
            <a:off x="6688803" y="1293962"/>
            <a:ext cx="3015456" cy="3770894"/>
          </a:xfrm>
          <a:prstGeom prst="rect">
            <a:avLst/>
          </a:prstGeom>
        </p:spPr>
      </p:pic>
      <p:sp>
        <p:nvSpPr>
          <p:cNvPr id="4" name="Textfeld 3"/>
          <p:cNvSpPr txBox="1"/>
          <p:nvPr/>
        </p:nvSpPr>
        <p:spPr bwMode="auto">
          <a:xfrm>
            <a:off x="2941607" y="5069321"/>
            <a:ext cx="2510287" cy="461665"/>
          </a:xfrm>
          <a:prstGeom prst="rect">
            <a:avLst/>
          </a:prstGeom>
          <a:noFill/>
        </p:spPr>
        <p:txBody>
          <a:bodyPr wrap="square" rtlCol="0">
            <a:spAutoFit/>
          </a:bodyPr>
          <a:lstStyle/>
          <a:p>
            <a:pPr>
              <a:defRPr/>
            </a:pPr>
            <a:r>
              <a:rPr lang="de-DE" sz="2400" dirty="0">
                <a:latin typeface="Arial"/>
                <a:cs typeface="Arial"/>
              </a:rPr>
              <a:t>Donald Trump</a:t>
            </a:r>
            <a:endParaRPr dirty="0"/>
          </a:p>
        </p:txBody>
      </p:sp>
      <p:sp>
        <p:nvSpPr>
          <p:cNvPr id="5" name="Textfeld 4"/>
          <p:cNvSpPr txBox="1"/>
          <p:nvPr/>
        </p:nvSpPr>
        <p:spPr bwMode="auto">
          <a:xfrm>
            <a:off x="7088037" y="5102373"/>
            <a:ext cx="2510287" cy="461665"/>
          </a:xfrm>
          <a:prstGeom prst="rect">
            <a:avLst/>
          </a:prstGeom>
          <a:noFill/>
        </p:spPr>
        <p:txBody>
          <a:bodyPr wrap="square" rtlCol="0">
            <a:spAutoFit/>
          </a:bodyPr>
          <a:lstStyle/>
          <a:p>
            <a:pPr>
              <a:defRPr/>
            </a:pPr>
            <a:r>
              <a:rPr lang="de-DE" sz="2400">
                <a:latin typeface="Arial"/>
                <a:cs typeface="Arial"/>
              </a:rPr>
              <a:t>Hillary Clinton</a:t>
            </a:r>
            <a:endParaRPr/>
          </a:p>
        </p:txBody>
      </p:sp>
      <p:sp>
        <p:nvSpPr>
          <p:cNvPr id="6" name="Textfeld 5"/>
          <p:cNvSpPr txBox="1"/>
          <p:nvPr/>
        </p:nvSpPr>
        <p:spPr bwMode="auto">
          <a:xfrm>
            <a:off x="6927011" y="5530986"/>
            <a:ext cx="2889849" cy="646331"/>
          </a:xfrm>
          <a:prstGeom prst="rect">
            <a:avLst/>
          </a:prstGeom>
          <a:noFill/>
        </p:spPr>
        <p:txBody>
          <a:bodyPr wrap="square" rtlCol="0">
            <a:spAutoFit/>
          </a:bodyPr>
          <a:lstStyle/>
          <a:p>
            <a:pPr>
              <a:defRPr/>
            </a:pPr>
            <a:r>
              <a:rPr lang="de-DE">
                <a:latin typeface="Arial"/>
                <a:ea typeface="Microsoft YaHei"/>
                <a:cs typeface="Arial"/>
              </a:rPr>
              <a:t>Democratic presidential candidate in 2016</a:t>
            </a:r>
            <a:endParaRPr lang="de-DE"/>
          </a:p>
        </p:txBody>
      </p:sp>
      <p:sp>
        <p:nvSpPr>
          <p:cNvPr id="7" name="Textfeld 6"/>
          <p:cNvSpPr txBox="1"/>
          <p:nvPr/>
        </p:nvSpPr>
        <p:spPr bwMode="auto">
          <a:xfrm>
            <a:off x="2751825" y="5521741"/>
            <a:ext cx="2889849" cy="646331"/>
          </a:xfrm>
          <a:prstGeom prst="rect">
            <a:avLst/>
          </a:prstGeom>
          <a:noFill/>
        </p:spPr>
        <p:txBody>
          <a:bodyPr wrap="square" rtlCol="0">
            <a:spAutoFit/>
          </a:bodyPr>
          <a:lstStyle/>
          <a:p>
            <a:pPr>
              <a:defRPr/>
            </a:pPr>
            <a:r>
              <a:rPr lang="de-DE" dirty="0" err="1">
                <a:latin typeface="Arial"/>
                <a:ea typeface="Microsoft YaHei"/>
                <a:cs typeface="Arial"/>
              </a:rPr>
              <a:t>Republican</a:t>
            </a:r>
            <a:r>
              <a:rPr lang="de-DE" dirty="0">
                <a:latin typeface="Arial"/>
                <a:ea typeface="Microsoft YaHei"/>
                <a:cs typeface="Arial"/>
              </a:rPr>
              <a:t> </a:t>
            </a:r>
            <a:r>
              <a:rPr lang="de-DE" dirty="0" err="1">
                <a:latin typeface="Arial"/>
                <a:ea typeface="Microsoft YaHei"/>
                <a:cs typeface="Arial"/>
              </a:rPr>
              <a:t>presidential</a:t>
            </a:r>
            <a:r>
              <a:rPr lang="de-DE" dirty="0">
                <a:latin typeface="Arial"/>
                <a:ea typeface="Microsoft YaHei"/>
                <a:cs typeface="Arial"/>
              </a:rPr>
              <a:t> </a:t>
            </a:r>
            <a:r>
              <a:rPr lang="de-DE" dirty="0" err="1">
                <a:latin typeface="Arial"/>
                <a:ea typeface="Microsoft YaHei"/>
                <a:cs typeface="Arial"/>
              </a:rPr>
              <a:t>candidate</a:t>
            </a:r>
            <a:r>
              <a:rPr lang="de-DE" dirty="0">
                <a:latin typeface="Arial"/>
                <a:ea typeface="Microsoft YaHei"/>
                <a:cs typeface="Arial"/>
              </a:rPr>
              <a:t> in 2016</a:t>
            </a:r>
            <a:endParaRPr lang="de-DE" dirty="0"/>
          </a:p>
        </p:txBody>
      </p:sp>
      <p:pic>
        <p:nvPicPr>
          <p:cNvPr id="10" name="Grafik 9"/>
          <p:cNvPicPr>
            <a:picLocks noChangeAspect="1"/>
          </p:cNvPicPr>
          <p:nvPr/>
        </p:nvPicPr>
        <p:blipFill>
          <a:blip r:embed="rId5"/>
          <a:stretch/>
        </p:blipFill>
        <p:spPr bwMode="auto">
          <a:xfrm>
            <a:off x="4149762" y="2834772"/>
            <a:ext cx="2458528" cy="24585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p:cNvPicPr>
            <a:picLocks noChangeAspect="1"/>
          </p:cNvPicPr>
          <p:nvPr/>
        </p:nvPicPr>
        <p:blipFill>
          <a:blip r:embed="rId3"/>
          <a:stretch/>
        </p:blipFill>
        <p:spPr bwMode="auto">
          <a:xfrm>
            <a:off x="4126089" y="1214437"/>
            <a:ext cx="7620000" cy="4429125"/>
          </a:xfrm>
          <a:prstGeom prst="rect">
            <a:avLst/>
          </a:prstGeom>
        </p:spPr>
      </p:pic>
      <p:sp>
        <p:nvSpPr>
          <p:cNvPr id="4" name="Textfeld 3"/>
          <p:cNvSpPr txBox="1"/>
          <p:nvPr/>
        </p:nvSpPr>
        <p:spPr bwMode="auto">
          <a:xfrm>
            <a:off x="1535502" y="284672"/>
            <a:ext cx="4632385" cy="461665"/>
          </a:xfrm>
          <a:prstGeom prst="rect">
            <a:avLst/>
          </a:prstGeom>
          <a:noFill/>
        </p:spPr>
        <p:txBody>
          <a:bodyPr wrap="square" rtlCol="0">
            <a:spAutoFit/>
          </a:bodyPr>
          <a:lstStyle/>
          <a:p>
            <a:pPr>
              <a:defRPr/>
            </a:pPr>
            <a:r>
              <a:rPr lang="de-DE" sz="2400">
                <a:solidFill>
                  <a:srgbClr val="7B89BD"/>
                </a:solidFill>
                <a:latin typeface="Arial"/>
                <a:cs typeface="Arial"/>
              </a:rPr>
              <a:t>Electoral college 2024</a:t>
            </a:r>
            <a:endParaRPr/>
          </a:p>
        </p:txBody>
      </p:sp>
      <p:sp>
        <p:nvSpPr>
          <p:cNvPr id="5" name="Textfeld 4"/>
          <p:cNvSpPr txBox="1"/>
          <p:nvPr/>
        </p:nvSpPr>
        <p:spPr bwMode="auto">
          <a:xfrm>
            <a:off x="9221638" y="5911607"/>
            <a:ext cx="2562045" cy="200055"/>
          </a:xfrm>
          <a:prstGeom prst="rect">
            <a:avLst/>
          </a:prstGeom>
          <a:noFill/>
        </p:spPr>
        <p:txBody>
          <a:bodyPr wrap="square" rtlCol="0">
            <a:spAutoFit/>
          </a:bodyPr>
          <a:lstStyle/>
          <a:p>
            <a:pPr>
              <a:defRPr/>
            </a:pPr>
            <a:r>
              <a:rPr lang="de-DE" sz="700">
                <a:latin typeface="Arial"/>
                <a:cs typeface="Arial"/>
              </a:rPr>
              <a:t>https://creativecommons.org/publicdomain/zero/1.0/deed.en</a:t>
            </a:r>
            <a:endParaRPr/>
          </a:p>
        </p:txBody>
      </p:sp>
      <p:pic>
        <p:nvPicPr>
          <p:cNvPr id="2" name="Grafik 1">
            <a:hlinkClick r:id="rId4"/>
            <a:extLst>
              <a:ext uri="{FF2B5EF4-FFF2-40B4-BE49-F238E27FC236}">
                <a16:creationId xmlns:a16="http://schemas.microsoft.com/office/drawing/2014/main" id="{534EFF29-2461-464C-8D43-BB5243E73AD3}"/>
              </a:ext>
            </a:extLst>
          </p:cNvPr>
          <p:cNvPicPr>
            <a:picLocks noChangeAspect="1"/>
          </p:cNvPicPr>
          <p:nvPr/>
        </p:nvPicPr>
        <p:blipFill>
          <a:blip r:embed="rId5"/>
          <a:stretch>
            <a:fillRect/>
          </a:stretch>
        </p:blipFill>
        <p:spPr>
          <a:xfrm>
            <a:off x="620889" y="3902025"/>
            <a:ext cx="3130215" cy="1741538"/>
          </a:xfrm>
          <a:prstGeom prst="rect">
            <a:avLst/>
          </a:prstGeom>
        </p:spPr>
      </p:pic>
      <p:sp>
        <p:nvSpPr>
          <p:cNvPr id="6" name="Textfeld 5">
            <a:extLst>
              <a:ext uri="{FF2B5EF4-FFF2-40B4-BE49-F238E27FC236}">
                <a16:creationId xmlns:a16="http://schemas.microsoft.com/office/drawing/2014/main" id="{04E6C9AB-4332-4768-9E7D-C4F889C7EDA6}"/>
              </a:ext>
            </a:extLst>
          </p:cNvPr>
          <p:cNvSpPr txBox="1"/>
          <p:nvPr/>
        </p:nvSpPr>
        <p:spPr>
          <a:xfrm>
            <a:off x="620889" y="1354667"/>
            <a:ext cx="3352800" cy="2062103"/>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Wie funktioniert die US-Präsidentschafts-wahl?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Grafik 6">
            <a:extLst>
              <a:ext uri="{FF2B5EF4-FFF2-40B4-BE49-F238E27FC236}">
                <a16:creationId xmlns:a16="http://schemas.microsoft.com/office/drawing/2014/main" id="{737F828C-798F-4A59-8F90-D09E61F3C86D}"/>
              </a:ext>
            </a:extLst>
          </p:cNvPr>
          <p:cNvPicPr/>
          <p:nvPr/>
        </p:nvPicPr>
        <p:blipFill>
          <a:blip r:embed="rId3"/>
          <a:srcRect b="47490"/>
          <a:stretch/>
        </p:blipFill>
        <p:spPr bwMode="auto">
          <a:xfrm>
            <a:off x="627715" y="961484"/>
            <a:ext cx="11259964" cy="3946944"/>
          </a:xfrm>
          <a:prstGeom prst="rect">
            <a:avLst/>
          </a:prstGeom>
          <a:ln>
            <a:noFill/>
          </a:ln>
        </p:spPr>
      </p:pic>
      <p:sp>
        <p:nvSpPr>
          <p:cNvPr id="8" name="Textfeld 7">
            <a:extLst>
              <a:ext uri="{FF2B5EF4-FFF2-40B4-BE49-F238E27FC236}">
                <a16:creationId xmlns:a16="http://schemas.microsoft.com/office/drawing/2014/main" id="{9756C06C-69FB-45CD-9230-30885D69890D}"/>
              </a:ext>
            </a:extLst>
          </p:cNvPr>
          <p:cNvSpPr txBox="1"/>
          <p:nvPr/>
        </p:nvSpPr>
        <p:spPr bwMode="auto">
          <a:xfrm>
            <a:off x="715992" y="5031539"/>
            <a:ext cx="11067691" cy="584775"/>
          </a:xfrm>
          <a:prstGeom prst="rect">
            <a:avLst/>
          </a:prstGeom>
          <a:noFill/>
        </p:spPr>
        <p:txBody>
          <a:bodyPr wrap="square" rtlCol="0">
            <a:spAutoFit/>
          </a:bodyPr>
          <a:lstStyle/>
          <a:p>
            <a:pPr>
              <a:defRPr/>
            </a:pPr>
            <a:r>
              <a:rPr lang="de-DE" sz="3200" dirty="0">
                <a:latin typeface="Arial"/>
                <a:cs typeface="Arial"/>
              </a:rPr>
              <a:t>Wie gut kennt ihr euch bei der Wahl aus?</a:t>
            </a:r>
            <a:endParaRPr dirty="0"/>
          </a:p>
        </p:txBody>
      </p:sp>
    </p:spTree>
    <p:extLst>
      <p:ext uri="{BB962C8B-B14F-4D97-AF65-F5344CB8AC3E}">
        <p14:creationId xmlns:p14="http://schemas.microsoft.com/office/powerpoint/2010/main" val="193686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p:cNvPicPr>
            <a:picLocks noChangeAspect="1"/>
          </p:cNvPicPr>
          <p:nvPr/>
        </p:nvPicPr>
        <p:blipFill>
          <a:blip r:embed="rId3"/>
          <a:stretch/>
        </p:blipFill>
        <p:spPr bwMode="auto">
          <a:xfrm>
            <a:off x="1550233" y="758700"/>
            <a:ext cx="3188400" cy="4253567"/>
          </a:xfrm>
          <a:prstGeom prst="rect">
            <a:avLst/>
          </a:prstGeom>
        </p:spPr>
      </p:pic>
      <p:sp>
        <p:nvSpPr>
          <p:cNvPr id="4" name="Textfeld 3"/>
          <p:cNvSpPr txBox="1"/>
          <p:nvPr/>
        </p:nvSpPr>
        <p:spPr bwMode="auto">
          <a:xfrm>
            <a:off x="1550233" y="5190451"/>
            <a:ext cx="5382883" cy="646331"/>
          </a:xfrm>
          <a:prstGeom prst="rect">
            <a:avLst/>
          </a:prstGeom>
          <a:noFill/>
        </p:spPr>
        <p:txBody>
          <a:bodyPr wrap="square" rtlCol="0">
            <a:spAutoFit/>
          </a:bodyPr>
          <a:lstStyle/>
          <a:p>
            <a:pPr>
              <a:defRPr/>
            </a:pPr>
            <a:r>
              <a:rPr lang="de-DE" dirty="0" err="1">
                <a:latin typeface="Arial"/>
                <a:ea typeface="Microsoft YaHei"/>
                <a:cs typeface="Arial"/>
              </a:rPr>
              <a:t>Kamala</a:t>
            </a:r>
            <a:r>
              <a:rPr lang="de-DE" dirty="0">
                <a:latin typeface="Arial"/>
                <a:ea typeface="Microsoft YaHei"/>
                <a:cs typeface="Arial"/>
              </a:rPr>
              <a:t> Harris, </a:t>
            </a:r>
          </a:p>
          <a:p>
            <a:pPr>
              <a:defRPr/>
            </a:pPr>
            <a:r>
              <a:rPr lang="de-DE" dirty="0">
                <a:latin typeface="Arial"/>
                <a:ea typeface="Microsoft YaHei"/>
                <a:cs typeface="Arial"/>
              </a:rPr>
              <a:t>Democratic </a:t>
            </a:r>
            <a:r>
              <a:rPr lang="de-DE" dirty="0" err="1">
                <a:latin typeface="Arial"/>
                <a:ea typeface="Microsoft YaHei"/>
                <a:cs typeface="Arial"/>
              </a:rPr>
              <a:t>presidential</a:t>
            </a:r>
            <a:r>
              <a:rPr lang="de-DE" dirty="0">
                <a:latin typeface="Arial"/>
                <a:ea typeface="Microsoft YaHei"/>
                <a:cs typeface="Arial"/>
              </a:rPr>
              <a:t> </a:t>
            </a:r>
            <a:r>
              <a:rPr lang="de-DE" dirty="0" err="1">
                <a:latin typeface="Arial"/>
                <a:ea typeface="Microsoft YaHei"/>
                <a:cs typeface="Arial"/>
              </a:rPr>
              <a:t>candidate</a:t>
            </a:r>
            <a:endParaRPr lang="de-DE" dirty="0">
              <a:latin typeface="Arial"/>
              <a:ea typeface="Microsoft YaHei"/>
              <a:cs typeface="Arial"/>
            </a:endParaRPr>
          </a:p>
        </p:txBody>
      </p:sp>
      <p:pic>
        <p:nvPicPr>
          <p:cNvPr id="5" name="Grafik 4">
            <a:extLst>
              <a:ext uri="{FF2B5EF4-FFF2-40B4-BE49-F238E27FC236}">
                <a16:creationId xmlns:a16="http://schemas.microsoft.com/office/drawing/2014/main" id="{2FC05315-9AA2-4590-A0E5-5CD55D8B87AA}"/>
              </a:ext>
            </a:extLst>
          </p:cNvPr>
          <p:cNvPicPr>
            <a:picLocks noChangeAspect="1"/>
          </p:cNvPicPr>
          <p:nvPr/>
        </p:nvPicPr>
        <p:blipFill>
          <a:blip r:embed="rId4"/>
          <a:stretch/>
        </p:blipFill>
        <p:spPr bwMode="auto">
          <a:xfrm>
            <a:off x="6684966" y="758700"/>
            <a:ext cx="3358823" cy="4253567"/>
          </a:xfrm>
          <a:prstGeom prst="rect">
            <a:avLst/>
          </a:prstGeom>
        </p:spPr>
      </p:pic>
      <p:sp>
        <p:nvSpPr>
          <p:cNvPr id="7" name="Textfeld 6">
            <a:extLst>
              <a:ext uri="{FF2B5EF4-FFF2-40B4-BE49-F238E27FC236}">
                <a16:creationId xmlns:a16="http://schemas.microsoft.com/office/drawing/2014/main" id="{E883F359-FE22-4C5F-8534-7F6399C20847}"/>
              </a:ext>
            </a:extLst>
          </p:cNvPr>
          <p:cNvSpPr txBox="1"/>
          <p:nvPr/>
        </p:nvSpPr>
        <p:spPr bwMode="auto">
          <a:xfrm>
            <a:off x="6684966" y="5190450"/>
            <a:ext cx="5382883" cy="646331"/>
          </a:xfrm>
          <a:prstGeom prst="rect">
            <a:avLst/>
          </a:prstGeom>
          <a:noFill/>
        </p:spPr>
        <p:txBody>
          <a:bodyPr wrap="square" rtlCol="0">
            <a:spAutoFit/>
          </a:bodyPr>
          <a:lstStyle/>
          <a:p>
            <a:pPr>
              <a:defRPr/>
            </a:pPr>
            <a:r>
              <a:rPr lang="de-DE" dirty="0">
                <a:latin typeface="Arial"/>
                <a:ea typeface="Microsoft YaHei"/>
                <a:cs typeface="Arial"/>
              </a:rPr>
              <a:t>Donald Trump, </a:t>
            </a:r>
          </a:p>
          <a:p>
            <a:pPr>
              <a:defRPr/>
            </a:pPr>
            <a:r>
              <a:rPr lang="de-DE" dirty="0" err="1">
                <a:latin typeface="Arial"/>
                <a:ea typeface="Microsoft YaHei"/>
                <a:cs typeface="Arial"/>
              </a:rPr>
              <a:t>Republican</a:t>
            </a:r>
            <a:r>
              <a:rPr lang="de-DE" dirty="0">
                <a:latin typeface="Arial"/>
                <a:ea typeface="Microsoft YaHei"/>
                <a:cs typeface="Arial"/>
              </a:rPr>
              <a:t> </a:t>
            </a:r>
            <a:r>
              <a:rPr lang="de-DE" dirty="0" err="1">
                <a:latin typeface="Arial"/>
                <a:ea typeface="Microsoft YaHei"/>
                <a:cs typeface="Arial"/>
              </a:rPr>
              <a:t>presidential</a:t>
            </a:r>
            <a:r>
              <a:rPr lang="de-DE" dirty="0">
                <a:latin typeface="Arial"/>
                <a:ea typeface="Microsoft YaHei"/>
                <a:cs typeface="Arial"/>
              </a:rPr>
              <a:t> </a:t>
            </a:r>
            <a:r>
              <a:rPr lang="de-DE" dirty="0" err="1">
                <a:latin typeface="Arial"/>
                <a:ea typeface="Microsoft YaHei"/>
                <a:cs typeface="Arial"/>
              </a:rPr>
              <a:t>candidate</a:t>
            </a:r>
            <a:endParaRPr lang="de-DE" dirty="0">
              <a:latin typeface="Arial"/>
              <a:ea typeface="Microsoft YaHei"/>
              <a:cs typeface="Arial"/>
            </a:endParaRPr>
          </a:p>
        </p:txBody>
      </p:sp>
      <p:pic>
        <p:nvPicPr>
          <p:cNvPr id="8" name="Grafik 7">
            <a:extLst>
              <a:ext uri="{FF2B5EF4-FFF2-40B4-BE49-F238E27FC236}">
                <a16:creationId xmlns:a16="http://schemas.microsoft.com/office/drawing/2014/main" id="{0A9B03D2-0EAC-459B-A3D7-F5E9E4C6AF95}"/>
              </a:ext>
            </a:extLst>
          </p:cNvPr>
          <p:cNvPicPr>
            <a:picLocks noChangeAspect="1"/>
          </p:cNvPicPr>
          <p:nvPr/>
        </p:nvPicPr>
        <p:blipFill>
          <a:blip r:embed="rId5"/>
          <a:stretch/>
        </p:blipFill>
        <p:spPr bwMode="auto">
          <a:xfrm>
            <a:off x="4578740" y="2553739"/>
            <a:ext cx="2458528" cy="2458528"/>
          </a:xfrm>
          <a:prstGeom prst="rect">
            <a:avLst/>
          </a:prstGeom>
        </p:spPr>
      </p:pic>
      <p:sp>
        <p:nvSpPr>
          <p:cNvPr id="2" name="Textfeld 1">
            <a:extLst>
              <a:ext uri="{FF2B5EF4-FFF2-40B4-BE49-F238E27FC236}">
                <a16:creationId xmlns:a16="http://schemas.microsoft.com/office/drawing/2014/main" id="{43D4C898-37C5-4893-B304-07366EC1A4AD}"/>
              </a:ext>
            </a:extLst>
          </p:cNvPr>
          <p:cNvSpPr txBox="1"/>
          <p:nvPr/>
        </p:nvSpPr>
        <p:spPr>
          <a:xfrm>
            <a:off x="5507035" y="3296356"/>
            <a:ext cx="588965" cy="707886"/>
          </a:xfrm>
          <a:prstGeom prst="rect">
            <a:avLst/>
          </a:prstGeom>
          <a:noFill/>
        </p:spPr>
        <p:txBody>
          <a:bodyPr wrap="square" rtlCol="0">
            <a:spAutoFit/>
          </a:bodyPr>
          <a:lstStyle/>
          <a:p>
            <a:r>
              <a:rPr lang="de-DE" sz="4000" dirty="0">
                <a:latin typeface="Arial" panose="020B0604020202020204" pitchFamily="34" charset="0"/>
                <a:cs typeface="Arial" panose="020B0604020202020204"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1"/>
          <p:cNvSpPr txBox="1"/>
          <p:nvPr/>
        </p:nvSpPr>
        <p:spPr bwMode="auto">
          <a:xfrm>
            <a:off x="943897" y="1032388"/>
            <a:ext cx="9409471" cy="369332"/>
          </a:xfrm>
          <a:prstGeom prst="rect">
            <a:avLst/>
          </a:prstGeom>
          <a:noFill/>
        </p:spPr>
        <p:txBody>
          <a:bodyPr wrap="square" rtlCol="0">
            <a:spAutoFit/>
          </a:bodyPr>
          <a:lstStyle/>
          <a:p>
            <a:pPr>
              <a:defRPr/>
            </a:pPr>
            <a:r>
              <a:rPr lang="de-DE">
                <a:latin typeface="Arial"/>
                <a:cs typeface="Arial"/>
              </a:rPr>
              <a:t>Bildnachweis</a:t>
            </a:r>
            <a:endParaRPr/>
          </a:p>
        </p:txBody>
      </p:sp>
      <p:sp>
        <p:nvSpPr>
          <p:cNvPr id="3" name="Textfeld 2"/>
          <p:cNvSpPr txBox="1"/>
          <p:nvPr/>
        </p:nvSpPr>
        <p:spPr bwMode="auto">
          <a:xfrm>
            <a:off x="943897" y="1509253"/>
            <a:ext cx="9409471" cy="1384995"/>
          </a:xfrm>
          <a:prstGeom prst="rect">
            <a:avLst/>
          </a:prstGeom>
          <a:noFill/>
        </p:spPr>
        <p:txBody>
          <a:bodyPr wrap="square" rtlCol="0">
            <a:spAutoFit/>
          </a:bodyPr>
          <a:lstStyle/>
          <a:p>
            <a:pPr>
              <a:defRPr/>
            </a:pPr>
            <a:r>
              <a:rPr lang="de-DE" sz="1400">
                <a:latin typeface="Arial"/>
                <a:cs typeface="Arial"/>
              </a:rPr>
              <a:t>Folie 1 Element5Digital on Unsplash</a:t>
            </a:r>
          </a:p>
          <a:p>
            <a:pPr>
              <a:defRPr/>
            </a:pPr>
            <a:r>
              <a:rPr lang="de-DE" sz="1400">
                <a:latin typeface="Arial"/>
                <a:cs typeface="Arial"/>
              </a:rPr>
              <a:t>Folie 2f. Hillary Clinton, White House – Public domain / Donald Trump, White House – Public domain</a:t>
            </a:r>
          </a:p>
          <a:p>
            <a:pPr>
              <a:defRPr/>
            </a:pPr>
            <a:r>
              <a:rPr lang="de-DE" sz="1400">
                <a:latin typeface="Arial"/>
                <a:cs typeface="Arial"/>
              </a:rPr>
              <a:t>Folie 3 Ergebnisse, Public domain (C0)</a:t>
            </a:r>
            <a:endParaRPr/>
          </a:p>
          <a:p>
            <a:pPr>
              <a:defRPr/>
            </a:pPr>
            <a:r>
              <a:rPr lang="de-DE" sz="1400">
                <a:latin typeface="Arial"/>
                <a:cs typeface="Arial"/>
              </a:rPr>
              <a:t>Folie 5 Cup, freesvg.org – Public domain</a:t>
            </a:r>
          </a:p>
          <a:p>
            <a:pPr>
              <a:defRPr/>
            </a:pPr>
            <a:r>
              <a:rPr lang="de-DE" sz="1400">
                <a:latin typeface="Arial"/>
                <a:cs typeface="Arial"/>
              </a:rPr>
              <a:t>Folie 6 Electoral college 2024, Public domain</a:t>
            </a:r>
          </a:p>
          <a:p>
            <a:pPr>
              <a:defRPr/>
            </a:pPr>
            <a:r>
              <a:rPr lang="de-DE" sz="1400">
                <a:latin typeface="Arial"/>
                <a:cs typeface="Arial"/>
              </a:rPr>
              <a:t>Folie 7 Kamala Harris, White House – Public domain</a:t>
            </a: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379</Words>
  <Application>Microsoft Office PowerPoint</Application>
  <DocSecurity>0</DocSecurity>
  <PresentationFormat>Breitbild</PresentationFormat>
  <Paragraphs>49</Paragraphs>
  <Slides>9</Slides>
  <Notes>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Microsoft YaHei</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Weber, Alexandra</dc:creator>
  <cp:keywords/>
  <dc:description/>
  <cp:lastModifiedBy>Weber, Alexandra</cp:lastModifiedBy>
  <cp:revision>121</cp:revision>
  <dcterms:created xsi:type="dcterms:W3CDTF">2023-08-10T15:04:25Z</dcterms:created>
  <dcterms:modified xsi:type="dcterms:W3CDTF">2024-10-21T12:44:16Z</dcterms:modified>
  <cp:category/>
  <dc:identifier/>
  <cp:contentStatus/>
  <dc:language/>
  <cp:version/>
</cp:coreProperties>
</file>