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s Ceeh" initials="DC" lastIdx="3" clrIdx="0">
    <p:extLst>
      <p:ext uri="{19B8F6BF-5375-455C-9EA6-DF929625EA0E}">
        <p15:presenceInfo xmlns:p15="http://schemas.microsoft.com/office/powerpoint/2012/main" userId="Doris Cee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0" y="4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5EF7BF-8E2A-4413-A6B0-A18D53EEC978}" type="datetimeFigureOut">
              <a:rPr lang="de-DE"/>
              <a:t>21.10.2024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C929A7-EFF4-41C7-B08A-3BCFDBCF2E80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ahl.tagesschau.de/usa2020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16AAEC6-DA2A-EC8F-17DC-CA2F54BE9A2D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Bitte fügen Sie ein passendes Video (TV-Duell US-Wahl) entsprechend ein. Beispiel aus dem letzten Wahlkampf zwischen Biden und Trump: https://www.tagesschau.de/multimedia/video/video-764221.html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3C929A7-EFF4-41C7-B08A-3BCFDBCF2E80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5F5AEC7-4A8C-E2F0-CC25-CA4F0B02BAB8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AA50239-ECD4-8CB2-1E1D-8CBDCEBE3C29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Link zum Video: https://www.ardmediathek.de/video/respekt/populismus-gefahr-fuer-die-demokratie/ard-alpha/Y3JpZDovL2JyLmRlL3ZpZGVvLzhkZWEzMTRlLWUyZDItNGIxNi1iYWI1LTA0NjRlZTBlMDI1Zg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Link zum Video Tagesschau: </a:t>
            </a:r>
            <a:r>
              <a:rPr lang="de-DE" sz="1200" b="0" i="0" u="sng" strike="noStrike" cap="none" spc="0">
                <a:ln>
                  <a:noFill/>
                </a:ln>
                <a:solidFill>
                  <a:sysClr val="window" lastClr="FFFFFF"/>
                </a:solidFill>
                <a:latin typeface="Times New Roman"/>
                <a:ea typeface="Arial"/>
                <a:cs typeface="Times New Roman"/>
                <a:hlinkClick r:id="rId3" tooltip="https://wahl.tagesschau.de/usa2020/"/>
              </a:rPr>
              <a:t>https://wahl.tagesschau.de/usa2020/</a:t>
            </a:r>
            <a:endParaRPr lang="de-DE" sz="1200" b="0" i="0" u="none" strike="noStrike" cap="none" spc="0">
              <a:ln>
                <a:noFill/>
              </a:ln>
              <a:solidFill>
                <a:sysClr val="window" lastClr="FFFFFF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3C929A7-EFF4-41C7-B08A-3BCFDBCF2E80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79ED5B4-2362-88BF-FDF1-9D4AB412BDA2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3C929A7-EFF4-41C7-B08A-3BCFDBCF2E80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3782FE0-AE8A-EFFB-10AD-9EFB4E3BB4FB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B6D3ECF-CED5-84DA-E6B0-F4FE36C1D5F3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21.10.2024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21.10.2024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21.10.2024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21.10.2024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21.10.2024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21.10.2024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21.10.2024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21.10.2024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379626" y="136687"/>
            <a:ext cx="762984" cy="523189"/>
          </a:xfrm>
          <a:prstGeom prst="rect">
            <a:avLst/>
          </a:prstGeom>
          <a:noFill/>
        </p:spPr>
      </p:pic>
      <p:grpSp>
        <p:nvGrpSpPr>
          <p:cNvPr id="10" name="Gruppieren 9"/>
          <p:cNvGrpSpPr/>
          <p:nvPr userDrawn="1"/>
        </p:nvGrpSpPr>
        <p:grpSpPr bwMode="auto">
          <a:xfrm>
            <a:off x="125967" y="6046688"/>
            <a:ext cx="12380290" cy="1052733"/>
            <a:chOff x="125967" y="6046688"/>
            <a:chExt cx="12380290" cy="1052733"/>
          </a:xfrm>
        </p:grpSpPr>
        <p:pic>
          <p:nvPicPr>
            <p:cNvPr id="11" name="Grafik 10" descr="Ein Pinselstrich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/>
          </p:blipFill>
          <p:spPr bwMode="auto">
            <a:xfrm>
              <a:off x="3596298" y="6072176"/>
              <a:ext cx="5580963" cy="1027245"/>
            </a:xfrm>
            <a:prstGeom prst="rect">
              <a:avLst/>
            </a:prstGeom>
          </p:spPr>
        </p:pic>
        <p:sp>
          <p:nvSpPr>
            <p:cNvPr id="12" name="Date Placeholder 3"/>
            <p:cNvSpPr txBox="1"/>
            <p:nvPr/>
          </p:nvSpPr>
          <p:spPr bwMode="auto">
            <a:xfrm>
              <a:off x="9768894" y="6314492"/>
              <a:ext cx="2737363" cy="36512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457200">
                <a:defRPr sz="1200">
                  <a:solidFill>
                    <a:srgbClr val="8C98C5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de-DE" sz="1100" b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Arbeitskreis Politische Bildung </a:t>
              </a:r>
              <a:endParaRPr/>
            </a:p>
          </p:txBody>
        </p:sp>
        <p:sp>
          <p:nvSpPr>
            <p:cNvPr id="13" name="Slide Number Placeholder 5"/>
            <p:cNvSpPr txBox="1"/>
            <p:nvPr/>
          </p:nvSpPr>
          <p:spPr bwMode="auto">
            <a:xfrm>
              <a:off x="3549164" y="6399870"/>
              <a:ext cx="4275667" cy="365125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>
                <a:defRPr sz="1100">
                  <a:solidFill>
                    <a:srgbClr val="8C98C5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de-DE" sz="1100" b="0">
                  <a:solidFill>
                    <a:schemeClr val="bg1"/>
                  </a:solidFill>
                  <a:latin typeface="Arial"/>
                  <a:ea typeface="Calibri"/>
                  <a:cs typeface="Arial"/>
                </a:rPr>
                <a:t>www.politischebildung.schule.bayern.de</a:t>
              </a:r>
              <a:endParaRPr/>
            </a:p>
          </p:txBody>
        </p:sp>
        <p:pic>
          <p:nvPicPr>
            <p:cNvPr id="14" name="Grafik 13" descr="Ein Pinselstrich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/>
          </p:blipFill>
          <p:spPr bwMode="auto">
            <a:xfrm>
              <a:off x="125967" y="6046688"/>
              <a:ext cx="3912633" cy="90212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21.10.2024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E69F4A-0E2A-4C84-B3D9-B935C3636952}" type="datetimeFigureOut">
              <a:rPr lang="de-DE"/>
              <a:t>21.10.2024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E69F4A-0E2A-4C84-B3D9-B935C3636952}" type="datetimeFigureOut">
              <a:rPr lang="de-DE"/>
              <a:t>21.10.2024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3BE7C4-ADCD-4936-9C91-F9D322024154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esschau.de/multimedia/video/video-76422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gesschau.de/multimedia/audio/audio-183912.html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esschau.de/multimedia/audio/audio-183912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/>
          <p:nvPr/>
        </p:nvPicPr>
        <p:blipFill>
          <a:blip r:embed="rId3"/>
          <a:srcRect b="47490"/>
          <a:stretch/>
        </p:blipFill>
        <p:spPr bwMode="auto">
          <a:xfrm>
            <a:off x="627715" y="961484"/>
            <a:ext cx="11259964" cy="3946944"/>
          </a:xfrm>
          <a:prstGeom prst="rect">
            <a:avLst/>
          </a:prstGeom>
          <a:ln>
            <a:noFill/>
          </a:ln>
        </p:spPr>
      </p:pic>
      <p:sp>
        <p:nvSpPr>
          <p:cNvPr id="2" name="Textfeld 1"/>
          <p:cNvSpPr txBox="1"/>
          <p:nvPr/>
        </p:nvSpPr>
        <p:spPr bwMode="auto">
          <a:xfrm>
            <a:off x="715992" y="5031539"/>
            <a:ext cx="1125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32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US-Wahl 2024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1406106" y="5529857"/>
            <a:ext cx="9687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Medienwirksames Auftreten wichtiger als politischer Inhalt?</a:t>
            </a:r>
            <a:endParaRPr/>
          </a:p>
        </p:txBody>
      </p:sp>
      <p:sp>
        <p:nvSpPr>
          <p:cNvPr id="3" name="Rechteck 2"/>
          <p:cNvSpPr/>
          <p:nvPr/>
        </p:nvSpPr>
        <p:spPr bwMode="auto">
          <a:xfrm>
            <a:off x="4410972" y="5098537"/>
            <a:ext cx="8287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/>
              <a:t>https://www.tagesschau.de/multimedia/video/video-764221.html</a:t>
            </a:r>
            <a:endParaRPr/>
          </a:p>
        </p:txBody>
      </p:sp>
      <p:pic>
        <p:nvPicPr>
          <p:cNvPr id="6" name="Grafik 5">
            <a:hlinkClick r:id="rId3"/>
          </p:cNvPr>
          <p:cNvPicPr>
            <a:picLocks noChangeAspect="1"/>
          </p:cNvPicPr>
          <p:nvPr/>
        </p:nvPicPr>
        <p:blipFill>
          <a:blip r:embed="rId4"/>
          <a:srcRect t="11737" r="192" b="17867"/>
          <a:stretch/>
        </p:blipFill>
        <p:spPr bwMode="auto">
          <a:xfrm>
            <a:off x="1098430" y="702076"/>
            <a:ext cx="10267188" cy="482778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 bwMode="auto">
          <a:xfrm>
            <a:off x="8833104" y="5298808"/>
            <a:ext cx="27875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>
                <a:solidFill>
                  <a:schemeClr val="bg1"/>
                </a:solidFill>
                <a:latin typeface="Arial"/>
                <a:cs typeface="Arial"/>
              </a:rPr>
              <a:t>clipdealer.com/A13032179_photo_jpg_l_clipdealer.de.jpg</a:t>
            </a:r>
            <a:endParaRPr lang="de-DE" sz="7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81607" y="1288659"/>
            <a:ext cx="3016717" cy="377089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rcRect t="4128" r="4128"/>
          <a:stretch/>
        </p:blipFill>
        <p:spPr bwMode="auto">
          <a:xfrm>
            <a:off x="2474211" y="1293962"/>
            <a:ext cx="2977682" cy="377089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 bwMode="auto">
          <a:xfrm>
            <a:off x="2941607" y="5069321"/>
            <a:ext cx="251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>
                <a:latin typeface="Arial"/>
                <a:cs typeface="Arial"/>
              </a:rPr>
              <a:t>Donald Trump</a:t>
            </a:r>
            <a:endParaRPr/>
          </a:p>
        </p:txBody>
      </p:sp>
      <p:sp>
        <p:nvSpPr>
          <p:cNvPr id="5" name="Textfeld 4"/>
          <p:cNvSpPr txBox="1"/>
          <p:nvPr/>
        </p:nvSpPr>
        <p:spPr bwMode="auto">
          <a:xfrm>
            <a:off x="7088037" y="5102373"/>
            <a:ext cx="251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>
                <a:latin typeface="Arial"/>
                <a:cs typeface="Arial"/>
              </a:rPr>
              <a:t>Kamala Harris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rcRect l="5895" t="7053" r="44621" b="14266"/>
          <a:stretch/>
        </p:blipFill>
        <p:spPr bwMode="auto">
          <a:xfrm>
            <a:off x="4817249" y="4164909"/>
            <a:ext cx="1269290" cy="113524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rcRect l="50535" t="7053" r="3867" b="14266"/>
          <a:stretch/>
        </p:blipFill>
        <p:spPr bwMode="auto">
          <a:xfrm>
            <a:off x="6091261" y="4314290"/>
            <a:ext cx="1082070" cy="105029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5221438" y="765439"/>
            <a:ext cx="3411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Das Duell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 bwMode="auto">
          <a:xfrm>
            <a:off x="1705936" y="1311982"/>
            <a:ext cx="11061577" cy="10996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8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Arbeitsauftrag</a:t>
            </a:r>
            <a:endParaRPr/>
          </a:p>
        </p:txBody>
      </p:sp>
      <p:sp>
        <p:nvSpPr>
          <p:cNvPr id="3" name="Inhaltsplatzhalter 2"/>
          <p:cNvSpPr txBox="1"/>
          <p:nvPr/>
        </p:nvSpPr>
        <p:spPr bwMode="auto">
          <a:xfrm>
            <a:off x="1705936" y="1861828"/>
            <a:ext cx="9792442" cy="40892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lang="de-DE" sz="2400" dirty="0">
                <a:latin typeface="Arial"/>
                <a:cs typeface="Arial"/>
              </a:rPr>
              <a:t>1. Ordne die Aussagen/Fakten Donald Trump oder </a:t>
            </a:r>
            <a:r>
              <a:rPr lang="de-DE" sz="2400" dirty="0" err="1">
                <a:latin typeface="Arial"/>
                <a:cs typeface="Arial"/>
              </a:rPr>
              <a:t>Kamala</a:t>
            </a:r>
            <a:r>
              <a:rPr lang="de-DE" sz="2400" dirty="0">
                <a:latin typeface="Arial"/>
                <a:cs typeface="Arial"/>
              </a:rPr>
              <a:t> Harris zu. 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/>
              <a:buNone/>
              <a:defRPr/>
            </a:pPr>
            <a:r>
              <a:rPr lang="de-DE" sz="2400" dirty="0">
                <a:latin typeface="Arial"/>
                <a:cs typeface="Arial"/>
              </a:rPr>
              <a:t>2. Überlegt und diskutiert, welche Aussagen/Fakten über Donald Trump bzw. </a:t>
            </a:r>
            <a:r>
              <a:rPr lang="de-DE" sz="2400" dirty="0" err="1">
                <a:latin typeface="Arial"/>
                <a:cs typeface="Arial"/>
              </a:rPr>
              <a:t>Kamala</a:t>
            </a:r>
            <a:r>
              <a:rPr lang="de-DE" sz="2400" dirty="0">
                <a:latin typeface="Arial"/>
                <a:cs typeface="Arial"/>
              </a:rPr>
              <a:t> Harris (siehe 1.) im Hinblick auf die Präsidentschaftswahl eine entscheidende Rolle spielen könnten.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1691640" y="2322800"/>
            <a:ext cx="9857232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>
                <a:latin typeface="Arial"/>
                <a:cs typeface="Arial"/>
              </a:rPr>
              <a:t>1. Lest euch die Informationen zum Programm der Parteien und den Forderungen der beiden Präsidentschaftskandidaten durch und arbeitet die wesentlichen Punkte in Stichpunkten heraus!</a:t>
            </a:r>
            <a:endParaRPr/>
          </a:p>
          <a:p>
            <a:pPr>
              <a:defRPr/>
            </a:pPr>
            <a:endParaRPr lang="de-DE" sz="2400">
              <a:latin typeface="Arial"/>
              <a:cs typeface="Arial"/>
            </a:endParaRPr>
          </a:p>
          <a:p>
            <a:pPr>
              <a:defRPr/>
            </a:pPr>
            <a:r>
              <a:rPr lang="de-DE" sz="2400">
                <a:latin typeface="Arial"/>
                <a:cs typeface="Arial"/>
              </a:rPr>
              <a:t>2. Im Anschluss präsentiert jeweils ein Schüler/eine Schülerin die Ansichten Trumps bzw. Harris vor der Klasse. </a:t>
            </a:r>
            <a:endParaRPr/>
          </a:p>
          <a:p>
            <a:pPr>
              <a:lnSpc>
                <a:spcPct val="150000"/>
              </a:lnSpc>
              <a:defRPr/>
            </a:pPr>
            <a:endParaRPr lang="de-DE" sz="2400">
              <a:latin typeface="Arial"/>
              <a:cs typeface="Arial"/>
            </a:endParaRPr>
          </a:p>
        </p:txBody>
      </p:sp>
      <p:sp>
        <p:nvSpPr>
          <p:cNvPr id="3" name="Titel 1"/>
          <p:cNvSpPr txBox="1"/>
          <p:nvPr/>
        </p:nvSpPr>
        <p:spPr bwMode="auto">
          <a:xfrm>
            <a:off x="1691640" y="1339413"/>
            <a:ext cx="11061577" cy="10996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8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Arbeitsauftrag Gruppenarbeit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 bwMode="auto">
          <a:xfrm>
            <a:off x="1354835" y="879292"/>
            <a:ext cx="5936750" cy="9705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80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Arbeitsauftrag</a:t>
            </a:r>
            <a:endParaRPr/>
          </a:p>
        </p:txBody>
      </p:sp>
      <p:sp>
        <p:nvSpPr>
          <p:cNvPr id="3" name="Inhaltsplatzhalter 2"/>
          <p:cNvSpPr txBox="1"/>
          <p:nvPr/>
        </p:nvSpPr>
        <p:spPr bwMode="auto">
          <a:xfrm>
            <a:off x="1354835" y="1512417"/>
            <a:ext cx="9561521" cy="2410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800"/>
              </a:spcAft>
              <a:buFont typeface="Arial"/>
              <a:buNone/>
              <a:defRPr/>
            </a:pPr>
            <a:r>
              <a:rPr lang="de-DE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 Lest euch in Ruhe die abgedruckten Posts von </a:t>
            </a:r>
            <a:r>
              <a:rPr lang="de-DE" sz="24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Kamala</a:t>
            </a:r>
            <a:r>
              <a:rPr lang="de-DE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Harris und Donald Trump durch!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  <a:defRPr/>
            </a:pPr>
            <a:r>
              <a:rPr lang="de-DE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2.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Analysiert anhand der Tweets/Posts bzw. des Fernsehauftritts, auf welche Art und Weise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Kamala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Harris  bzw. Donald Trump die (Sozialen) Medien für den Wahlkampf nutzen. Fasst die wichtigsten Erkenntnisse kurz zusammen!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 bwMode="auto">
          <a:xfrm>
            <a:off x="838200" y="365126"/>
            <a:ext cx="10515600" cy="9398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200" dirty="0">
                <a:latin typeface="Arial"/>
                <a:cs typeface="Arial"/>
              </a:rPr>
              <a:t>Reaktion auf </a:t>
            </a:r>
            <a:r>
              <a:rPr lang="de-DE" sz="3200" dirty="0" err="1">
                <a:latin typeface="Arial"/>
                <a:cs typeface="Arial"/>
              </a:rPr>
              <a:t>Social</a:t>
            </a:r>
            <a:r>
              <a:rPr lang="de-DE" sz="3200" dirty="0">
                <a:latin typeface="Arial"/>
                <a:cs typeface="Arial"/>
              </a:rPr>
              <a:t>-Media Plattformen </a:t>
            </a:r>
          </a:p>
          <a:p>
            <a:pPr algn="ctr">
              <a:defRPr/>
            </a:pPr>
            <a:r>
              <a:rPr lang="de-DE" sz="3200" dirty="0">
                <a:latin typeface="Arial"/>
                <a:cs typeface="Arial"/>
              </a:rPr>
              <a:t>nach der letzten Wahl 2020</a:t>
            </a:r>
          </a:p>
        </p:txBody>
      </p:sp>
      <p:pic>
        <p:nvPicPr>
          <p:cNvPr id="3" name="Inhaltsplatzhalter 13" descr="Volumen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037860" y="4965134"/>
            <a:ext cx="1288055" cy="12880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rcRect b="14378"/>
          <a:stretch/>
        </p:blipFill>
        <p:spPr bwMode="auto">
          <a:xfrm>
            <a:off x="6984042" y="3847795"/>
            <a:ext cx="4390743" cy="27101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rcRect t="24652" b="25872"/>
          <a:stretch/>
        </p:blipFill>
        <p:spPr bwMode="auto">
          <a:xfrm>
            <a:off x="282583" y="1592605"/>
            <a:ext cx="2953550" cy="308494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rcRect l="2025" t="17701" r="-2025" b="28822"/>
          <a:stretch/>
        </p:blipFill>
        <p:spPr bwMode="auto">
          <a:xfrm>
            <a:off x="3378176" y="1592605"/>
            <a:ext cx="2807772" cy="308494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282583" y="3968318"/>
            <a:ext cx="2469495" cy="408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 bwMode="auto">
          <a:xfrm>
            <a:off x="3378176" y="3968317"/>
            <a:ext cx="2388208" cy="408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Ellipse 8"/>
          <p:cNvSpPr/>
          <p:nvPr/>
        </p:nvSpPr>
        <p:spPr bwMode="auto">
          <a:xfrm>
            <a:off x="6963056" y="4172503"/>
            <a:ext cx="4390743" cy="792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594741" y="5637798"/>
            <a:ext cx="61859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800" u="sng" dirty="0">
                <a:latin typeface="Arial"/>
                <a:cs typeface="Arial"/>
                <a:hlinkClick r:id="rId8" tooltip="https://www.tagesschau.de/multimedia/audio/audio-183912.html"/>
              </a:rPr>
              <a:t>https://www.tagesschau.de/ausland/amerika/soziale-medien-us-wahlen-100.html</a:t>
            </a:r>
            <a:endParaRPr lang="de-DE" sz="800" dirty="0">
              <a:latin typeface="Arial"/>
              <a:cs typeface="Arial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9"/>
          <a:srcRect l="14074" t="17827" r="38988" b="34382"/>
          <a:stretch/>
        </p:blipFill>
        <p:spPr bwMode="auto">
          <a:xfrm>
            <a:off x="6847697" y="1213259"/>
            <a:ext cx="4216344" cy="2414747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 bwMode="auto">
          <a:xfrm>
            <a:off x="6963056" y="2881807"/>
            <a:ext cx="2925689" cy="667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Sprechblase: rechteckig 5"/>
          <p:cNvSpPr/>
          <p:nvPr/>
        </p:nvSpPr>
        <p:spPr bwMode="auto">
          <a:xfrm>
            <a:off x="594741" y="4947577"/>
            <a:ext cx="4857750" cy="635635"/>
          </a:xfrm>
          <a:custGeom>
            <a:avLst/>
            <a:gdLst>
              <a:gd name="connsiteX0" fmla="*/ 0 w 4857981"/>
              <a:gd name="connsiteY0" fmla="*/ 0 h 898984"/>
              <a:gd name="connsiteX1" fmla="*/ 566764 w 4857981"/>
              <a:gd name="connsiteY1" fmla="*/ 0 h 898984"/>
              <a:gd name="connsiteX2" fmla="*/ 1105191 w 4857981"/>
              <a:gd name="connsiteY2" fmla="*/ 0 h 898984"/>
              <a:gd name="connsiteX3" fmla="*/ 1671955 w 4857981"/>
              <a:gd name="connsiteY3" fmla="*/ 0 h 898984"/>
              <a:gd name="connsiteX4" fmla="*/ 2210381 w 4857981"/>
              <a:gd name="connsiteY4" fmla="*/ 0 h 898984"/>
              <a:gd name="connsiteX5" fmla="*/ 2833822 w 4857981"/>
              <a:gd name="connsiteY5" fmla="*/ 0 h 898984"/>
              <a:gd name="connsiteX6" fmla="*/ 2833822 w 4857981"/>
              <a:gd name="connsiteY6" fmla="*/ 0 h 898984"/>
              <a:gd name="connsiteX7" fmla="*/ 3453215 w 4857981"/>
              <a:gd name="connsiteY7" fmla="*/ 0 h 898984"/>
              <a:gd name="connsiteX8" fmla="*/ 4048318 w 4857981"/>
              <a:gd name="connsiteY8" fmla="*/ 0 h 898984"/>
              <a:gd name="connsiteX9" fmla="*/ 4469343 w 4857981"/>
              <a:gd name="connsiteY9" fmla="*/ 0 h 898984"/>
              <a:gd name="connsiteX10" fmla="*/ 4857981 w 4857981"/>
              <a:gd name="connsiteY10" fmla="*/ 0 h 898984"/>
              <a:gd name="connsiteX11" fmla="*/ 4857981 w 4857981"/>
              <a:gd name="connsiteY11" fmla="*/ 524407 h 898984"/>
              <a:gd name="connsiteX12" fmla="*/ 5090630 w 4857981"/>
              <a:gd name="connsiteY12" fmla="*/ 691561 h 898984"/>
              <a:gd name="connsiteX13" fmla="*/ 4857981 w 4857981"/>
              <a:gd name="connsiteY13" fmla="*/ 749153 h 898984"/>
              <a:gd name="connsiteX14" fmla="*/ 4857981 w 4857981"/>
              <a:gd name="connsiteY14" fmla="*/ 898984 h 898984"/>
              <a:gd name="connsiteX15" fmla="*/ 4445053 w 4857981"/>
              <a:gd name="connsiteY15" fmla="*/ 898984 h 898984"/>
              <a:gd name="connsiteX16" fmla="*/ 4048318 w 4857981"/>
              <a:gd name="connsiteY16" fmla="*/ 898984 h 898984"/>
              <a:gd name="connsiteX17" fmla="*/ 3453215 w 4857981"/>
              <a:gd name="connsiteY17" fmla="*/ 898984 h 898984"/>
              <a:gd name="connsiteX18" fmla="*/ 2833822 w 4857981"/>
              <a:gd name="connsiteY18" fmla="*/ 898984 h 898984"/>
              <a:gd name="connsiteX19" fmla="*/ 2833822 w 4857981"/>
              <a:gd name="connsiteY19" fmla="*/ 898984 h 898984"/>
              <a:gd name="connsiteX20" fmla="*/ 2210381 w 4857981"/>
              <a:gd name="connsiteY20" fmla="*/ 898984 h 898984"/>
              <a:gd name="connsiteX21" fmla="*/ 1643617 w 4857981"/>
              <a:gd name="connsiteY21" fmla="*/ 898984 h 898984"/>
              <a:gd name="connsiteX22" fmla="*/ 1076852 w 4857981"/>
              <a:gd name="connsiteY22" fmla="*/ 898984 h 898984"/>
              <a:gd name="connsiteX23" fmla="*/ 566764 w 4857981"/>
              <a:gd name="connsiteY23" fmla="*/ 898984 h 898984"/>
              <a:gd name="connsiteX24" fmla="*/ 0 w 4857981"/>
              <a:gd name="connsiteY24" fmla="*/ 898984 h 898984"/>
              <a:gd name="connsiteX25" fmla="*/ 0 w 4857981"/>
              <a:gd name="connsiteY25" fmla="*/ 749153 h 898984"/>
              <a:gd name="connsiteX26" fmla="*/ 0 w 4857981"/>
              <a:gd name="connsiteY26" fmla="*/ 524407 h 898984"/>
              <a:gd name="connsiteX27" fmla="*/ 0 w 4857981"/>
              <a:gd name="connsiteY27" fmla="*/ 524407 h 898984"/>
              <a:gd name="connsiteX28" fmla="*/ 0 w 4857981"/>
              <a:gd name="connsiteY28" fmla="*/ 0 h 89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857981" h="898984" fill="none" extrusionOk="0">
                <a:moveTo>
                  <a:pt x="0" y="0"/>
                </a:moveTo>
                <a:cubicBezTo>
                  <a:pt x="159100" y="-23884"/>
                  <a:pt x="382514" y="24047"/>
                  <a:pt x="566764" y="0"/>
                </a:cubicBezTo>
                <a:cubicBezTo>
                  <a:pt x="751014" y="-24047"/>
                  <a:pt x="962182" y="19152"/>
                  <a:pt x="1105191" y="0"/>
                </a:cubicBezTo>
                <a:cubicBezTo>
                  <a:pt x="1248200" y="-19152"/>
                  <a:pt x="1407120" y="-23361"/>
                  <a:pt x="1671955" y="0"/>
                </a:cubicBezTo>
                <a:cubicBezTo>
                  <a:pt x="1936790" y="23361"/>
                  <a:pt x="1991711" y="-20473"/>
                  <a:pt x="2210381" y="0"/>
                </a:cubicBezTo>
                <a:cubicBezTo>
                  <a:pt x="2429051" y="20473"/>
                  <a:pt x="2640382" y="3398"/>
                  <a:pt x="2833822" y="0"/>
                </a:cubicBezTo>
                <a:lnTo>
                  <a:pt x="2833822" y="0"/>
                </a:lnTo>
                <a:cubicBezTo>
                  <a:pt x="3103439" y="-21324"/>
                  <a:pt x="3237499" y="13449"/>
                  <a:pt x="3453215" y="0"/>
                </a:cubicBezTo>
                <a:cubicBezTo>
                  <a:pt x="3668931" y="-13449"/>
                  <a:pt x="3837539" y="-20990"/>
                  <a:pt x="4048318" y="0"/>
                </a:cubicBezTo>
                <a:cubicBezTo>
                  <a:pt x="4164288" y="8465"/>
                  <a:pt x="4329656" y="-9588"/>
                  <a:pt x="4469343" y="0"/>
                </a:cubicBezTo>
                <a:cubicBezTo>
                  <a:pt x="4609030" y="9588"/>
                  <a:pt x="4671338" y="1369"/>
                  <a:pt x="4857981" y="0"/>
                </a:cubicBezTo>
                <a:cubicBezTo>
                  <a:pt x="4844208" y="238638"/>
                  <a:pt x="4851314" y="365972"/>
                  <a:pt x="4857981" y="524407"/>
                </a:cubicBezTo>
                <a:cubicBezTo>
                  <a:pt x="4970316" y="587639"/>
                  <a:pt x="4979620" y="621186"/>
                  <a:pt x="5090630" y="691561"/>
                </a:cubicBezTo>
                <a:cubicBezTo>
                  <a:pt x="4989132" y="715670"/>
                  <a:pt x="4954819" y="729656"/>
                  <a:pt x="4857981" y="749153"/>
                </a:cubicBezTo>
                <a:cubicBezTo>
                  <a:pt x="4852560" y="788996"/>
                  <a:pt x="4855917" y="846463"/>
                  <a:pt x="4857981" y="898984"/>
                </a:cubicBezTo>
                <a:cubicBezTo>
                  <a:pt x="4661902" y="882424"/>
                  <a:pt x="4648538" y="887549"/>
                  <a:pt x="4445053" y="898984"/>
                </a:cubicBezTo>
                <a:cubicBezTo>
                  <a:pt x="4241568" y="910419"/>
                  <a:pt x="4138037" y="918105"/>
                  <a:pt x="4048318" y="898984"/>
                </a:cubicBezTo>
                <a:cubicBezTo>
                  <a:pt x="3911259" y="906331"/>
                  <a:pt x="3745571" y="913634"/>
                  <a:pt x="3453215" y="898984"/>
                </a:cubicBezTo>
                <a:cubicBezTo>
                  <a:pt x="3160859" y="884334"/>
                  <a:pt x="3030751" y="880999"/>
                  <a:pt x="2833822" y="898984"/>
                </a:cubicBezTo>
                <a:lnTo>
                  <a:pt x="2833822" y="898984"/>
                </a:lnTo>
                <a:cubicBezTo>
                  <a:pt x="2643584" y="922623"/>
                  <a:pt x="2467614" y="910821"/>
                  <a:pt x="2210381" y="898984"/>
                </a:cubicBezTo>
                <a:cubicBezTo>
                  <a:pt x="1953148" y="887147"/>
                  <a:pt x="1763805" y="911603"/>
                  <a:pt x="1643617" y="898984"/>
                </a:cubicBezTo>
                <a:cubicBezTo>
                  <a:pt x="1523429" y="886365"/>
                  <a:pt x="1309557" y="887013"/>
                  <a:pt x="1076852" y="898984"/>
                </a:cubicBezTo>
                <a:cubicBezTo>
                  <a:pt x="844147" y="910955"/>
                  <a:pt x="774130" y="879401"/>
                  <a:pt x="566764" y="898984"/>
                </a:cubicBezTo>
                <a:cubicBezTo>
                  <a:pt x="359398" y="918567"/>
                  <a:pt x="146640" y="906167"/>
                  <a:pt x="0" y="898984"/>
                </a:cubicBezTo>
                <a:cubicBezTo>
                  <a:pt x="-6218" y="850045"/>
                  <a:pt x="-5209" y="819111"/>
                  <a:pt x="0" y="749153"/>
                </a:cubicBezTo>
                <a:cubicBezTo>
                  <a:pt x="-9582" y="663589"/>
                  <a:pt x="10930" y="580795"/>
                  <a:pt x="0" y="524407"/>
                </a:cubicBezTo>
                <a:lnTo>
                  <a:pt x="0" y="524407"/>
                </a:lnTo>
                <a:cubicBezTo>
                  <a:pt x="8204" y="331528"/>
                  <a:pt x="17124" y="246067"/>
                  <a:pt x="0" y="0"/>
                </a:cubicBezTo>
                <a:close/>
              </a:path>
              <a:path w="4857981" h="898984" stroke="0" extrusionOk="0">
                <a:moveTo>
                  <a:pt x="0" y="0"/>
                </a:moveTo>
                <a:cubicBezTo>
                  <a:pt x="202114" y="-28177"/>
                  <a:pt x="362914" y="-2728"/>
                  <a:pt x="566764" y="0"/>
                </a:cubicBezTo>
                <a:cubicBezTo>
                  <a:pt x="770614" y="2728"/>
                  <a:pt x="862686" y="-7976"/>
                  <a:pt x="1048514" y="0"/>
                </a:cubicBezTo>
                <a:cubicBezTo>
                  <a:pt x="1234342" y="7976"/>
                  <a:pt x="1380014" y="8431"/>
                  <a:pt x="1558602" y="0"/>
                </a:cubicBezTo>
                <a:cubicBezTo>
                  <a:pt x="1737190" y="-8431"/>
                  <a:pt x="1924546" y="-8611"/>
                  <a:pt x="2040352" y="0"/>
                </a:cubicBezTo>
                <a:cubicBezTo>
                  <a:pt x="2156158" y="8611"/>
                  <a:pt x="2495894" y="19182"/>
                  <a:pt x="2833822" y="0"/>
                </a:cubicBezTo>
                <a:lnTo>
                  <a:pt x="2833822" y="0"/>
                </a:lnTo>
                <a:cubicBezTo>
                  <a:pt x="3088589" y="28384"/>
                  <a:pt x="3248807" y="-25537"/>
                  <a:pt x="3441070" y="0"/>
                </a:cubicBezTo>
                <a:cubicBezTo>
                  <a:pt x="3633333" y="25537"/>
                  <a:pt x="3779716" y="20534"/>
                  <a:pt x="4048318" y="0"/>
                </a:cubicBezTo>
                <a:cubicBezTo>
                  <a:pt x="4244897" y="15428"/>
                  <a:pt x="4323443" y="-1645"/>
                  <a:pt x="4469343" y="0"/>
                </a:cubicBezTo>
                <a:cubicBezTo>
                  <a:pt x="4615244" y="1645"/>
                  <a:pt x="4738597" y="3369"/>
                  <a:pt x="4857981" y="0"/>
                </a:cubicBezTo>
                <a:cubicBezTo>
                  <a:pt x="4858113" y="164818"/>
                  <a:pt x="4864935" y="403301"/>
                  <a:pt x="4857981" y="524407"/>
                </a:cubicBezTo>
                <a:cubicBezTo>
                  <a:pt x="4934118" y="563273"/>
                  <a:pt x="5005618" y="634486"/>
                  <a:pt x="5090630" y="691561"/>
                </a:cubicBezTo>
                <a:cubicBezTo>
                  <a:pt x="5020187" y="702786"/>
                  <a:pt x="4959732" y="726047"/>
                  <a:pt x="4857981" y="749153"/>
                </a:cubicBezTo>
                <a:cubicBezTo>
                  <a:pt x="4865138" y="813356"/>
                  <a:pt x="4851350" y="836064"/>
                  <a:pt x="4857981" y="898984"/>
                </a:cubicBezTo>
                <a:cubicBezTo>
                  <a:pt x="4667923" y="911028"/>
                  <a:pt x="4649366" y="880521"/>
                  <a:pt x="4469343" y="898984"/>
                </a:cubicBezTo>
                <a:cubicBezTo>
                  <a:pt x="4289320" y="917447"/>
                  <a:pt x="4134627" y="912154"/>
                  <a:pt x="4048318" y="898984"/>
                </a:cubicBezTo>
                <a:cubicBezTo>
                  <a:pt x="3896912" y="877330"/>
                  <a:pt x="3627129" y="902022"/>
                  <a:pt x="3441070" y="898984"/>
                </a:cubicBezTo>
                <a:cubicBezTo>
                  <a:pt x="3255011" y="895946"/>
                  <a:pt x="2983386" y="884089"/>
                  <a:pt x="2833822" y="898984"/>
                </a:cubicBezTo>
                <a:lnTo>
                  <a:pt x="2833822" y="898984"/>
                </a:lnTo>
                <a:cubicBezTo>
                  <a:pt x="2674262" y="922572"/>
                  <a:pt x="2552306" y="879204"/>
                  <a:pt x="2323734" y="898984"/>
                </a:cubicBezTo>
                <a:cubicBezTo>
                  <a:pt x="2095162" y="918764"/>
                  <a:pt x="1953816" y="871564"/>
                  <a:pt x="1756970" y="898984"/>
                </a:cubicBezTo>
                <a:cubicBezTo>
                  <a:pt x="1560124" y="926404"/>
                  <a:pt x="1373911" y="876265"/>
                  <a:pt x="1161867" y="898984"/>
                </a:cubicBezTo>
                <a:cubicBezTo>
                  <a:pt x="949823" y="921703"/>
                  <a:pt x="809347" y="876004"/>
                  <a:pt x="623441" y="898984"/>
                </a:cubicBezTo>
                <a:cubicBezTo>
                  <a:pt x="437535" y="921964"/>
                  <a:pt x="203919" y="903747"/>
                  <a:pt x="0" y="898984"/>
                </a:cubicBezTo>
                <a:cubicBezTo>
                  <a:pt x="-2282" y="841658"/>
                  <a:pt x="1108" y="795906"/>
                  <a:pt x="0" y="749153"/>
                </a:cubicBezTo>
                <a:cubicBezTo>
                  <a:pt x="936" y="671367"/>
                  <a:pt x="6654" y="623410"/>
                  <a:pt x="0" y="524407"/>
                </a:cubicBezTo>
                <a:lnTo>
                  <a:pt x="0" y="524407"/>
                </a:lnTo>
                <a:cubicBezTo>
                  <a:pt x="-24753" y="306498"/>
                  <a:pt x="-5385" y="17961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rgbClr val="3E549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>
              <a:lnSpc>
                <a:spcPct val="114999"/>
              </a:lnSpc>
              <a:spcAft>
                <a:spcPts val="0"/>
              </a:spcAft>
              <a:defRPr/>
            </a:pPr>
            <a:r>
              <a:rPr lang="de-DE" sz="1200">
                <a:latin typeface="Arial"/>
                <a:ea typeface="Calibri"/>
                <a:cs typeface="Times New Roman"/>
              </a:rPr>
              <a:t> </a:t>
            </a:r>
            <a:endParaRPr/>
          </a:p>
        </p:txBody>
      </p:sp>
      <p:sp>
        <p:nvSpPr>
          <p:cNvPr id="15" name="Textfeld 14"/>
          <p:cNvSpPr txBox="1"/>
          <p:nvPr/>
        </p:nvSpPr>
        <p:spPr bwMode="auto">
          <a:xfrm>
            <a:off x="838200" y="5093208"/>
            <a:ext cx="4456176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 err="1"/>
              <a:t>Social</a:t>
            </a:r>
            <a:r>
              <a:rPr lang="de-DE" dirty="0"/>
              <a:t> Media als politikfreier Raum?</a:t>
            </a:r>
            <a:endParaRPr dirty="0"/>
          </a:p>
        </p:txBody>
      </p:sp>
      <p:pic>
        <p:nvPicPr>
          <p:cNvPr id="17" name="Grafik 16">
            <a:hlinkClick r:id="rId8"/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 flipH="1">
            <a:off x="4658741" y="5202868"/>
            <a:ext cx="635635" cy="635635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 bwMode="auto">
          <a:xfrm>
            <a:off x="8865724" y="6092059"/>
            <a:ext cx="35090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700">
                <a:latin typeface="Arial"/>
                <a:cs typeface="Arial"/>
              </a:rPr>
              <a:t>https://twitter.com/realDonaldTrump/with_replies?lang=de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85462" y="436080"/>
            <a:ext cx="5196717" cy="546874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61140" y="436080"/>
            <a:ext cx="5156299" cy="277908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9359500" y="6134819"/>
            <a:ext cx="35090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700">
                <a:latin typeface="Arial"/>
                <a:cs typeface="Arial"/>
              </a:rPr>
              <a:t>https://twitter.com/realDonaldTrump/with_replies?lang=de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943897" y="1032388"/>
            <a:ext cx="940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Bildnachweis</a:t>
            </a:r>
            <a:endParaRPr/>
          </a:p>
        </p:txBody>
      </p:sp>
      <p:sp>
        <p:nvSpPr>
          <p:cNvPr id="3" name="Textfeld 2"/>
          <p:cNvSpPr txBox="1"/>
          <p:nvPr/>
        </p:nvSpPr>
        <p:spPr bwMode="auto">
          <a:xfrm>
            <a:off x="943897" y="1441914"/>
            <a:ext cx="94094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1 Element5Digital on </a:t>
            </a:r>
            <a:r>
              <a:rPr lang="de-DE" sz="1400" dirty="0" err="1">
                <a:latin typeface="Arial"/>
                <a:cs typeface="Arial"/>
              </a:rPr>
              <a:t>Unsplash</a:t>
            </a:r>
            <a:endParaRPr lang="de-DE" sz="1400" dirty="0">
              <a:latin typeface="Arial"/>
              <a:cs typeface="Arial"/>
            </a:endParaRPr>
          </a:p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2 clipdealer.com/A13032179_photo_jpg_l_clipdealer.de.jpg</a:t>
            </a:r>
            <a:endParaRPr dirty="0"/>
          </a:p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3 https://pixabay.com/de/illustrations/elefant-esel-ein-esel-das-logo-2798628</a:t>
            </a:r>
            <a:endParaRPr dirty="0"/>
          </a:p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3 Bild Trump und Harris, White House – Public </a:t>
            </a:r>
            <a:r>
              <a:rPr lang="de-DE" sz="1400" dirty="0" err="1">
                <a:latin typeface="Arial"/>
                <a:cs typeface="Arial"/>
              </a:rPr>
              <a:t>domain</a:t>
            </a:r>
            <a:endParaRPr lang="de-DE" sz="1400" dirty="0">
              <a:latin typeface="Arial"/>
              <a:cs typeface="Arial"/>
            </a:endParaRPr>
          </a:p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6 ff. https://twitter.com/realDonaldTrump/with_replies?lang=de, https://twitter.com/realDonaldTrump/with_replies?lang=de </a:t>
            </a:r>
            <a:endParaRPr dirty="0"/>
          </a:p>
          <a:p>
            <a:pPr>
              <a:defRPr/>
            </a:pPr>
            <a:endParaRPr lang="de-DE" sz="1400" dirty="0"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943897" y="3563644"/>
            <a:ext cx="940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Arial"/>
                <a:cs typeface="Arial"/>
              </a:rPr>
              <a:t>Quellennachweis</a:t>
            </a:r>
            <a:endParaRPr/>
          </a:p>
        </p:txBody>
      </p:sp>
      <p:sp>
        <p:nvSpPr>
          <p:cNvPr id="6" name="Rechteck 5"/>
          <p:cNvSpPr/>
          <p:nvPr/>
        </p:nvSpPr>
        <p:spPr bwMode="auto">
          <a:xfrm>
            <a:off x="943896" y="3932976"/>
            <a:ext cx="10147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u="sng">
                <a:latin typeface="Arial"/>
                <a:cs typeface="Arial"/>
                <a:hlinkClick r:id="rId3" tooltip="https://www.tagesschau.de/multimedia/audio/audio-183912.html"/>
              </a:rPr>
              <a:t>https://www.tagesschau.de/ausland/amerika/soziale-medien-us-wahlen-100.html</a:t>
            </a:r>
            <a:endParaRPr lang="de-DE"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447</Words>
  <Application>Microsoft Office PowerPoint</Application>
  <DocSecurity>0</DocSecurity>
  <PresentationFormat>Breitbild</PresentationFormat>
  <Paragraphs>44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Weber, Alexandra</dc:creator>
  <cp:keywords/>
  <dc:description/>
  <cp:lastModifiedBy>Weber, Alexandra</cp:lastModifiedBy>
  <cp:revision>129</cp:revision>
  <dcterms:created xsi:type="dcterms:W3CDTF">2023-08-10T15:04:25Z</dcterms:created>
  <dcterms:modified xsi:type="dcterms:W3CDTF">2024-10-21T12:11:46Z</dcterms:modified>
  <cp:category/>
  <dc:identifier/>
  <cp:contentStatus/>
  <dc:language/>
  <cp:version/>
</cp:coreProperties>
</file>