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8" r:id="rId2"/>
    <p:sldId id="279" r:id="rId3"/>
    <p:sldId id="276" r:id="rId4"/>
    <p:sldId id="281" r:id="rId5"/>
    <p:sldId id="277" r:id="rId6"/>
    <p:sldId id="280" r:id="rId7"/>
    <p:sldId id="278" r:id="rId8"/>
    <p:sldId id="284" r:id="rId9"/>
    <p:sldId id="283" r:id="rId10"/>
    <p:sldId id="282" r:id="rId11"/>
    <p:sldId id="275" r:id="rId12"/>
    <p:sldId id="274" r:id="rId13"/>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elfolie" id="{4E68E020-7415-4B0F-8E5A-107AB05985CB}">
          <p14:sldIdLst>
            <p14:sldId id="258"/>
          </p14:sldIdLst>
        </p14:section>
        <p14:section name="Einführung" id="{DD92EBEE-8399-49FB-8FBC-B9BD14E03E1B}">
          <p14:sldIdLst>
            <p14:sldId id="279"/>
            <p14:sldId id="276"/>
            <p14:sldId id="281"/>
            <p14:sldId id="277"/>
            <p14:sldId id="280"/>
            <p14:sldId id="278"/>
            <p14:sldId id="284"/>
            <p14:sldId id="283"/>
          </p14:sldIdLst>
        </p14:section>
        <p14:section name="Weiterführende Aufgabe" id="{F09820B9-1B05-4F74-9749-5652FF3E0DFF}">
          <p14:sldIdLst>
            <p14:sldId id="282"/>
            <p14:sldId id="275"/>
          </p14:sldIdLst>
        </p14:section>
        <p14:section name="Letzte Folie" id="{F0B9B3BB-BF46-4F03-80A6-2B1A8BA58274}">
          <p14:sldIdLst>
            <p14:sldId id="27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52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5" d="100"/>
          <a:sy n="105" d="100"/>
        </p:scale>
        <p:origin x="75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6AFDB1-AE8C-4E13-A84A-214E597C78F9}" type="datetimeFigureOut">
              <a:rPr lang="de-DE" smtClean="0"/>
              <a:t>23.05.2025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0006A3-EDE9-48A4-B01A-616F1BB18BB5}" type="slidenum">
              <a:rPr lang="de-DE" smtClean="0"/>
              <a:t>‹Nr.›</a:t>
            </a:fld>
            <a:endParaRPr lang="de-DE"/>
          </a:p>
        </p:txBody>
      </p:sp>
    </p:spTree>
    <p:extLst>
      <p:ext uri="{BB962C8B-B14F-4D97-AF65-F5344CB8AC3E}">
        <p14:creationId xmlns:p14="http://schemas.microsoft.com/office/powerpoint/2010/main" val="31269792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40006A3-EDE9-48A4-B01A-616F1BB18BB5}" type="slidenum">
              <a:rPr lang="de-DE" smtClean="0"/>
              <a:t>1</a:t>
            </a:fld>
            <a:endParaRPr lang="de-DE"/>
          </a:p>
        </p:txBody>
      </p:sp>
    </p:spTree>
    <p:extLst>
      <p:ext uri="{BB962C8B-B14F-4D97-AF65-F5344CB8AC3E}">
        <p14:creationId xmlns:p14="http://schemas.microsoft.com/office/powerpoint/2010/main" val="27321558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Beachten Sie bitte den folgenden Hinweis: Eingestellter Filmbeitrag der Deutschen Gesellschaft für internationale Zusammenarbeit (GIZ). Titel: „Neuanfang auf den Fidschi-Inseln“, abrufbar unter https://www.giz.de/de/mit_der_giz_arbeiten/57747.html (DL vom 22.5.2025).</a:t>
            </a:r>
          </a:p>
        </p:txBody>
      </p:sp>
      <p:sp>
        <p:nvSpPr>
          <p:cNvPr id="4" name="Foliennummernplatzhalter 3"/>
          <p:cNvSpPr>
            <a:spLocks noGrp="1"/>
          </p:cNvSpPr>
          <p:nvPr>
            <p:ph type="sldNum" sz="quarter" idx="5"/>
          </p:nvPr>
        </p:nvSpPr>
        <p:spPr/>
        <p:txBody>
          <a:bodyPr/>
          <a:lstStyle/>
          <a:p>
            <a:fld id="{740006A3-EDE9-48A4-B01A-616F1BB18BB5}" type="slidenum">
              <a:rPr lang="de-DE" smtClean="0"/>
              <a:t>2</a:t>
            </a:fld>
            <a:endParaRPr lang="de-DE"/>
          </a:p>
        </p:txBody>
      </p:sp>
    </p:spTree>
    <p:extLst>
      <p:ext uri="{BB962C8B-B14F-4D97-AF65-F5344CB8AC3E}">
        <p14:creationId xmlns:p14="http://schemas.microsoft.com/office/powerpoint/2010/main" val="1687364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Hier geht es um das Aufzeigen unterschiedlicher Begriffe von Gerechtigkeit. Je nach vorheriger Wahl der </a:t>
            </a:r>
            <a:r>
              <a:rPr lang="de-DE" dirty="0" err="1"/>
              <a:t>SuS</a:t>
            </a:r>
            <a:r>
              <a:rPr lang="de-DE" dirty="0"/>
              <a:t> kann hier beim Begriff „Bedarfsgerechtigkeit“ gut angesetzt werden. </a:t>
            </a:r>
          </a:p>
          <a:p>
            <a:r>
              <a:rPr lang="de-DE" dirty="0"/>
              <a:t>„Bedarfsgerechtigkeit“: Jeder soll das bekommen, was er braucht. </a:t>
            </a:r>
            <a:r>
              <a:rPr lang="de-DE" dirty="0">
                <a:sym typeface="Wingdings" panose="05000000000000000000" pitchFamily="2" charset="2"/>
              </a:rPr>
              <a:t> Jedes der Kinder ist hungrig und benötigt etwas zu essen. </a:t>
            </a:r>
          </a:p>
          <a:p>
            <a:endParaRPr lang="de-DE" dirty="0">
              <a:sym typeface="Wingdings" panose="05000000000000000000" pitchFamily="2" charset="2"/>
            </a:endParaRPr>
          </a:p>
          <a:p>
            <a:r>
              <a:rPr lang="de-DE" dirty="0">
                <a:sym typeface="Wingdings" panose="05000000000000000000" pitchFamily="2" charset="2"/>
              </a:rPr>
              <a:t>Im Anschluss können die weiteren Begriffe mit den </a:t>
            </a:r>
            <a:r>
              <a:rPr lang="de-DE" dirty="0" err="1">
                <a:sym typeface="Wingdings" panose="05000000000000000000" pitchFamily="2" charset="2"/>
              </a:rPr>
              <a:t>SuS</a:t>
            </a:r>
            <a:r>
              <a:rPr lang="de-DE" dirty="0">
                <a:sym typeface="Wingdings" panose="05000000000000000000" pitchFamily="2" charset="2"/>
              </a:rPr>
              <a:t> in einem Unterrichtsgespräch erarbeitet werden.</a:t>
            </a:r>
          </a:p>
          <a:p>
            <a:r>
              <a:rPr lang="de-DE" dirty="0">
                <a:sym typeface="Wingdings" panose="05000000000000000000" pitchFamily="2" charset="2"/>
              </a:rPr>
              <a:t>Leistungsgerechtigkeit: Jeder erhält das, was er sich erarbeitet hat. (z. B. gerechte Entlohnung)</a:t>
            </a:r>
          </a:p>
          <a:p>
            <a:r>
              <a:rPr lang="de-DE" dirty="0">
                <a:sym typeface="Wingdings" panose="05000000000000000000" pitchFamily="2" charset="2"/>
              </a:rPr>
              <a:t>Chancengerechtigkeit: Jeder Mensch hat die gleichen Möglichkeiten, sein Potenzial zu entfalten. (z. B. durch gleiche Rechte, fehlende Benachteiligung durch Herkunft bzw. sozialen Status)</a:t>
            </a:r>
          </a:p>
          <a:p>
            <a:r>
              <a:rPr lang="de-DE" dirty="0">
                <a:sym typeface="Wingdings" panose="05000000000000000000" pitchFamily="2" charset="2"/>
              </a:rPr>
              <a:t>Generationengerechtigkeit: Jede Generation (evtl. Begriff erklären) hat die gleichen Möglichkeiten, d. h. Lasten und Pflichten müssen fair verteilt werden. (z. B. im Hinblick auf Alterssicherung/Rente oder Umweltschutz)</a:t>
            </a:r>
            <a:endParaRPr lang="de-DE" dirty="0"/>
          </a:p>
        </p:txBody>
      </p:sp>
      <p:sp>
        <p:nvSpPr>
          <p:cNvPr id="4" name="Foliennummernplatzhalter 3"/>
          <p:cNvSpPr>
            <a:spLocks noGrp="1"/>
          </p:cNvSpPr>
          <p:nvPr>
            <p:ph type="sldNum" sz="quarter" idx="5"/>
          </p:nvPr>
        </p:nvSpPr>
        <p:spPr/>
        <p:txBody>
          <a:bodyPr/>
          <a:lstStyle/>
          <a:p>
            <a:fld id="{740006A3-EDE9-48A4-B01A-616F1BB18BB5}" type="slidenum">
              <a:rPr lang="de-DE" smtClean="0"/>
              <a:t>7</a:t>
            </a:fld>
            <a:endParaRPr lang="de-DE"/>
          </a:p>
        </p:txBody>
      </p:sp>
    </p:spTree>
    <p:extLst>
      <p:ext uri="{BB962C8B-B14F-4D97-AF65-F5344CB8AC3E}">
        <p14:creationId xmlns:p14="http://schemas.microsoft.com/office/powerpoint/2010/main" val="33347395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Situation: Die Fidschi-Insel versinkt weiter im Wasser, sodass die Bewohner die Insel verlassen müssen und sich auf die nächstgelegenen Inseln retten. Dabei landen die Inselbewohner per Zufall auf den Inseln. Dies regt unterschiedliche Diskussionen an … a) um die Verantwortlichkeit, b) um die Frage, wer Unterstützungshilfe leisten sollte. </a:t>
            </a:r>
          </a:p>
        </p:txBody>
      </p:sp>
      <p:sp>
        <p:nvSpPr>
          <p:cNvPr id="4" name="Foliennummernplatzhalter 3"/>
          <p:cNvSpPr>
            <a:spLocks noGrp="1"/>
          </p:cNvSpPr>
          <p:nvPr>
            <p:ph type="sldNum" sz="quarter" idx="5"/>
          </p:nvPr>
        </p:nvSpPr>
        <p:spPr/>
        <p:txBody>
          <a:bodyPr/>
          <a:lstStyle/>
          <a:p>
            <a:fld id="{740006A3-EDE9-48A4-B01A-616F1BB18BB5}" type="slidenum">
              <a:rPr lang="de-DE" smtClean="0"/>
              <a:t>8</a:t>
            </a:fld>
            <a:endParaRPr lang="de-DE"/>
          </a:p>
        </p:txBody>
      </p:sp>
    </p:spTree>
    <p:extLst>
      <p:ext uri="{BB962C8B-B14F-4D97-AF65-F5344CB8AC3E}">
        <p14:creationId xmlns:p14="http://schemas.microsoft.com/office/powerpoint/2010/main" val="39380267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„Klima- und Umweltschutz sowie soziale Gerechtigkeit gehen Hand in Hand.“ Dante Davis, Jugendprojektbeirat der Jugendstudie „Zukunft? Jugend fragen“ des Bundesumweltministeriums.</a:t>
            </a:r>
          </a:p>
          <a:p>
            <a:r>
              <a:rPr lang="de-DE" dirty="0">
                <a:latin typeface="Arial" panose="020B0604020202020204" pitchFamily="34" charset="0"/>
                <a:cs typeface="Arial" panose="020B0604020202020204" pitchFamily="34" charset="0"/>
              </a:rPr>
              <a:t>Mit Hinblick auf den Klimawandel und die Folgen:</a:t>
            </a:r>
          </a:p>
          <a:p>
            <a:endParaRPr lang="de-DE" dirty="0">
              <a:latin typeface="Arial" panose="020B0604020202020204" pitchFamily="34" charset="0"/>
              <a:cs typeface="Arial" panose="020B0604020202020204" pitchFamily="34" charset="0"/>
            </a:endParaRPr>
          </a:p>
          <a:p>
            <a:r>
              <a:rPr lang="de-DE" dirty="0">
                <a:latin typeface="Arial" panose="020B0604020202020204" pitchFamily="34" charset="0"/>
                <a:cs typeface="Arial" panose="020B0604020202020204" pitchFamily="34" charset="0"/>
              </a:rPr>
              <a:t>Weiterführend könnte beispielsweise die folgende Frage erörtert werden: Welche Forderungen würdet ihr als Jugendliche vor dem Hintergrund des Klimawandels im Hinblick auf die Generationengerechtigkeit stellen?</a:t>
            </a:r>
          </a:p>
          <a:p>
            <a:endParaRPr lang="de-DE" dirty="0"/>
          </a:p>
        </p:txBody>
      </p:sp>
      <p:sp>
        <p:nvSpPr>
          <p:cNvPr id="4" name="Foliennummernplatzhalter 3"/>
          <p:cNvSpPr>
            <a:spLocks noGrp="1"/>
          </p:cNvSpPr>
          <p:nvPr>
            <p:ph type="sldNum" sz="quarter" idx="5"/>
          </p:nvPr>
        </p:nvSpPr>
        <p:spPr/>
        <p:txBody>
          <a:bodyPr/>
          <a:lstStyle/>
          <a:p>
            <a:fld id="{740006A3-EDE9-48A4-B01A-616F1BB18BB5}" type="slidenum">
              <a:rPr lang="de-DE" smtClean="0"/>
              <a:t>10</a:t>
            </a:fld>
            <a:endParaRPr lang="de-DE"/>
          </a:p>
        </p:txBody>
      </p:sp>
    </p:spTree>
    <p:extLst>
      <p:ext uri="{BB962C8B-B14F-4D97-AF65-F5344CB8AC3E}">
        <p14:creationId xmlns:p14="http://schemas.microsoft.com/office/powerpoint/2010/main" val="20041596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3B1E42-47F9-4D94-B21A-BEAE24F16D10}"/>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C193BF8A-08C4-4CBF-B04E-6AF6EB4FB8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2458F097-3BD6-4630-9E4A-428409D63783}"/>
              </a:ext>
            </a:extLst>
          </p:cNvPr>
          <p:cNvSpPr>
            <a:spLocks noGrp="1"/>
          </p:cNvSpPr>
          <p:nvPr>
            <p:ph type="dt" sz="half" idx="10"/>
          </p:nvPr>
        </p:nvSpPr>
        <p:spPr/>
        <p:txBody>
          <a:bodyPr/>
          <a:lstStyle/>
          <a:p>
            <a:fld id="{18E69F4A-0E2A-4C84-B3D9-B935C3636952}" type="datetimeFigureOut">
              <a:rPr lang="de-DE" smtClean="0"/>
              <a:t>23.05.2025</a:t>
            </a:fld>
            <a:endParaRPr lang="de-DE"/>
          </a:p>
        </p:txBody>
      </p:sp>
      <p:sp>
        <p:nvSpPr>
          <p:cNvPr id="5" name="Fußzeilenplatzhalter 4">
            <a:extLst>
              <a:ext uri="{FF2B5EF4-FFF2-40B4-BE49-F238E27FC236}">
                <a16:creationId xmlns:a16="http://schemas.microsoft.com/office/drawing/2014/main" id="{1C2DEE5B-5A9D-4957-9526-F4BF40469C9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40525B71-52A6-4393-9A00-F6FA3E9E74E2}"/>
              </a:ext>
            </a:extLst>
          </p:cNvPr>
          <p:cNvSpPr>
            <a:spLocks noGrp="1"/>
          </p:cNvSpPr>
          <p:nvPr>
            <p:ph type="sldNum" sz="quarter" idx="12"/>
          </p:nvPr>
        </p:nvSpPr>
        <p:spPr/>
        <p:txBody>
          <a:bodyPr/>
          <a:lstStyle/>
          <a:p>
            <a:fld id="{263BE7C4-ADCD-4936-9C91-F9D322024154}" type="slidenum">
              <a:rPr lang="de-DE" smtClean="0"/>
              <a:t>‹Nr.›</a:t>
            </a:fld>
            <a:endParaRPr lang="de-DE"/>
          </a:p>
        </p:txBody>
      </p:sp>
    </p:spTree>
    <p:extLst>
      <p:ext uri="{BB962C8B-B14F-4D97-AF65-F5344CB8AC3E}">
        <p14:creationId xmlns:p14="http://schemas.microsoft.com/office/powerpoint/2010/main" val="23485223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C1BF45-E87A-400A-B15B-BB1357F309E9}"/>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55069CBB-3303-42DF-BB78-F6AAF8283FEB}"/>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84144726-4784-4F7D-81A5-42100FF3C14F}"/>
              </a:ext>
            </a:extLst>
          </p:cNvPr>
          <p:cNvSpPr>
            <a:spLocks noGrp="1"/>
          </p:cNvSpPr>
          <p:nvPr>
            <p:ph type="dt" sz="half" idx="10"/>
          </p:nvPr>
        </p:nvSpPr>
        <p:spPr/>
        <p:txBody>
          <a:bodyPr/>
          <a:lstStyle/>
          <a:p>
            <a:fld id="{18E69F4A-0E2A-4C84-B3D9-B935C3636952}" type="datetimeFigureOut">
              <a:rPr lang="de-DE" smtClean="0"/>
              <a:t>23.05.2025</a:t>
            </a:fld>
            <a:endParaRPr lang="de-DE"/>
          </a:p>
        </p:txBody>
      </p:sp>
      <p:sp>
        <p:nvSpPr>
          <p:cNvPr id="5" name="Fußzeilenplatzhalter 4">
            <a:extLst>
              <a:ext uri="{FF2B5EF4-FFF2-40B4-BE49-F238E27FC236}">
                <a16:creationId xmlns:a16="http://schemas.microsoft.com/office/drawing/2014/main" id="{79B4D665-3C7C-41BC-B969-086A2753D39F}"/>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AD97A2EB-78AB-4F21-AC37-8DD20F4E0EC5}"/>
              </a:ext>
            </a:extLst>
          </p:cNvPr>
          <p:cNvSpPr>
            <a:spLocks noGrp="1"/>
          </p:cNvSpPr>
          <p:nvPr>
            <p:ph type="sldNum" sz="quarter" idx="12"/>
          </p:nvPr>
        </p:nvSpPr>
        <p:spPr/>
        <p:txBody>
          <a:bodyPr/>
          <a:lstStyle/>
          <a:p>
            <a:fld id="{263BE7C4-ADCD-4936-9C91-F9D322024154}" type="slidenum">
              <a:rPr lang="de-DE" smtClean="0"/>
              <a:t>‹Nr.›</a:t>
            </a:fld>
            <a:endParaRPr lang="de-DE"/>
          </a:p>
        </p:txBody>
      </p:sp>
    </p:spTree>
    <p:extLst>
      <p:ext uri="{BB962C8B-B14F-4D97-AF65-F5344CB8AC3E}">
        <p14:creationId xmlns:p14="http://schemas.microsoft.com/office/powerpoint/2010/main" val="26739803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958781B1-30C8-450D-9B91-7590CE51CA30}"/>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60BF82BB-926A-45C4-A8F4-3B1A82C728AD}"/>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F23BE81-C1EA-423C-BDBC-D68863CBD1CE}"/>
              </a:ext>
            </a:extLst>
          </p:cNvPr>
          <p:cNvSpPr>
            <a:spLocks noGrp="1"/>
          </p:cNvSpPr>
          <p:nvPr>
            <p:ph type="dt" sz="half" idx="10"/>
          </p:nvPr>
        </p:nvSpPr>
        <p:spPr/>
        <p:txBody>
          <a:bodyPr/>
          <a:lstStyle/>
          <a:p>
            <a:fld id="{18E69F4A-0E2A-4C84-B3D9-B935C3636952}" type="datetimeFigureOut">
              <a:rPr lang="de-DE" smtClean="0"/>
              <a:t>23.05.2025</a:t>
            </a:fld>
            <a:endParaRPr lang="de-DE"/>
          </a:p>
        </p:txBody>
      </p:sp>
      <p:sp>
        <p:nvSpPr>
          <p:cNvPr id="5" name="Fußzeilenplatzhalter 4">
            <a:extLst>
              <a:ext uri="{FF2B5EF4-FFF2-40B4-BE49-F238E27FC236}">
                <a16:creationId xmlns:a16="http://schemas.microsoft.com/office/drawing/2014/main" id="{46815397-678B-4BFA-B3F4-DC5336993651}"/>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A70FC0E3-7291-41D8-BED4-2C380FF0A9C4}"/>
              </a:ext>
            </a:extLst>
          </p:cNvPr>
          <p:cNvSpPr>
            <a:spLocks noGrp="1"/>
          </p:cNvSpPr>
          <p:nvPr>
            <p:ph type="sldNum" sz="quarter" idx="12"/>
          </p:nvPr>
        </p:nvSpPr>
        <p:spPr/>
        <p:txBody>
          <a:bodyPr/>
          <a:lstStyle/>
          <a:p>
            <a:fld id="{263BE7C4-ADCD-4936-9C91-F9D322024154}" type="slidenum">
              <a:rPr lang="de-DE" smtClean="0"/>
              <a:t>‹Nr.›</a:t>
            </a:fld>
            <a:endParaRPr lang="de-DE"/>
          </a:p>
        </p:txBody>
      </p:sp>
    </p:spTree>
    <p:extLst>
      <p:ext uri="{BB962C8B-B14F-4D97-AF65-F5344CB8AC3E}">
        <p14:creationId xmlns:p14="http://schemas.microsoft.com/office/powerpoint/2010/main" val="2196272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704D9A-2C88-4A5E-A576-FEEF6FDDEAB2}"/>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921C0ED6-713E-4DAE-AA10-0D80FC882000}"/>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3E0D96D3-8E13-442D-B55A-ABFC3F2E23EA}"/>
              </a:ext>
            </a:extLst>
          </p:cNvPr>
          <p:cNvSpPr>
            <a:spLocks noGrp="1"/>
          </p:cNvSpPr>
          <p:nvPr>
            <p:ph type="dt" sz="half" idx="10"/>
          </p:nvPr>
        </p:nvSpPr>
        <p:spPr/>
        <p:txBody>
          <a:bodyPr/>
          <a:lstStyle/>
          <a:p>
            <a:fld id="{18E69F4A-0E2A-4C84-B3D9-B935C3636952}" type="datetimeFigureOut">
              <a:rPr lang="de-DE" smtClean="0"/>
              <a:t>23.05.2025</a:t>
            </a:fld>
            <a:endParaRPr lang="de-DE"/>
          </a:p>
        </p:txBody>
      </p:sp>
      <p:sp>
        <p:nvSpPr>
          <p:cNvPr id="5" name="Fußzeilenplatzhalter 4">
            <a:extLst>
              <a:ext uri="{FF2B5EF4-FFF2-40B4-BE49-F238E27FC236}">
                <a16:creationId xmlns:a16="http://schemas.microsoft.com/office/drawing/2014/main" id="{60B940FD-8A48-4AC8-A5A5-81A273171E6B}"/>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89DEA83-F853-4168-B330-8BF317C3547F}"/>
              </a:ext>
            </a:extLst>
          </p:cNvPr>
          <p:cNvSpPr>
            <a:spLocks noGrp="1"/>
          </p:cNvSpPr>
          <p:nvPr>
            <p:ph type="sldNum" sz="quarter" idx="12"/>
          </p:nvPr>
        </p:nvSpPr>
        <p:spPr/>
        <p:txBody>
          <a:bodyPr/>
          <a:lstStyle/>
          <a:p>
            <a:fld id="{263BE7C4-ADCD-4936-9C91-F9D322024154}" type="slidenum">
              <a:rPr lang="de-DE" smtClean="0"/>
              <a:t>‹Nr.›</a:t>
            </a:fld>
            <a:endParaRPr lang="de-DE"/>
          </a:p>
        </p:txBody>
      </p:sp>
    </p:spTree>
    <p:extLst>
      <p:ext uri="{BB962C8B-B14F-4D97-AF65-F5344CB8AC3E}">
        <p14:creationId xmlns:p14="http://schemas.microsoft.com/office/powerpoint/2010/main" val="3119757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F027B1-E90F-432B-81D8-82A00574CA68}"/>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127D8450-FD23-40F3-99A7-9EABF90CBA2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881D5D67-0F83-47A2-8A9D-78F85CABFEE5}"/>
              </a:ext>
            </a:extLst>
          </p:cNvPr>
          <p:cNvSpPr>
            <a:spLocks noGrp="1"/>
          </p:cNvSpPr>
          <p:nvPr>
            <p:ph type="dt" sz="half" idx="10"/>
          </p:nvPr>
        </p:nvSpPr>
        <p:spPr/>
        <p:txBody>
          <a:bodyPr/>
          <a:lstStyle/>
          <a:p>
            <a:fld id="{18E69F4A-0E2A-4C84-B3D9-B935C3636952}" type="datetimeFigureOut">
              <a:rPr lang="de-DE" smtClean="0"/>
              <a:t>23.05.2025</a:t>
            </a:fld>
            <a:endParaRPr lang="de-DE"/>
          </a:p>
        </p:txBody>
      </p:sp>
      <p:sp>
        <p:nvSpPr>
          <p:cNvPr id="5" name="Fußzeilenplatzhalter 4">
            <a:extLst>
              <a:ext uri="{FF2B5EF4-FFF2-40B4-BE49-F238E27FC236}">
                <a16:creationId xmlns:a16="http://schemas.microsoft.com/office/drawing/2014/main" id="{448F7D67-E75E-426E-AC71-5EA142EBF794}"/>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53CF491-A290-4C5F-B593-13177B18068C}"/>
              </a:ext>
            </a:extLst>
          </p:cNvPr>
          <p:cNvSpPr>
            <a:spLocks noGrp="1"/>
          </p:cNvSpPr>
          <p:nvPr>
            <p:ph type="sldNum" sz="quarter" idx="12"/>
          </p:nvPr>
        </p:nvSpPr>
        <p:spPr/>
        <p:txBody>
          <a:bodyPr/>
          <a:lstStyle/>
          <a:p>
            <a:fld id="{263BE7C4-ADCD-4936-9C91-F9D322024154}" type="slidenum">
              <a:rPr lang="de-DE" smtClean="0"/>
              <a:t>‹Nr.›</a:t>
            </a:fld>
            <a:endParaRPr lang="de-DE"/>
          </a:p>
        </p:txBody>
      </p:sp>
    </p:spTree>
    <p:extLst>
      <p:ext uri="{BB962C8B-B14F-4D97-AF65-F5344CB8AC3E}">
        <p14:creationId xmlns:p14="http://schemas.microsoft.com/office/powerpoint/2010/main" val="237515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A40587-5F8A-4073-AD98-F60F05E71317}"/>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C4FAE2B9-099B-4770-B4FE-1B506C29850C}"/>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2BE2FD56-7F4F-4021-B78C-FDD6F0483AED}"/>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08217773-64D5-4195-A128-E3EAF4323B69}"/>
              </a:ext>
            </a:extLst>
          </p:cNvPr>
          <p:cNvSpPr>
            <a:spLocks noGrp="1"/>
          </p:cNvSpPr>
          <p:nvPr>
            <p:ph type="dt" sz="half" idx="10"/>
          </p:nvPr>
        </p:nvSpPr>
        <p:spPr/>
        <p:txBody>
          <a:bodyPr/>
          <a:lstStyle/>
          <a:p>
            <a:fld id="{18E69F4A-0E2A-4C84-B3D9-B935C3636952}" type="datetimeFigureOut">
              <a:rPr lang="de-DE" smtClean="0"/>
              <a:t>23.05.2025</a:t>
            </a:fld>
            <a:endParaRPr lang="de-DE"/>
          </a:p>
        </p:txBody>
      </p:sp>
      <p:sp>
        <p:nvSpPr>
          <p:cNvPr id="6" name="Fußzeilenplatzhalter 5">
            <a:extLst>
              <a:ext uri="{FF2B5EF4-FFF2-40B4-BE49-F238E27FC236}">
                <a16:creationId xmlns:a16="http://schemas.microsoft.com/office/drawing/2014/main" id="{997B59AD-5010-492F-92E1-B25D8B793BA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1771DBE-A0E4-4246-AE45-C4E43E1D42F4}"/>
              </a:ext>
            </a:extLst>
          </p:cNvPr>
          <p:cNvSpPr>
            <a:spLocks noGrp="1"/>
          </p:cNvSpPr>
          <p:nvPr>
            <p:ph type="sldNum" sz="quarter" idx="12"/>
          </p:nvPr>
        </p:nvSpPr>
        <p:spPr/>
        <p:txBody>
          <a:bodyPr/>
          <a:lstStyle/>
          <a:p>
            <a:fld id="{263BE7C4-ADCD-4936-9C91-F9D322024154}" type="slidenum">
              <a:rPr lang="de-DE" smtClean="0"/>
              <a:t>‹Nr.›</a:t>
            </a:fld>
            <a:endParaRPr lang="de-DE"/>
          </a:p>
        </p:txBody>
      </p:sp>
    </p:spTree>
    <p:extLst>
      <p:ext uri="{BB962C8B-B14F-4D97-AF65-F5344CB8AC3E}">
        <p14:creationId xmlns:p14="http://schemas.microsoft.com/office/powerpoint/2010/main" val="3661779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C5873B-7D44-4730-95F1-192D4FF41981}"/>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76833B68-E07C-423A-A96A-5DAAFA162A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DBF28C46-A40F-4951-BCE0-C07D23CE0B98}"/>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BE5993BB-355F-44D8-A80D-B22258D25C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C5459702-8D1F-4A42-83C3-241CA6744196}"/>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D81C764C-43D0-44A7-A42E-0F72AE16151B}"/>
              </a:ext>
            </a:extLst>
          </p:cNvPr>
          <p:cNvSpPr>
            <a:spLocks noGrp="1"/>
          </p:cNvSpPr>
          <p:nvPr>
            <p:ph type="dt" sz="half" idx="10"/>
          </p:nvPr>
        </p:nvSpPr>
        <p:spPr/>
        <p:txBody>
          <a:bodyPr/>
          <a:lstStyle/>
          <a:p>
            <a:fld id="{18E69F4A-0E2A-4C84-B3D9-B935C3636952}" type="datetimeFigureOut">
              <a:rPr lang="de-DE" smtClean="0"/>
              <a:t>23.05.2025</a:t>
            </a:fld>
            <a:endParaRPr lang="de-DE"/>
          </a:p>
        </p:txBody>
      </p:sp>
      <p:sp>
        <p:nvSpPr>
          <p:cNvPr id="8" name="Fußzeilenplatzhalter 7">
            <a:extLst>
              <a:ext uri="{FF2B5EF4-FFF2-40B4-BE49-F238E27FC236}">
                <a16:creationId xmlns:a16="http://schemas.microsoft.com/office/drawing/2014/main" id="{B3FBC3F3-6AE8-4448-87E0-6F709CA18FEF}"/>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A6086859-F7C3-42F7-9E66-E732DA3A4987}"/>
              </a:ext>
            </a:extLst>
          </p:cNvPr>
          <p:cNvSpPr>
            <a:spLocks noGrp="1"/>
          </p:cNvSpPr>
          <p:nvPr>
            <p:ph type="sldNum" sz="quarter" idx="12"/>
          </p:nvPr>
        </p:nvSpPr>
        <p:spPr/>
        <p:txBody>
          <a:bodyPr/>
          <a:lstStyle/>
          <a:p>
            <a:fld id="{263BE7C4-ADCD-4936-9C91-F9D322024154}" type="slidenum">
              <a:rPr lang="de-DE" smtClean="0"/>
              <a:t>‹Nr.›</a:t>
            </a:fld>
            <a:endParaRPr lang="de-DE"/>
          </a:p>
        </p:txBody>
      </p:sp>
    </p:spTree>
    <p:extLst>
      <p:ext uri="{BB962C8B-B14F-4D97-AF65-F5344CB8AC3E}">
        <p14:creationId xmlns:p14="http://schemas.microsoft.com/office/powerpoint/2010/main" val="3854967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97EA76-8E6C-4D7E-BB11-894012EE0A28}"/>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B700BA8B-F3A0-4D19-BF22-2EAB7E6DE510}"/>
              </a:ext>
            </a:extLst>
          </p:cNvPr>
          <p:cNvSpPr>
            <a:spLocks noGrp="1"/>
          </p:cNvSpPr>
          <p:nvPr>
            <p:ph type="dt" sz="half" idx="10"/>
          </p:nvPr>
        </p:nvSpPr>
        <p:spPr/>
        <p:txBody>
          <a:bodyPr/>
          <a:lstStyle/>
          <a:p>
            <a:fld id="{18E69F4A-0E2A-4C84-B3D9-B935C3636952}" type="datetimeFigureOut">
              <a:rPr lang="de-DE" smtClean="0"/>
              <a:t>23.05.2025</a:t>
            </a:fld>
            <a:endParaRPr lang="de-DE"/>
          </a:p>
        </p:txBody>
      </p:sp>
      <p:sp>
        <p:nvSpPr>
          <p:cNvPr id="4" name="Fußzeilenplatzhalter 3">
            <a:extLst>
              <a:ext uri="{FF2B5EF4-FFF2-40B4-BE49-F238E27FC236}">
                <a16:creationId xmlns:a16="http://schemas.microsoft.com/office/drawing/2014/main" id="{5A223A5B-1F87-4C62-8C50-721268E7250A}"/>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D59CE21A-DE8C-4A8A-8EC3-9621A68722FF}"/>
              </a:ext>
            </a:extLst>
          </p:cNvPr>
          <p:cNvSpPr>
            <a:spLocks noGrp="1"/>
          </p:cNvSpPr>
          <p:nvPr>
            <p:ph type="sldNum" sz="quarter" idx="12"/>
          </p:nvPr>
        </p:nvSpPr>
        <p:spPr/>
        <p:txBody>
          <a:bodyPr/>
          <a:lstStyle/>
          <a:p>
            <a:fld id="{263BE7C4-ADCD-4936-9C91-F9D322024154}" type="slidenum">
              <a:rPr lang="de-DE" smtClean="0"/>
              <a:t>‹Nr.›</a:t>
            </a:fld>
            <a:endParaRPr lang="de-DE"/>
          </a:p>
        </p:txBody>
      </p:sp>
    </p:spTree>
    <p:extLst>
      <p:ext uri="{BB962C8B-B14F-4D97-AF65-F5344CB8AC3E}">
        <p14:creationId xmlns:p14="http://schemas.microsoft.com/office/powerpoint/2010/main" val="408983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FACB88B9-B500-4405-B582-4C4E344F9E60}"/>
              </a:ext>
            </a:extLst>
          </p:cNvPr>
          <p:cNvPicPr>
            <a:picLocks noChangeAspect="1" noChangeArrowheads="1"/>
          </p:cNvPicPr>
          <p:nvPr userDrawn="1"/>
        </p:nvPicPr>
        <p:blipFill>
          <a:blip r:embed="rId2"/>
          <a:stretch/>
        </p:blipFill>
        <p:spPr bwMode="auto">
          <a:xfrm>
            <a:off x="379626" y="136687"/>
            <a:ext cx="762984" cy="523189"/>
          </a:xfrm>
          <a:prstGeom prst="rect">
            <a:avLst/>
          </a:prstGeom>
          <a:noFill/>
        </p:spPr>
      </p:pic>
      <p:grpSp>
        <p:nvGrpSpPr>
          <p:cNvPr id="10" name="Gruppieren 9">
            <a:extLst>
              <a:ext uri="{FF2B5EF4-FFF2-40B4-BE49-F238E27FC236}">
                <a16:creationId xmlns:a16="http://schemas.microsoft.com/office/drawing/2014/main" id="{EAE850A0-B5B8-4A66-A6E0-043B9B1DB731}"/>
              </a:ext>
            </a:extLst>
          </p:cNvPr>
          <p:cNvGrpSpPr/>
          <p:nvPr userDrawn="1"/>
        </p:nvGrpSpPr>
        <p:grpSpPr>
          <a:xfrm>
            <a:off x="125967" y="6046688"/>
            <a:ext cx="9051295" cy="1052733"/>
            <a:chOff x="125967" y="6046688"/>
            <a:chExt cx="9051295" cy="1052733"/>
          </a:xfrm>
        </p:grpSpPr>
        <p:pic>
          <p:nvPicPr>
            <p:cNvPr id="11" name="Grafik 10" descr="Ein Pinselstrich">
              <a:extLst>
                <a:ext uri="{FF2B5EF4-FFF2-40B4-BE49-F238E27FC236}">
                  <a16:creationId xmlns:a16="http://schemas.microsoft.com/office/drawing/2014/main" id="{76E7BAE4-917B-4FD3-847F-7506D7C164E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96299" y="6072176"/>
              <a:ext cx="5580963" cy="1027245"/>
            </a:xfrm>
            <a:prstGeom prst="rect">
              <a:avLst/>
            </a:prstGeom>
          </p:spPr>
        </p:pic>
        <p:sp>
          <p:nvSpPr>
            <p:cNvPr id="13" name="Slide Number Placeholder 5">
              <a:extLst>
                <a:ext uri="{FF2B5EF4-FFF2-40B4-BE49-F238E27FC236}">
                  <a16:creationId xmlns:a16="http://schemas.microsoft.com/office/drawing/2014/main" id="{15088CB7-F38E-478A-83D0-6D6784B242B7}"/>
                </a:ext>
              </a:extLst>
            </p:cNvPr>
            <p:cNvSpPr txBox="1">
              <a:spLocks/>
            </p:cNvSpPr>
            <p:nvPr/>
          </p:nvSpPr>
          <p:spPr>
            <a:xfrm>
              <a:off x="3549164" y="6399870"/>
              <a:ext cx="4275667" cy="365125"/>
            </a:xfrm>
            <a:prstGeom prst="rect">
              <a:avLst/>
            </a:prstGeom>
          </p:spPr>
          <p:txBody>
            <a:bodyPr vert="horz" lIns="91440" tIns="45720" rIns="91440" bIns="45720" rtlCol="0" anchor="ctr"/>
            <a:lstStyle>
              <a:defPPr>
                <a:defRPr lang="en-US"/>
              </a:defPPr>
              <a:lvl1pPr marL="0" algn="r" defTabSz="457200" rtl="0" eaLnBrk="1" latinLnBrk="0" hangingPunct="1">
                <a:defRPr sz="1100" kern="1200">
                  <a:solidFill>
                    <a:srgbClr val="8C98C5"/>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de-DE" sz="1100" b="0" kern="100" dirty="0">
                  <a:solidFill>
                    <a:schemeClr val="bg1"/>
                  </a:solidFill>
                  <a:latin typeface="Arial" panose="020B0604020202020204" pitchFamily="34" charset="0"/>
                  <a:ea typeface="Calibri" panose="020F0502020204030204" pitchFamily="34" charset="0"/>
                  <a:cs typeface="Arial" panose="020B0604020202020204" pitchFamily="34" charset="0"/>
                </a:rPr>
                <a:t>www.politischebildung.schule.bayern.de</a:t>
              </a:r>
            </a:p>
          </p:txBody>
        </p:sp>
        <p:pic>
          <p:nvPicPr>
            <p:cNvPr id="14" name="Grafik 13" descr="Ein Pinselstrich">
              <a:extLst>
                <a:ext uri="{FF2B5EF4-FFF2-40B4-BE49-F238E27FC236}">
                  <a16:creationId xmlns:a16="http://schemas.microsoft.com/office/drawing/2014/main" id="{37F6E07C-EB0F-4931-92CC-924E53267D62}"/>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5967" y="6046688"/>
              <a:ext cx="3912633" cy="902125"/>
            </a:xfrm>
            <a:prstGeom prst="rect">
              <a:avLst/>
            </a:prstGeom>
          </p:spPr>
        </p:pic>
      </p:grpSp>
      <p:pic>
        <p:nvPicPr>
          <p:cNvPr id="8" name="Grafik 7" descr="Ein Pinselstrich">
            <a:extLst>
              <a:ext uri="{FF2B5EF4-FFF2-40B4-BE49-F238E27FC236}">
                <a16:creationId xmlns:a16="http://schemas.microsoft.com/office/drawing/2014/main" id="{C5D0C360-8749-42C0-86F2-83F65CEE72C6}"/>
              </a:ext>
            </a:extLst>
          </p:cNvPr>
          <p:cNvPicPr>
            <a:picLocks noChangeAspect="1"/>
          </p:cNvPicPr>
          <p:nvPr userDrawn="1"/>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800000">
            <a:off x="8354142" y="6072176"/>
            <a:ext cx="3912633" cy="902125"/>
          </a:xfrm>
          <a:prstGeom prst="rect">
            <a:avLst/>
          </a:prstGeom>
        </p:spPr>
      </p:pic>
    </p:spTree>
    <p:extLst>
      <p:ext uri="{BB962C8B-B14F-4D97-AF65-F5344CB8AC3E}">
        <p14:creationId xmlns:p14="http://schemas.microsoft.com/office/powerpoint/2010/main" val="2563385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1EE039-DC2C-43F7-8117-BBBAA6F0A1DB}"/>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75648940-0AB8-4821-8F3E-D724A05562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F88704B1-CB17-4046-8FE5-B0E526A520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370B0ECA-52E9-4B98-BCE6-74241BE66486}"/>
              </a:ext>
            </a:extLst>
          </p:cNvPr>
          <p:cNvSpPr>
            <a:spLocks noGrp="1"/>
          </p:cNvSpPr>
          <p:nvPr>
            <p:ph type="dt" sz="half" idx="10"/>
          </p:nvPr>
        </p:nvSpPr>
        <p:spPr/>
        <p:txBody>
          <a:bodyPr/>
          <a:lstStyle/>
          <a:p>
            <a:fld id="{18E69F4A-0E2A-4C84-B3D9-B935C3636952}" type="datetimeFigureOut">
              <a:rPr lang="de-DE" smtClean="0"/>
              <a:t>23.05.2025</a:t>
            </a:fld>
            <a:endParaRPr lang="de-DE"/>
          </a:p>
        </p:txBody>
      </p:sp>
      <p:sp>
        <p:nvSpPr>
          <p:cNvPr id="6" name="Fußzeilenplatzhalter 5">
            <a:extLst>
              <a:ext uri="{FF2B5EF4-FFF2-40B4-BE49-F238E27FC236}">
                <a16:creationId xmlns:a16="http://schemas.microsoft.com/office/drawing/2014/main" id="{2624E977-8D61-4487-B2D9-B10E20B0066B}"/>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324A5880-F247-4557-8DAC-EE709F0ED063}"/>
              </a:ext>
            </a:extLst>
          </p:cNvPr>
          <p:cNvSpPr>
            <a:spLocks noGrp="1"/>
          </p:cNvSpPr>
          <p:nvPr>
            <p:ph type="sldNum" sz="quarter" idx="12"/>
          </p:nvPr>
        </p:nvSpPr>
        <p:spPr/>
        <p:txBody>
          <a:bodyPr/>
          <a:lstStyle/>
          <a:p>
            <a:fld id="{263BE7C4-ADCD-4936-9C91-F9D322024154}" type="slidenum">
              <a:rPr lang="de-DE" smtClean="0"/>
              <a:t>‹Nr.›</a:t>
            </a:fld>
            <a:endParaRPr lang="de-DE"/>
          </a:p>
        </p:txBody>
      </p:sp>
    </p:spTree>
    <p:extLst>
      <p:ext uri="{BB962C8B-B14F-4D97-AF65-F5344CB8AC3E}">
        <p14:creationId xmlns:p14="http://schemas.microsoft.com/office/powerpoint/2010/main" val="4145573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0BF653-2F10-4DE6-B7E8-1E29E13736BA}"/>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9776BD56-665D-4546-AAF2-2E9E3A648DA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9337FF91-42F2-4B0B-9AB2-52971821F7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877412EF-132B-4630-8EC1-4F752BA08E8C}"/>
              </a:ext>
            </a:extLst>
          </p:cNvPr>
          <p:cNvSpPr>
            <a:spLocks noGrp="1"/>
          </p:cNvSpPr>
          <p:nvPr>
            <p:ph type="dt" sz="half" idx="10"/>
          </p:nvPr>
        </p:nvSpPr>
        <p:spPr/>
        <p:txBody>
          <a:bodyPr/>
          <a:lstStyle/>
          <a:p>
            <a:fld id="{18E69F4A-0E2A-4C84-B3D9-B935C3636952}" type="datetimeFigureOut">
              <a:rPr lang="de-DE" smtClean="0"/>
              <a:t>23.05.2025</a:t>
            </a:fld>
            <a:endParaRPr lang="de-DE"/>
          </a:p>
        </p:txBody>
      </p:sp>
      <p:sp>
        <p:nvSpPr>
          <p:cNvPr id="6" name="Fußzeilenplatzhalter 5">
            <a:extLst>
              <a:ext uri="{FF2B5EF4-FFF2-40B4-BE49-F238E27FC236}">
                <a16:creationId xmlns:a16="http://schemas.microsoft.com/office/drawing/2014/main" id="{04CCBF7C-1177-48A6-9D8C-16CA948EA4A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3755290C-2BF3-458A-9002-1AC046990C26}"/>
              </a:ext>
            </a:extLst>
          </p:cNvPr>
          <p:cNvSpPr>
            <a:spLocks noGrp="1"/>
          </p:cNvSpPr>
          <p:nvPr>
            <p:ph type="sldNum" sz="quarter" idx="12"/>
          </p:nvPr>
        </p:nvSpPr>
        <p:spPr/>
        <p:txBody>
          <a:bodyPr/>
          <a:lstStyle/>
          <a:p>
            <a:fld id="{263BE7C4-ADCD-4936-9C91-F9D322024154}" type="slidenum">
              <a:rPr lang="de-DE" smtClean="0"/>
              <a:t>‹Nr.›</a:t>
            </a:fld>
            <a:endParaRPr lang="de-DE"/>
          </a:p>
        </p:txBody>
      </p:sp>
    </p:spTree>
    <p:extLst>
      <p:ext uri="{BB962C8B-B14F-4D97-AF65-F5344CB8AC3E}">
        <p14:creationId xmlns:p14="http://schemas.microsoft.com/office/powerpoint/2010/main" val="2362163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D2303968-E1B0-4C3B-A827-16A50EF800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7F35F991-781A-48E1-B695-075A09C2D2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9BADFDC2-58C6-48BE-BF59-42D744A2C0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E69F4A-0E2A-4C84-B3D9-B935C3636952}" type="datetimeFigureOut">
              <a:rPr lang="de-DE" smtClean="0"/>
              <a:t>23.05.2025</a:t>
            </a:fld>
            <a:endParaRPr lang="de-DE"/>
          </a:p>
        </p:txBody>
      </p:sp>
      <p:sp>
        <p:nvSpPr>
          <p:cNvPr id="5" name="Fußzeilenplatzhalter 4">
            <a:extLst>
              <a:ext uri="{FF2B5EF4-FFF2-40B4-BE49-F238E27FC236}">
                <a16:creationId xmlns:a16="http://schemas.microsoft.com/office/drawing/2014/main" id="{A4601208-AFA9-47FB-954A-BB63AAF4CE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B339FFEE-5108-4B6E-8195-0B09691B86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3BE7C4-ADCD-4936-9C91-F9D322024154}" type="slidenum">
              <a:rPr lang="de-DE" smtClean="0"/>
              <a:t>‹Nr.›</a:t>
            </a:fld>
            <a:endParaRPr lang="de-DE"/>
          </a:p>
        </p:txBody>
      </p:sp>
    </p:spTree>
    <p:extLst>
      <p:ext uri="{BB962C8B-B14F-4D97-AF65-F5344CB8AC3E}">
        <p14:creationId xmlns:p14="http://schemas.microsoft.com/office/powerpoint/2010/main" val="9341468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freesvg.org/nicubunu-white-cake" TargetMode="External"/><Relationship Id="rId2" Type="http://schemas.openxmlformats.org/officeDocument/2006/relationships/hyperlink" Target="https://unsplash.com/de/fotos/menschen-am-strand-tagsuber-VFmjHUG2kc8" TargetMode="External"/><Relationship Id="rId1" Type="http://schemas.openxmlformats.org/officeDocument/2006/relationships/slideLayout" Target="../slideLayouts/slideLayout7.xml"/><Relationship Id="rId4" Type="http://schemas.openxmlformats.org/officeDocument/2006/relationships/hyperlink" Target="https://www.sozialpolitik.com/soziale-gerechtigkeit"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www.giz.de/de/mit_der_giz_arbeiten/57747.html"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C9F15433-8CD5-4DB3-B6C6-5841986F6FE5}"/>
              </a:ext>
            </a:extLst>
          </p:cNvPr>
          <p:cNvSpPr txBox="1"/>
          <p:nvPr/>
        </p:nvSpPr>
        <p:spPr>
          <a:xfrm>
            <a:off x="1534893" y="5609044"/>
            <a:ext cx="9296400" cy="646331"/>
          </a:xfrm>
          <a:prstGeom prst="rect">
            <a:avLst/>
          </a:prstGeom>
          <a:noFill/>
        </p:spPr>
        <p:txBody>
          <a:bodyPr wrap="square" rtlCol="0">
            <a:spAutoFit/>
          </a:bodyPr>
          <a:lstStyle/>
          <a:p>
            <a:pPr algn="ctr"/>
            <a:r>
              <a:rPr lang="de-DE" sz="3600" dirty="0">
                <a:latin typeface="Arial" panose="020B0604020202020204" pitchFamily="34" charset="0"/>
                <a:cs typeface="Arial" panose="020B0604020202020204" pitchFamily="34" charset="0"/>
              </a:rPr>
              <a:t>Klimafragen als Gerechtigkeitsfragen?!</a:t>
            </a:r>
          </a:p>
        </p:txBody>
      </p:sp>
      <p:sp>
        <p:nvSpPr>
          <p:cNvPr id="4" name="Textfeld 3">
            <a:extLst>
              <a:ext uri="{FF2B5EF4-FFF2-40B4-BE49-F238E27FC236}">
                <a16:creationId xmlns:a16="http://schemas.microsoft.com/office/drawing/2014/main" id="{6679D312-4CC5-4ED6-A17C-FC083AB38AD2}"/>
              </a:ext>
            </a:extLst>
          </p:cNvPr>
          <p:cNvSpPr txBox="1"/>
          <p:nvPr/>
        </p:nvSpPr>
        <p:spPr>
          <a:xfrm>
            <a:off x="3200400" y="2814320"/>
            <a:ext cx="6339840" cy="707886"/>
          </a:xfrm>
          <a:prstGeom prst="rect">
            <a:avLst/>
          </a:prstGeom>
          <a:noFill/>
        </p:spPr>
        <p:txBody>
          <a:bodyPr wrap="square" rtlCol="0">
            <a:spAutoFit/>
          </a:bodyPr>
          <a:lstStyle/>
          <a:p>
            <a:r>
              <a:rPr lang="de-DE" sz="4000" dirty="0">
                <a:solidFill>
                  <a:schemeClr val="bg1"/>
                </a:solidFill>
              </a:rPr>
              <a:t>Bild entsprechend ersetzen!</a:t>
            </a:r>
          </a:p>
        </p:txBody>
      </p:sp>
      <p:pic>
        <p:nvPicPr>
          <p:cNvPr id="7" name="Grafik 6">
            <a:extLst>
              <a:ext uri="{FF2B5EF4-FFF2-40B4-BE49-F238E27FC236}">
                <a16:creationId xmlns:a16="http://schemas.microsoft.com/office/drawing/2014/main" id="{3940EB4E-C792-408C-AB17-135E1875EB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27481"/>
            <a:ext cx="12192000" cy="4881563"/>
          </a:xfrm>
          <a:prstGeom prst="rect">
            <a:avLst/>
          </a:prstGeom>
        </p:spPr>
      </p:pic>
    </p:spTree>
    <p:extLst>
      <p:ext uri="{BB962C8B-B14F-4D97-AF65-F5344CB8AC3E}">
        <p14:creationId xmlns:p14="http://schemas.microsoft.com/office/powerpoint/2010/main" val="450320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06F51FA7-0658-403B-979E-1BCE55C75CBF}"/>
              </a:ext>
            </a:extLst>
          </p:cNvPr>
          <p:cNvSpPr txBox="1"/>
          <p:nvPr/>
        </p:nvSpPr>
        <p:spPr>
          <a:xfrm>
            <a:off x="1668545" y="437158"/>
            <a:ext cx="9898145" cy="523220"/>
          </a:xfrm>
          <a:prstGeom prst="rect">
            <a:avLst/>
          </a:prstGeom>
          <a:noFill/>
        </p:spPr>
        <p:txBody>
          <a:bodyPr wrap="square" rtlCol="0">
            <a:spAutoFit/>
          </a:bodyPr>
          <a:lstStyle/>
          <a:p>
            <a:r>
              <a:rPr lang="de-DE" sz="2800" dirty="0">
                <a:latin typeface="Arial" panose="020B0604020202020204" pitchFamily="34" charset="0"/>
                <a:cs typeface="Arial" panose="020B0604020202020204" pitchFamily="34" charset="0"/>
              </a:rPr>
              <a:t>Generationengerechtigkeit</a:t>
            </a:r>
          </a:p>
        </p:txBody>
      </p:sp>
      <p:pic>
        <p:nvPicPr>
          <p:cNvPr id="6" name="Grafik 5">
            <a:extLst>
              <a:ext uri="{FF2B5EF4-FFF2-40B4-BE49-F238E27FC236}">
                <a16:creationId xmlns:a16="http://schemas.microsoft.com/office/drawing/2014/main" id="{DA813723-9DD0-4C73-89A0-DC932000BD34}"/>
              </a:ext>
            </a:extLst>
          </p:cNvPr>
          <p:cNvPicPr>
            <a:picLocks noChangeAspect="1"/>
          </p:cNvPicPr>
          <p:nvPr/>
        </p:nvPicPr>
        <p:blipFill rotWithShape="1">
          <a:blip r:embed="rId3">
            <a:extLst>
              <a:ext uri="{28A0092B-C50C-407E-A947-70E740481C1C}">
                <a14:useLocalDpi xmlns:a14="http://schemas.microsoft.com/office/drawing/2010/main" val="0"/>
              </a:ext>
            </a:extLst>
          </a:blip>
          <a:srcRect t="11402" r="9335" b="13229"/>
          <a:stretch/>
        </p:blipFill>
        <p:spPr>
          <a:xfrm>
            <a:off x="-565607" y="960378"/>
            <a:ext cx="8484122" cy="4703975"/>
          </a:xfrm>
          <a:prstGeom prst="rect">
            <a:avLst/>
          </a:prstGeom>
        </p:spPr>
      </p:pic>
      <p:sp>
        <p:nvSpPr>
          <p:cNvPr id="7" name="Textfeld 6">
            <a:extLst>
              <a:ext uri="{FF2B5EF4-FFF2-40B4-BE49-F238E27FC236}">
                <a16:creationId xmlns:a16="http://schemas.microsoft.com/office/drawing/2014/main" id="{B0E556A8-7348-40FC-86EE-BE1C57906F70}"/>
              </a:ext>
            </a:extLst>
          </p:cNvPr>
          <p:cNvSpPr txBox="1"/>
          <p:nvPr/>
        </p:nvSpPr>
        <p:spPr>
          <a:xfrm>
            <a:off x="5718930" y="5643565"/>
            <a:ext cx="2677212" cy="230832"/>
          </a:xfrm>
          <a:prstGeom prst="rect">
            <a:avLst/>
          </a:prstGeom>
          <a:noFill/>
        </p:spPr>
        <p:txBody>
          <a:bodyPr wrap="square" rtlCol="0">
            <a:spAutoFit/>
          </a:bodyPr>
          <a:lstStyle/>
          <a:p>
            <a:r>
              <a:rPr lang="de-DE" sz="900" dirty="0">
                <a:latin typeface="Arial" panose="020B0604020202020204" pitchFamily="34" charset="0"/>
                <a:cs typeface="Arial" panose="020B0604020202020204" pitchFamily="34" charset="0"/>
              </a:rPr>
              <a:t>Istockphoto.com/iStock-1345174264</a:t>
            </a:r>
          </a:p>
        </p:txBody>
      </p:sp>
      <p:sp>
        <p:nvSpPr>
          <p:cNvPr id="8" name="Rechteck 7">
            <a:extLst>
              <a:ext uri="{FF2B5EF4-FFF2-40B4-BE49-F238E27FC236}">
                <a16:creationId xmlns:a16="http://schemas.microsoft.com/office/drawing/2014/main" id="{0EE768C1-B2DE-444C-A464-21CC7F3CDE56}"/>
              </a:ext>
            </a:extLst>
          </p:cNvPr>
          <p:cNvSpPr/>
          <p:nvPr/>
        </p:nvSpPr>
        <p:spPr>
          <a:xfrm>
            <a:off x="8279878" y="1214435"/>
            <a:ext cx="3286812" cy="1015663"/>
          </a:xfrm>
          <a:prstGeom prst="rect">
            <a:avLst/>
          </a:prstGeom>
        </p:spPr>
        <p:txBody>
          <a:bodyPr wrap="square">
            <a:spAutoFit/>
          </a:bodyPr>
          <a:lstStyle/>
          <a:p>
            <a:r>
              <a:rPr lang="de-DE" sz="2000" dirty="0">
                <a:latin typeface="Arial" panose="020B0604020202020204" pitchFamily="34" charset="0"/>
                <a:cs typeface="Arial" panose="020B0604020202020204" pitchFamily="34" charset="0"/>
              </a:rPr>
              <a:t>„Klima- und Umweltschutz sowie soziale Gerechtigkeit gehen Hand in Hand.“ </a:t>
            </a:r>
          </a:p>
        </p:txBody>
      </p:sp>
      <p:sp>
        <p:nvSpPr>
          <p:cNvPr id="9" name="Textfeld 8">
            <a:extLst>
              <a:ext uri="{FF2B5EF4-FFF2-40B4-BE49-F238E27FC236}">
                <a16:creationId xmlns:a16="http://schemas.microsoft.com/office/drawing/2014/main" id="{467FCF22-E10A-484D-86BF-7EDDC4634012}"/>
              </a:ext>
            </a:extLst>
          </p:cNvPr>
          <p:cNvSpPr txBox="1"/>
          <p:nvPr/>
        </p:nvSpPr>
        <p:spPr>
          <a:xfrm>
            <a:off x="10388339" y="2245965"/>
            <a:ext cx="1659118" cy="307777"/>
          </a:xfrm>
          <a:prstGeom prst="rect">
            <a:avLst/>
          </a:prstGeom>
          <a:noFill/>
        </p:spPr>
        <p:txBody>
          <a:bodyPr wrap="square" rtlCol="0">
            <a:spAutoFit/>
          </a:bodyPr>
          <a:lstStyle/>
          <a:p>
            <a:r>
              <a:rPr lang="de-DE" sz="1400" dirty="0">
                <a:latin typeface="Arial" panose="020B0604020202020204" pitchFamily="34" charset="0"/>
                <a:cs typeface="Arial" panose="020B0604020202020204" pitchFamily="34" charset="0"/>
              </a:rPr>
              <a:t>Dante Davis</a:t>
            </a:r>
          </a:p>
        </p:txBody>
      </p:sp>
      <p:sp>
        <p:nvSpPr>
          <p:cNvPr id="10" name="Textfeld 9">
            <a:extLst>
              <a:ext uri="{FF2B5EF4-FFF2-40B4-BE49-F238E27FC236}">
                <a16:creationId xmlns:a16="http://schemas.microsoft.com/office/drawing/2014/main" id="{C7885401-04D4-44F3-8B8C-D377AE0E58DF}"/>
              </a:ext>
            </a:extLst>
          </p:cNvPr>
          <p:cNvSpPr txBox="1"/>
          <p:nvPr/>
        </p:nvSpPr>
        <p:spPr>
          <a:xfrm>
            <a:off x="8279878" y="3273685"/>
            <a:ext cx="3170548" cy="1631216"/>
          </a:xfrm>
          <a:prstGeom prst="rect">
            <a:avLst/>
          </a:prstGeom>
          <a:noFill/>
        </p:spPr>
        <p:txBody>
          <a:bodyPr wrap="square" rtlCol="0">
            <a:spAutoFit/>
          </a:bodyPr>
          <a:lstStyle/>
          <a:p>
            <a:r>
              <a:rPr lang="de-DE" sz="2000" dirty="0">
                <a:latin typeface="Arial" panose="020B0604020202020204" pitchFamily="34" charset="0"/>
                <a:cs typeface="Arial" panose="020B0604020202020204" pitchFamily="34" charset="0"/>
              </a:rPr>
              <a:t>Diskutiert die Aussage von Dante Davis. Stimmt ihr mit seiner Auffassung überein?</a:t>
            </a:r>
          </a:p>
          <a:p>
            <a:endParaRPr lang="de-DE"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466901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FAEA5E64-E3B7-470A-88DB-C20B55A44439}"/>
              </a:ext>
            </a:extLst>
          </p:cNvPr>
          <p:cNvSpPr txBox="1"/>
          <p:nvPr/>
        </p:nvSpPr>
        <p:spPr>
          <a:xfrm>
            <a:off x="578137" y="1023244"/>
            <a:ext cx="9409471" cy="369332"/>
          </a:xfrm>
          <a:prstGeom prst="rect">
            <a:avLst/>
          </a:prstGeom>
          <a:noFill/>
        </p:spPr>
        <p:txBody>
          <a:bodyPr wrap="square" rtlCol="0">
            <a:spAutoFit/>
          </a:bodyPr>
          <a:lstStyle/>
          <a:p>
            <a:r>
              <a:rPr lang="de-DE" dirty="0">
                <a:latin typeface="Arial" panose="020B0604020202020204" pitchFamily="34" charset="0"/>
                <a:cs typeface="Arial" panose="020B0604020202020204" pitchFamily="34" charset="0"/>
              </a:rPr>
              <a:t>Bildnachweis</a:t>
            </a:r>
          </a:p>
        </p:txBody>
      </p:sp>
      <p:sp>
        <p:nvSpPr>
          <p:cNvPr id="3" name="Textfeld 2">
            <a:extLst>
              <a:ext uri="{FF2B5EF4-FFF2-40B4-BE49-F238E27FC236}">
                <a16:creationId xmlns:a16="http://schemas.microsoft.com/office/drawing/2014/main" id="{7017EA55-8BCA-416E-B04C-7CDE1032FDF8}"/>
              </a:ext>
            </a:extLst>
          </p:cNvPr>
          <p:cNvSpPr txBox="1"/>
          <p:nvPr/>
        </p:nvSpPr>
        <p:spPr>
          <a:xfrm>
            <a:off x="578137" y="1507168"/>
            <a:ext cx="11248103" cy="954107"/>
          </a:xfrm>
          <a:prstGeom prst="rect">
            <a:avLst/>
          </a:prstGeom>
          <a:noFill/>
        </p:spPr>
        <p:txBody>
          <a:bodyPr wrap="square" rtlCol="0">
            <a:spAutoFit/>
          </a:bodyPr>
          <a:lstStyle/>
          <a:p>
            <a:r>
              <a:rPr lang="de-DE" sz="1400" dirty="0">
                <a:latin typeface="Arial" panose="020B0604020202020204" pitchFamily="34" charset="0"/>
                <a:cs typeface="Arial" panose="020B0604020202020204" pitchFamily="34" charset="0"/>
              </a:rPr>
              <a:t>Folie 1-2</a:t>
            </a:r>
            <a:r>
              <a:rPr lang="it-IT" sz="1400" dirty="0" err="1">
                <a:latin typeface="Arial" panose="020B0604020202020204" pitchFamily="34" charset="0"/>
                <a:cs typeface="Arial" panose="020B0604020202020204" pitchFamily="34" charset="0"/>
              </a:rPr>
              <a:t>Rusiate</a:t>
            </a:r>
            <a:r>
              <a:rPr lang="it-IT" sz="1400" dirty="0">
                <a:latin typeface="Arial" panose="020B0604020202020204" pitchFamily="34" charset="0"/>
                <a:cs typeface="Arial" panose="020B0604020202020204" pitchFamily="34" charset="0"/>
              </a:rPr>
              <a:t> </a:t>
            </a:r>
            <a:r>
              <a:rPr lang="it-IT" sz="1400" dirty="0" err="1">
                <a:latin typeface="Arial" panose="020B0604020202020204" pitchFamily="34" charset="0"/>
                <a:cs typeface="Arial" panose="020B0604020202020204" pitchFamily="34" charset="0"/>
              </a:rPr>
              <a:t>Baleilevuka</a:t>
            </a:r>
            <a:r>
              <a:rPr lang="it-IT" sz="1400" dirty="0">
                <a:latin typeface="Arial" panose="020B0604020202020204" pitchFamily="34" charset="0"/>
                <a:cs typeface="Arial" panose="020B0604020202020204" pitchFamily="34" charset="0"/>
              </a:rPr>
              <a:t> </a:t>
            </a:r>
            <a:r>
              <a:rPr lang="it-IT" sz="1400" dirty="0" err="1">
                <a:latin typeface="Arial" panose="020B0604020202020204" pitchFamily="34" charset="0"/>
                <a:cs typeface="Arial" panose="020B0604020202020204" pitchFamily="34" charset="0"/>
              </a:rPr>
              <a:t>auf</a:t>
            </a:r>
            <a:r>
              <a:rPr lang="it-IT" sz="1400" dirty="0">
                <a:latin typeface="Arial" panose="020B0604020202020204" pitchFamily="34" charset="0"/>
                <a:cs typeface="Arial" panose="020B0604020202020204" pitchFamily="34" charset="0"/>
              </a:rPr>
              <a:t> </a:t>
            </a:r>
            <a:r>
              <a:rPr lang="it-IT" sz="1400" dirty="0" err="1">
                <a:latin typeface="Arial" panose="020B0604020202020204" pitchFamily="34" charset="0"/>
                <a:cs typeface="Arial" panose="020B0604020202020204" pitchFamily="34" charset="0"/>
              </a:rPr>
              <a:t>Unsplash</a:t>
            </a:r>
            <a:r>
              <a:rPr lang="it-IT" sz="1400" dirty="0">
                <a:latin typeface="Arial" panose="020B0604020202020204" pitchFamily="34" charset="0"/>
                <a:cs typeface="Arial" panose="020B0604020202020204" pitchFamily="34" charset="0"/>
              </a:rPr>
              <a:t>, </a:t>
            </a:r>
            <a:r>
              <a:rPr lang="it-IT" sz="1400" dirty="0">
                <a:latin typeface="Arial" panose="020B0604020202020204" pitchFamily="34" charset="0"/>
                <a:cs typeface="Arial" panose="020B0604020202020204" pitchFamily="34" charset="0"/>
                <a:hlinkClick r:id="rId2"/>
              </a:rPr>
              <a:t>https://unsplash.com/de/fotos/menschen-am-strand-tagsuber-VFmjHUG2kc8</a:t>
            </a:r>
            <a:r>
              <a:rPr lang="it-IT" sz="1400" dirty="0">
                <a:latin typeface="Arial" panose="020B0604020202020204" pitchFamily="34" charset="0"/>
                <a:cs typeface="Arial" panose="020B0604020202020204" pitchFamily="34" charset="0"/>
              </a:rPr>
              <a:t> (DL </a:t>
            </a:r>
            <a:r>
              <a:rPr lang="it-IT" sz="1400" dirty="0" err="1">
                <a:latin typeface="Arial" panose="020B0604020202020204" pitchFamily="34" charset="0"/>
                <a:cs typeface="Arial" panose="020B0604020202020204" pitchFamily="34" charset="0"/>
              </a:rPr>
              <a:t>vom</a:t>
            </a:r>
            <a:r>
              <a:rPr lang="it-IT" sz="1400" dirty="0">
                <a:latin typeface="Arial" panose="020B0604020202020204" pitchFamily="34" charset="0"/>
                <a:cs typeface="Arial" panose="020B0604020202020204" pitchFamily="34" charset="0"/>
              </a:rPr>
              <a:t> 6.12.2023)</a:t>
            </a:r>
            <a:endParaRPr lang="de-DE" sz="1400" dirty="0">
              <a:latin typeface="Arial" panose="020B0604020202020204" pitchFamily="34" charset="0"/>
              <a:cs typeface="Arial" panose="020B0604020202020204" pitchFamily="34" charset="0"/>
            </a:endParaRPr>
          </a:p>
          <a:p>
            <a:r>
              <a:rPr lang="de-DE" sz="1400" dirty="0">
                <a:latin typeface="Arial" panose="020B0604020202020204" pitchFamily="34" charset="0"/>
                <a:cs typeface="Arial" panose="020B0604020202020204" pitchFamily="34" charset="0"/>
              </a:rPr>
              <a:t>Folie 5-6	A </a:t>
            </a:r>
            <a:r>
              <a:rPr lang="de-DE" sz="1400" dirty="0" err="1">
                <a:latin typeface="Arial" panose="020B0604020202020204" pitchFamily="34" charset="0"/>
                <a:cs typeface="Arial" panose="020B0604020202020204" pitchFamily="34" charset="0"/>
              </a:rPr>
              <a:t>white</a:t>
            </a:r>
            <a:r>
              <a:rPr lang="de-DE" sz="1400" dirty="0">
                <a:latin typeface="Arial" panose="020B0604020202020204" pitchFamily="34" charset="0"/>
                <a:cs typeface="Arial" panose="020B0604020202020204" pitchFamily="34" charset="0"/>
              </a:rPr>
              <a:t> </a:t>
            </a:r>
            <a:r>
              <a:rPr lang="de-DE" sz="1400" dirty="0" err="1">
                <a:latin typeface="Arial" panose="020B0604020202020204" pitchFamily="34" charset="0"/>
                <a:cs typeface="Arial" panose="020B0604020202020204" pitchFamily="34" charset="0"/>
              </a:rPr>
              <a:t>cake</a:t>
            </a:r>
            <a:r>
              <a:rPr lang="de-DE" sz="1400" dirty="0">
                <a:latin typeface="Arial" panose="020B0604020202020204" pitchFamily="34" charset="0"/>
                <a:cs typeface="Arial" panose="020B0604020202020204" pitchFamily="34" charset="0"/>
              </a:rPr>
              <a:t>, </a:t>
            </a:r>
            <a:r>
              <a:rPr lang="de-DE" sz="1400" dirty="0" err="1">
                <a:latin typeface="Arial" panose="020B0604020202020204" pitchFamily="34" charset="0"/>
                <a:cs typeface="Arial" panose="020B0604020202020204" pitchFamily="34" charset="0"/>
              </a:rPr>
              <a:t>public</a:t>
            </a:r>
            <a:r>
              <a:rPr lang="de-DE" sz="1400" dirty="0">
                <a:latin typeface="Arial" panose="020B0604020202020204" pitchFamily="34" charset="0"/>
                <a:cs typeface="Arial" panose="020B0604020202020204" pitchFamily="34" charset="0"/>
              </a:rPr>
              <a:t> </a:t>
            </a:r>
            <a:r>
              <a:rPr lang="de-DE" sz="1400" dirty="0" err="1">
                <a:latin typeface="Arial" panose="020B0604020202020204" pitchFamily="34" charset="0"/>
                <a:cs typeface="Arial" panose="020B0604020202020204" pitchFamily="34" charset="0"/>
              </a:rPr>
              <a:t>domain</a:t>
            </a:r>
            <a:r>
              <a:rPr lang="de-DE" sz="1400" dirty="0">
                <a:latin typeface="Arial" panose="020B0604020202020204" pitchFamily="34" charset="0"/>
                <a:cs typeface="Arial" panose="020B0604020202020204" pitchFamily="34" charset="0"/>
              </a:rPr>
              <a:t>, </a:t>
            </a:r>
            <a:r>
              <a:rPr lang="de-DE" sz="1400" dirty="0">
                <a:latin typeface="Arial" panose="020B0604020202020204" pitchFamily="34" charset="0"/>
                <a:cs typeface="Arial" panose="020B0604020202020204" pitchFamily="34" charset="0"/>
                <a:hlinkClick r:id="rId3"/>
              </a:rPr>
              <a:t>https://freesvg.org/nicubunu-white-cake</a:t>
            </a:r>
            <a:r>
              <a:rPr lang="de-DE" sz="1400" dirty="0">
                <a:latin typeface="Arial" panose="020B0604020202020204" pitchFamily="34" charset="0"/>
                <a:cs typeface="Arial" panose="020B0604020202020204" pitchFamily="34" charset="0"/>
              </a:rPr>
              <a:t> (DL vom 6.12.2023)</a:t>
            </a:r>
          </a:p>
          <a:p>
            <a:r>
              <a:rPr lang="de-DE" sz="1400" dirty="0">
                <a:latin typeface="Arial" panose="020B0604020202020204" pitchFamily="34" charset="0"/>
                <a:cs typeface="Arial" panose="020B0604020202020204" pitchFamily="34" charset="0"/>
              </a:rPr>
              <a:t>Folie 8 	Oval </a:t>
            </a:r>
            <a:r>
              <a:rPr lang="de-DE" sz="1400" dirty="0" err="1">
                <a:latin typeface="Arial" panose="020B0604020202020204" pitchFamily="34" charset="0"/>
                <a:cs typeface="Arial" panose="020B0604020202020204" pitchFamily="34" charset="0"/>
              </a:rPr>
              <a:t>islan</a:t>
            </a:r>
            <a:r>
              <a:rPr lang="de-DE" sz="1400" dirty="0">
                <a:latin typeface="Arial" panose="020B0604020202020204" pitchFamily="34" charset="0"/>
                <a:cs typeface="Arial" panose="020B0604020202020204" pitchFamily="34" charset="0"/>
              </a:rPr>
              <a:t> </a:t>
            </a:r>
            <a:r>
              <a:rPr lang="de-DE" sz="1400" dirty="0" err="1">
                <a:latin typeface="Arial" panose="020B0604020202020204" pitchFamily="34" charset="0"/>
                <a:cs typeface="Arial" panose="020B0604020202020204" pitchFamily="34" charset="0"/>
              </a:rPr>
              <a:t>scenery</a:t>
            </a:r>
            <a:r>
              <a:rPr lang="de-DE" sz="1400" dirty="0">
                <a:latin typeface="Arial" panose="020B0604020202020204" pitchFamily="34" charset="0"/>
                <a:cs typeface="Arial" panose="020B0604020202020204" pitchFamily="34" charset="0"/>
              </a:rPr>
              <a:t>, Public Domain, freesvg.org / </a:t>
            </a:r>
            <a:r>
              <a:rPr lang="de-DE" sz="1400" dirty="0"/>
              <a:t>10672 </a:t>
            </a:r>
            <a:endParaRPr lang="de-DE" sz="1400" dirty="0">
              <a:latin typeface="Arial" panose="020B0604020202020204" pitchFamily="34" charset="0"/>
              <a:cs typeface="Arial" panose="020B0604020202020204" pitchFamily="34" charset="0"/>
            </a:endParaRPr>
          </a:p>
          <a:p>
            <a:r>
              <a:rPr lang="de-DE" sz="1400" dirty="0">
                <a:latin typeface="Arial" panose="020B0604020202020204" pitchFamily="34" charset="0"/>
                <a:cs typeface="Arial" panose="020B0604020202020204" pitchFamily="34" charset="0"/>
              </a:rPr>
              <a:t>Folie 10 	©istockphoto.com/</a:t>
            </a:r>
            <a:r>
              <a:rPr lang="de-DE" sz="1400" dirty="0" err="1">
                <a:latin typeface="Arial" panose="020B0604020202020204" pitchFamily="34" charset="0"/>
                <a:cs typeface="Arial" panose="020B0604020202020204" pitchFamily="34" charset="0"/>
              </a:rPr>
              <a:t>FilippoBacci</a:t>
            </a:r>
            <a:endParaRPr lang="de-DE" sz="1400" dirty="0">
              <a:latin typeface="Arial" panose="020B0604020202020204" pitchFamily="34" charset="0"/>
              <a:cs typeface="Arial" panose="020B0604020202020204" pitchFamily="34" charset="0"/>
            </a:endParaRPr>
          </a:p>
        </p:txBody>
      </p:sp>
      <p:sp>
        <p:nvSpPr>
          <p:cNvPr id="4" name="Textfeld 3">
            <a:extLst>
              <a:ext uri="{FF2B5EF4-FFF2-40B4-BE49-F238E27FC236}">
                <a16:creationId xmlns:a16="http://schemas.microsoft.com/office/drawing/2014/main" id="{77F03399-81DE-406D-9D57-0CC4180AEB18}"/>
              </a:ext>
            </a:extLst>
          </p:cNvPr>
          <p:cNvSpPr txBox="1"/>
          <p:nvPr/>
        </p:nvSpPr>
        <p:spPr>
          <a:xfrm>
            <a:off x="578137" y="2673177"/>
            <a:ext cx="9409471" cy="1723549"/>
          </a:xfrm>
          <a:prstGeom prst="rect">
            <a:avLst/>
          </a:prstGeom>
          <a:noFill/>
        </p:spPr>
        <p:txBody>
          <a:bodyPr wrap="square" rtlCol="0">
            <a:spAutoFit/>
          </a:bodyPr>
          <a:lstStyle/>
          <a:p>
            <a:r>
              <a:rPr lang="de-DE" dirty="0">
                <a:latin typeface="Arial" panose="020B0604020202020204" pitchFamily="34" charset="0"/>
                <a:cs typeface="Arial" panose="020B0604020202020204" pitchFamily="34" charset="0"/>
              </a:rPr>
              <a:t>Quellennachweis</a:t>
            </a:r>
          </a:p>
          <a:p>
            <a:endParaRPr lang="de-DE" dirty="0">
              <a:latin typeface="Arial" panose="020B0604020202020204" pitchFamily="34" charset="0"/>
              <a:cs typeface="Arial" panose="020B0604020202020204" pitchFamily="34" charset="0"/>
            </a:endParaRPr>
          </a:p>
          <a:p>
            <a:r>
              <a:rPr lang="de-DE" sz="1400" dirty="0">
                <a:latin typeface="Arial" panose="020B0604020202020204" pitchFamily="34" charset="0"/>
                <a:cs typeface="Arial" panose="020B0604020202020204" pitchFamily="34" charset="0"/>
              </a:rPr>
              <a:t>Sozialpolitik (Hrsg.), Soziale Gerechtigkeit. Lässt sich das messen?, in: </a:t>
            </a:r>
            <a:r>
              <a:rPr lang="de-DE" sz="1400" dirty="0">
                <a:latin typeface="Arial" panose="020B0604020202020204" pitchFamily="34" charset="0"/>
                <a:cs typeface="Arial" panose="020B0604020202020204" pitchFamily="34" charset="0"/>
                <a:hlinkClick r:id="rId4"/>
              </a:rPr>
              <a:t>https://www.sozialpolitik.com/soziale-gerechtigkeit</a:t>
            </a:r>
            <a:r>
              <a:rPr lang="de-DE" sz="1400" dirty="0">
                <a:latin typeface="Arial" panose="020B0604020202020204" pitchFamily="34" charset="0"/>
                <a:cs typeface="Arial" panose="020B0604020202020204" pitchFamily="34" charset="0"/>
              </a:rPr>
              <a:t> (DL vom 6.12.2023)</a:t>
            </a:r>
          </a:p>
          <a:p>
            <a:r>
              <a:rPr lang="de-DE" sz="1400" dirty="0">
                <a:latin typeface="Arial" panose="020B0604020202020204" pitchFamily="34" charset="0"/>
                <a:cs typeface="Arial" panose="020B0604020202020204" pitchFamily="34" charset="0"/>
              </a:rPr>
              <a:t>Deutsche Gesellschaft für internationale Zusammenarbeit (GIZ). Titel: „Neuanfang auf den Fidschi-Inseln“, eingestellt auf YOUTUBE am . Abrufbar unter: https://youtu.be/BXYIJoOq_ls?si=ck-Phay7o-mMvI9G. Mit Anklicken des Bildes gelangen Sie zu YOUTUBE. Mit Aktivierung des Videos werden Daten an YouTube übermittelt. </a:t>
            </a:r>
          </a:p>
        </p:txBody>
      </p:sp>
    </p:spTree>
    <p:extLst>
      <p:ext uri="{BB962C8B-B14F-4D97-AF65-F5344CB8AC3E}">
        <p14:creationId xmlns:p14="http://schemas.microsoft.com/office/powerpoint/2010/main" val="16317991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17947B64-0309-43BC-B851-3E2F796D738A}"/>
              </a:ext>
            </a:extLst>
          </p:cNvPr>
          <p:cNvSpPr txBox="1"/>
          <p:nvPr/>
        </p:nvSpPr>
        <p:spPr>
          <a:xfrm>
            <a:off x="1553497" y="2879948"/>
            <a:ext cx="9311148" cy="461665"/>
          </a:xfrm>
          <a:prstGeom prst="rect">
            <a:avLst/>
          </a:prstGeom>
          <a:noFill/>
        </p:spPr>
        <p:txBody>
          <a:bodyPr wrap="square" rtlCol="0">
            <a:spAutoFit/>
          </a:bodyPr>
          <a:lstStyle/>
          <a:p>
            <a:pPr algn="ctr"/>
            <a:r>
              <a:rPr lang="de-DE" sz="2400" dirty="0">
                <a:latin typeface="Arial" panose="020B0604020202020204" pitchFamily="34" charset="0"/>
                <a:cs typeface="Arial" panose="020B0604020202020204" pitchFamily="34" charset="0"/>
              </a:rPr>
              <a:t>Erstellt im Arbeitskreis Politische Bildung.</a:t>
            </a:r>
          </a:p>
        </p:txBody>
      </p:sp>
      <p:pic>
        <p:nvPicPr>
          <p:cNvPr id="4" name="Grafik 3">
            <a:extLst>
              <a:ext uri="{FF2B5EF4-FFF2-40B4-BE49-F238E27FC236}">
                <a16:creationId xmlns:a16="http://schemas.microsoft.com/office/drawing/2014/main" id="{C57A060D-7E93-4454-97CE-8B337ED98A5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844313" y="3516388"/>
            <a:ext cx="4876800" cy="1257300"/>
          </a:xfrm>
          <a:prstGeom prst="rect">
            <a:avLst/>
          </a:prstGeom>
        </p:spPr>
      </p:pic>
    </p:spTree>
    <p:extLst>
      <p:ext uri="{BB962C8B-B14F-4D97-AF65-F5344CB8AC3E}">
        <p14:creationId xmlns:p14="http://schemas.microsoft.com/office/powerpoint/2010/main" val="41362355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hlinkClick r:id="rId3"/>
            <a:extLst>
              <a:ext uri="{FF2B5EF4-FFF2-40B4-BE49-F238E27FC236}">
                <a16:creationId xmlns:a16="http://schemas.microsoft.com/office/drawing/2014/main" id="{0626AAAD-94EC-4C1B-BCD8-96EA43F0A911}"/>
              </a:ext>
            </a:extLst>
          </p:cNvPr>
          <p:cNvPicPr>
            <a:picLocks noChangeAspect="1"/>
          </p:cNvPicPr>
          <p:nvPr/>
        </p:nvPicPr>
        <p:blipFill rotWithShape="1">
          <a:blip r:embed="rId4">
            <a:extLst>
              <a:ext uri="{28A0092B-C50C-407E-A947-70E740481C1C}">
                <a14:useLocalDpi xmlns:a14="http://schemas.microsoft.com/office/drawing/2010/main" val="0"/>
              </a:ext>
            </a:extLst>
          </a:blip>
          <a:srcRect l="8475" r="10825"/>
          <a:stretch/>
        </p:blipFill>
        <p:spPr>
          <a:xfrm>
            <a:off x="1319784" y="630669"/>
            <a:ext cx="9838944" cy="48815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feld 4">
            <a:extLst>
              <a:ext uri="{FF2B5EF4-FFF2-40B4-BE49-F238E27FC236}">
                <a16:creationId xmlns:a16="http://schemas.microsoft.com/office/drawing/2014/main" id="{3312F9D8-3B58-4F10-B05B-2E9E387F69D7}"/>
              </a:ext>
            </a:extLst>
          </p:cNvPr>
          <p:cNvSpPr txBox="1"/>
          <p:nvPr/>
        </p:nvSpPr>
        <p:spPr>
          <a:xfrm>
            <a:off x="7351776" y="5695761"/>
            <a:ext cx="3520440" cy="307777"/>
          </a:xfrm>
          <a:prstGeom prst="rect">
            <a:avLst/>
          </a:prstGeom>
          <a:noFill/>
        </p:spPr>
        <p:txBody>
          <a:bodyPr wrap="square" rtlCol="0">
            <a:spAutoFit/>
          </a:bodyPr>
          <a:lstStyle/>
          <a:p>
            <a:r>
              <a:rPr lang="de-DE" sz="1400" dirty="0">
                <a:latin typeface="Arial" panose="020B0604020202020204" pitchFamily="34" charset="0"/>
                <a:cs typeface="Arial" panose="020B0604020202020204" pitchFamily="34" charset="0"/>
              </a:rPr>
              <a:t>Neuanfang auf den Fidschi-Inseln</a:t>
            </a:r>
          </a:p>
        </p:txBody>
      </p:sp>
      <p:sp>
        <p:nvSpPr>
          <p:cNvPr id="6" name="Ellipse 5">
            <a:extLst>
              <a:ext uri="{FF2B5EF4-FFF2-40B4-BE49-F238E27FC236}">
                <a16:creationId xmlns:a16="http://schemas.microsoft.com/office/drawing/2014/main" id="{E00D043A-5361-4C4C-83E5-2206E350C933}"/>
              </a:ext>
            </a:extLst>
          </p:cNvPr>
          <p:cNvSpPr/>
          <p:nvPr/>
        </p:nvSpPr>
        <p:spPr>
          <a:xfrm>
            <a:off x="9234116" y="4016575"/>
            <a:ext cx="1638100" cy="1495657"/>
          </a:xfrm>
          <a:prstGeom prst="ellipse">
            <a:avLst/>
          </a:prstGeom>
          <a:noFill/>
          <a:ln w="146050"/>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0" name="Gerader Verbinder 9">
            <a:extLst>
              <a:ext uri="{FF2B5EF4-FFF2-40B4-BE49-F238E27FC236}">
                <a16:creationId xmlns:a16="http://schemas.microsoft.com/office/drawing/2014/main" id="{60B471C5-50E0-43F8-A6C7-798D00B719EE}"/>
              </a:ext>
            </a:extLst>
          </p:cNvPr>
          <p:cNvCxnSpPr>
            <a:stCxn id="6" idx="5"/>
          </p:cNvCxnSpPr>
          <p:nvPr/>
        </p:nvCxnSpPr>
        <p:spPr>
          <a:xfrm>
            <a:off x="10632322" y="5293198"/>
            <a:ext cx="689270" cy="720435"/>
          </a:xfrm>
          <a:prstGeom prst="line">
            <a:avLst/>
          </a:prstGeom>
          <a:ln w="177800">
            <a:solidFill>
              <a:srgbClr val="2F528F"/>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8143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1307769" y="1199542"/>
            <a:ext cx="9983449" cy="3547125"/>
          </a:xfrm>
          <a:prstGeom prst="rect">
            <a:avLst/>
          </a:prstGeom>
        </p:spPr>
        <p:txBody>
          <a:bodyPr wrap="square">
            <a:spAutoFit/>
          </a:bodyPr>
          <a:lstStyle/>
          <a:p>
            <a:endParaRPr lang="de-DE" dirty="0">
              <a:latin typeface="Arial" panose="020B0604020202020204" pitchFamily="34" charset="0"/>
              <a:cs typeface="Arial" panose="020B0604020202020204" pitchFamily="34" charset="0"/>
            </a:endParaRPr>
          </a:p>
          <a:p>
            <a:pPr>
              <a:spcBef>
                <a:spcPts val="300"/>
              </a:spcBef>
            </a:pPr>
            <a:r>
              <a:rPr lang="de-DE" sz="2200" dirty="0">
                <a:latin typeface="Arial" panose="020B0604020202020204" pitchFamily="34" charset="0"/>
                <a:cs typeface="Arial" panose="020B0604020202020204" pitchFamily="34" charset="0"/>
              </a:rPr>
              <a:t>Nach der im Film dargestellten Situation hält Bürgermeister </a:t>
            </a:r>
            <a:r>
              <a:rPr lang="de-DE" sz="2200" dirty="0" err="1">
                <a:latin typeface="Arial" panose="020B0604020202020204" pitchFamily="34" charset="0"/>
                <a:cs typeface="Arial" panose="020B0604020202020204" pitchFamily="34" charset="0"/>
              </a:rPr>
              <a:t>Sequitana</a:t>
            </a:r>
            <a:r>
              <a:rPr lang="de-DE" sz="2200" dirty="0">
                <a:latin typeface="Arial" panose="020B0604020202020204" pitchFamily="34" charset="0"/>
                <a:cs typeface="Arial" panose="020B0604020202020204" pitchFamily="34" charset="0"/>
              </a:rPr>
              <a:t> ,von </a:t>
            </a:r>
            <a:r>
              <a:rPr lang="de-DE" sz="2200" dirty="0" err="1">
                <a:latin typeface="Arial" panose="020B0604020202020204" pitchFamily="34" charset="0"/>
                <a:cs typeface="Arial" panose="020B0604020202020204" pitchFamily="34" charset="0"/>
              </a:rPr>
              <a:t>Narkosi</a:t>
            </a:r>
            <a:r>
              <a:rPr lang="de-DE" sz="2200" dirty="0">
                <a:latin typeface="Arial" panose="020B0604020202020204" pitchFamily="34" charset="0"/>
                <a:cs typeface="Arial" panose="020B0604020202020204" pitchFamily="34" charset="0"/>
              </a:rPr>
              <a:t> (Fidschi-Inseln) eine „Rede an die westliche Welt“. Dort schildert er knapp, wie es zu den Überschwemmungen auf den Inseln gekommen ist, und fordert – mit guten Gründen – mehr Unterstützung vom globalen Norden.</a:t>
            </a:r>
          </a:p>
          <a:p>
            <a:endParaRPr lang="de-DE" sz="2200" dirty="0">
              <a:latin typeface="Arial" panose="020B0604020202020204" pitchFamily="34" charset="0"/>
              <a:cs typeface="Arial" panose="020B0604020202020204" pitchFamily="34" charset="0"/>
            </a:endParaRPr>
          </a:p>
          <a:p>
            <a:r>
              <a:rPr lang="de-DE" sz="2400" b="1" dirty="0">
                <a:latin typeface="Arial" panose="020B0604020202020204" pitchFamily="34" charset="0"/>
                <a:cs typeface="Arial" panose="020B0604020202020204" pitchFamily="34" charset="0"/>
              </a:rPr>
              <a:t>Versetze dich in seine Lage, und formuliere einen Hilferuf an die westliche Welt, bei dem du auch auf die Ursachen des Klimawandels eingehst!</a:t>
            </a:r>
          </a:p>
          <a:p>
            <a:endParaRPr lang="de-DE"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9884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fade">
                                      <p:cBhvr>
                                        <p:cTn id="7" dur="1000"/>
                                        <p:tgtEl>
                                          <p:spTgt spid="5">
                                            <p:txEl>
                                              <p:pRg st="3" end="3"/>
                                            </p:txEl>
                                          </p:spTgt>
                                        </p:tgtEl>
                                      </p:cBhvr>
                                    </p:animEffect>
                                    <p:anim calcmode="lin" valueType="num">
                                      <p:cBhvr>
                                        <p:cTn id="8"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50F56660-3DB6-4670-B819-6F029E6EB7CA}"/>
              </a:ext>
            </a:extLst>
          </p:cNvPr>
          <p:cNvSpPr txBox="1"/>
          <p:nvPr/>
        </p:nvSpPr>
        <p:spPr>
          <a:xfrm>
            <a:off x="1376312" y="2912882"/>
            <a:ext cx="9662475" cy="584775"/>
          </a:xfrm>
          <a:prstGeom prst="rect">
            <a:avLst/>
          </a:prstGeom>
          <a:noFill/>
        </p:spPr>
        <p:txBody>
          <a:bodyPr wrap="square" rtlCol="0">
            <a:spAutoFit/>
          </a:bodyPr>
          <a:lstStyle/>
          <a:p>
            <a:pPr algn="ctr"/>
            <a:r>
              <a:rPr lang="de-DE" sz="3200" dirty="0">
                <a:latin typeface="Arial" panose="020B0604020202020204" pitchFamily="34" charset="0"/>
                <a:cs typeface="Arial" panose="020B0604020202020204" pitchFamily="34" charset="0"/>
              </a:rPr>
              <a:t>Was bedeutet der Begriff „Gerechtigkeit“?</a:t>
            </a:r>
          </a:p>
        </p:txBody>
      </p:sp>
    </p:spTree>
    <p:extLst>
      <p:ext uri="{BB962C8B-B14F-4D97-AF65-F5344CB8AC3E}">
        <p14:creationId xmlns:p14="http://schemas.microsoft.com/office/powerpoint/2010/main" val="700078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731951" y="771438"/>
            <a:ext cx="10599067" cy="2677656"/>
          </a:xfrm>
          <a:prstGeom prst="rect">
            <a:avLst/>
          </a:prstGeom>
        </p:spPr>
        <p:txBody>
          <a:bodyPr wrap="square">
            <a:spAutoFit/>
          </a:bodyPr>
          <a:lstStyle/>
          <a:p>
            <a:pPr algn="just">
              <a:spcAft>
                <a:spcPts val="0"/>
              </a:spcAft>
              <a:tabLst>
                <a:tab pos="1750695" algn="l"/>
              </a:tabLst>
            </a:pPr>
            <a:r>
              <a:rPr lang="de-DE" sz="2000" b="1" dirty="0">
                <a:latin typeface="Arial" panose="020B0604020202020204" pitchFamily="34" charset="0"/>
                <a:ea typeface="Calibri" panose="020F0502020204030204" pitchFamily="34" charset="0"/>
                <a:cs typeface="Arial" panose="020B0604020202020204" pitchFamily="34" charset="0"/>
              </a:rPr>
              <a:t>Beispiel</a:t>
            </a:r>
            <a:endParaRPr lang="de-DE" sz="2000" dirty="0">
              <a:effectLst/>
              <a:latin typeface="Arial" panose="020B0604020202020204" pitchFamily="34" charset="0"/>
              <a:ea typeface="Calibri" panose="020F0502020204030204" pitchFamily="34" charset="0"/>
              <a:cs typeface="Arial" panose="020B0604020202020204" pitchFamily="34" charset="0"/>
            </a:endParaRPr>
          </a:p>
          <a:p>
            <a:pPr>
              <a:spcAft>
                <a:spcPts val="0"/>
              </a:spcAft>
              <a:tabLst>
                <a:tab pos="1750695" algn="l"/>
              </a:tabLst>
            </a:pPr>
            <a:endParaRPr lang="de-DE" sz="2800" dirty="0">
              <a:effectLst/>
              <a:latin typeface="Arial" panose="020B0604020202020204" pitchFamily="34" charset="0"/>
              <a:ea typeface="Calibri" panose="020F0502020204030204" pitchFamily="34" charset="0"/>
              <a:cs typeface="Arial" panose="020B0604020202020204" pitchFamily="34" charset="0"/>
            </a:endParaRPr>
          </a:p>
          <a:p>
            <a:pPr>
              <a:spcAft>
                <a:spcPts val="0"/>
              </a:spcAft>
              <a:tabLst>
                <a:tab pos="1750695" algn="l"/>
              </a:tabLst>
            </a:pPr>
            <a:r>
              <a:rPr lang="de-DE" sz="2400" dirty="0">
                <a:effectLst/>
                <a:latin typeface="Arial" panose="020B0604020202020204" pitchFamily="34" charset="0"/>
                <a:ea typeface="Calibri" panose="020F0502020204030204" pitchFamily="34" charset="0"/>
                <a:cs typeface="Arial" panose="020B0604020202020204" pitchFamily="34" charset="0"/>
              </a:rPr>
              <a:t>Eine Familie hat vier Kinder, die alle gleich hungrig und erschöpft vom Spielen nach Hause kommen. Sie freuen sich auf die Torte. Zunächst müssen sie sich einigen, wie sie die Torte aufteilen.</a:t>
            </a:r>
          </a:p>
          <a:p>
            <a:pPr>
              <a:spcAft>
                <a:spcPts val="0"/>
              </a:spcAft>
              <a:tabLst>
                <a:tab pos="1750695" algn="l"/>
              </a:tabLst>
            </a:pPr>
            <a:r>
              <a:rPr lang="de-DE" sz="2400" dirty="0">
                <a:effectLst/>
                <a:latin typeface="Arial" panose="020B0604020202020204" pitchFamily="34" charset="0"/>
                <a:ea typeface="Calibri" panose="020F0502020204030204" pitchFamily="34" charset="0"/>
                <a:cs typeface="Arial" panose="020B0604020202020204" pitchFamily="34" charset="0"/>
              </a:rPr>
              <a:t>Macht dazu zunächst einen Vorschlag, wie die Torte gerecht aufgeteilt werden kann. </a:t>
            </a:r>
          </a:p>
        </p:txBody>
      </p:sp>
      <p:pic>
        <p:nvPicPr>
          <p:cNvPr id="6" name="Grafik 5">
            <a:extLst>
              <a:ext uri="{FF2B5EF4-FFF2-40B4-BE49-F238E27FC236}">
                <a16:creationId xmlns:a16="http://schemas.microsoft.com/office/drawing/2014/main" id="{AF3EB226-01E8-4F66-AF21-4FFD553D55A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31484" y="2762838"/>
            <a:ext cx="3223967" cy="3223967"/>
          </a:xfrm>
          <a:prstGeom prst="rect">
            <a:avLst/>
          </a:prstGeom>
        </p:spPr>
      </p:pic>
    </p:spTree>
    <p:extLst>
      <p:ext uri="{BB962C8B-B14F-4D97-AF65-F5344CB8AC3E}">
        <p14:creationId xmlns:p14="http://schemas.microsoft.com/office/powerpoint/2010/main" val="1809027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796466" y="1082523"/>
            <a:ext cx="10599067" cy="2616101"/>
          </a:xfrm>
          <a:prstGeom prst="rect">
            <a:avLst/>
          </a:prstGeom>
        </p:spPr>
        <p:txBody>
          <a:bodyPr wrap="square">
            <a:spAutoFit/>
          </a:bodyPr>
          <a:lstStyle/>
          <a:p>
            <a:pPr>
              <a:spcAft>
                <a:spcPts val="0"/>
              </a:spcAft>
              <a:tabLst>
                <a:tab pos="1750695" algn="l"/>
              </a:tabLst>
            </a:pPr>
            <a:endParaRPr lang="de-DE" sz="2000" dirty="0">
              <a:effectLst/>
              <a:latin typeface="Arial" panose="020B0604020202020204" pitchFamily="34" charset="0"/>
              <a:ea typeface="Calibri" panose="020F0502020204030204" pitchFamily="34" charset="0"/>
              <a:cs typeface="Arial" panose="020B0604020202020204" pitchFamily="34" charset="0"/>
            </a:endParaRPr>
          </a:p>
          <a:p>
            <a:pPr>
              <a:spcAft>
                <a:spcPts val="0"/>
              </a:spcAft>
              <a:tabLst>
                <a:tab pos="1750695" algn="l"/>
              </a:tabLst>
            </a:pPr>
            <a:r>
              <a:rPr lang="de-DE" sz="2400" dirty="0">
                <a:effectLst/>
                <a:latin typeface="Arial" panose="020B0604020202020204" pitchFamily="34" charset="0"/>
                <a:ea typeface="Calibri" panose="020F0502020204030204" pitchFamily="34" charset="0"/>
                <a:cs typeface="Arial" panose="020B0604020202020204" pitchFamily="34" charset="0"/>
              </a:rPr>
              <a:t>Doch dann meldet sich ein Kind zu Wort und erhebt Einspruch: </a:t>
            </a:r>
            <a:endParaRPr lang="de-DE" sz="2400" dirty="0">
              <a:latin typeface="Arial" panose="020B0604020202020204" pitchFamily="34" charset="0"/>
              <a:ea typeface="Calibri" panose="020F0502020204030204" pitchFamily="34" charset="0"/>
              <a:cs typeface="Arial" panose="020B0604020202020204" pitchFamily="34" charset="0"/>
            </a:endParaRPr>
          </a:p>
          <a:p>
            <a:pPr>
              <a:spcAft>
                <a:spcPts val="0"/>
              </a:spcAft>
              <a:tabLst>
                <a:tab pos="1750695" algn="l"/>
              </a:tabLst>
            </a:pPr>
            <a:r>
              <a:rPr lang="de-DE" sz="2400" i="1" dirty="0">
                <a:effectLst/>
                <a:latin typeface="Arial" panose="020B0604020202020204" pitchFamily="34" charset="0"/>
                <a:ea typeface="Calibri" panose="020F0502020204030204" pitchFamily="34" charset="0"/>
                <a:cs typeface="Arial" panose="020B0604020202020204" pitchFamily="34" charset="0"/>
              </a:rPr>
              <a:t>„Das ist ungerecht, denn ich …“ </a:t>
            </a:r>
          </a:p>
          <a:p>
            <a:pPr>
              <a:spcAft>
                <a:spcPts val="0"/>
              </a:spcAft>
              <a:tabLst>
                <a:tab pos="1750695" algn="l"/>
              </a:tabLst>
            </a:pPr>
            <a:endParaRPr lang="de-DE" sz="2400" dirty="0">
              <a:effectLst/>
              <a:latin typeface="Arial" panose="020B0604020202020204" pitchFamily="34" charset="0"/>
              <a:ea typeface="Calibri" panose="020F0502020204030204" pitchFamily="34" charset="0"/>
              <a:cs typeface="Arial" panose="020B0604020202020204" pitchFamily="34" charset="0"/>
            </a:endParaRPr>
          </a:p>
          <a:p>
            <a:pPr>
              <a:spcAft>
                <a:spcPts val="0"/>
              </a:spcAft>
              <a:tabLst>
                <a:tab pos="1750695" algn="l"/>
              </a:tabLst>
            </a:pPr>
            <a:r>
              <a:rPr lang="de-DE" sz="2400" dirty="0">
                <a:effectLst/>
                <a:latin typeface="Arial" panose="020B0604020202020204" pitchFamily="34" charset="0"/>
                <a:ea typeface="Calibri" panose="020F0502020204030204" pitchFamily="34" charset="0"/>
                <a:cs typeface="Arial" panose="020B0604020202020204" pitchFamily="34" charset="0"/>
              </a:rPr>
              <a:t>Überlege dir nun zusammen mit deiner Nachbarin / deinem Nachbarn zwei Einwände, die das Kind formulieren könnte, und macht dann einen Vorschlag zur gerechten Neuverteilung der Torte.</a:t>
            </a:r>
          </a:p>
        </p:txBody>
      </p:sp>
      <p:pic>
        <p:nvPicPr>
          <p:cNvPr id="10" name="Grafik 9">
            <a:extLst>
              <a:ext uri="{FF2B5EF4-FFF2-40B4-BE49-F238E27FC236}">
                <a16:creationId xmlns:a16="http://schemas.microsoft.com/office/drawing/2014/main" id="{F472514E-C79A-44A1-B19D-A0CC5056E0E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485642" y="2997723"/>
            <a:ext cx="3300948" cy="3300948"/>
          </a:xfrm>
          <a:prstGeom prst="rect">
            <a:avLst/>
          </a:prstGeom>
        </p:spPr>
      </p:pic>
    </p:spTree>
    <p:extLst>
      <p:ext uri="{BB962C8B-B14F-4D97-AF65-F5344CB8AC3E}">
        <p14:creationId xmlns:p14="http://schemas.microsoft.com/office/powerpoint/2010/main" val="515576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hteck 21">
            <a:extLst>
              <a:ext uri="{FF2B5EF4-FFF2-40B4-BE49-F238E27FC236}">
                <a16:creationId xmlns:a16="http://schemas.microsoft.com/office/drawing/2014/main" id="{814F0A6E-0EB2-4696-8D90-D821F79BCF30}"/>
              </a:ext>
            </a:extLst>
          </p:cNvPr>
          <p:cNvSpPr/>
          <p:nvPr/>
        </p:nvSpPr>
        <p:spPr>
          <a:xfrm>
            <a:off x="867266" y="1451728"/>
            <a:ext cx="10360058" cy="39652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extfeld 1"/>
          <p:cNvSpPr txBox="1"/>
          <p:nvPr/>
        </p:nvSpPr>
        <p:spPr>
          <a:xfrm>
            <a:off x="791852" y="475309"/>
            <a:ext cx="11076494" cy="1184940"/>
          </a:xfrm>
          <a:prstGeom prst="rect">
            <a:avLst/>
          </a:prstGeom>
          <a:noFill/>
        </p:spPr>
        <p:txBody>
          <a:bodyPr wrap="square" rtlCol="0">
            <a:spAutoFit/>
          </a:bodyPr>
          <a:lstStyle/>
          <a:p>
            <a:pPr>
              <a:spcBef>
                <a:spcPts val="300"/>
              </a:spcBef>
            </a:pPr>
            <a:endParaRPr lang="de-DE" sz="2200" b="1" dirty="0">
              <a:latin typeface="Arial" panose="020B0604020202020204" pitchFamily="34" charset="0"/>
              <a:cs typeface="Arial" panose="020B0604020202020204" pitchFamily="34" charset="0"/>
            </a:endParaRPr>
          </a:p>
          <a:p>
            <a:pPr>
              <a:spcBef>
                <a:spcPts val="300"/>
              </a:spcBef>
            </a:pPr>
            <a:r>
              <a:rPr lang="de-DE" sz="2200" b="1" dirty="0">
                <a:latin typeface="Arial" panose="020B0604020202020204" pitchFamily="34" charset="0"/>
                <a:cs typeface="Arial" panose="020B0604020202020204" pitchFamily="34" charset="0"/>
              </a:rPr>
              <a:t>Was bedeutet „Gerechtigkeit“?</a:t>
            </a:r>
          </a:p>
          <a:p>
            <a:pPr>
              <a:spcBef>
                <a:spcPts val="300"/>
              </a:spcBef>
            </a:pPr>
            <a:endParaRPr lang="de-DE" sz="2200" b="1" dirty="0">
              <a:latin typeface="Arial" panose="020B0604020202020204" pitchFamily="34" charset="0"/>
              <a:cs typeface="Arial" panose="020B0604020202020204" pitchFamily="34" charset="0"/>
            </a:endParaRPr>
          </a:p>
        </p:txBody>
      </p:sp>
      <p:sp>
        <p:nvSpPr>
          <p:cNvPr id="4" name="Rechteck: abgerundete Ecken 3">
            <a:extLst>
              <a:ext uri="{FF2B5EF4-FFF2-40B4-BE49-F238E27FC236}">
                <a16:creationId xmlns:a16="http://schemas.microsoft.com/office/drawing/2014/main" id="{31D99554-3A43-4F71-90B3-7DD17BA04CDE}"/>
              </a:ext>
            </a:extLst>
          </p:cNvPr>
          <p:cNvSpPr/>
          <p:nvPr/>
        </p:nvSpPr>
        <p:spPr>
          <a:xfrm>
            <a:off x="1310326" y="1451728"/>
            <a:ext cx="3440783" cy="1184940"/>
          </a:xfrm>
          <a:prstGeom prst="roundRect">
            <a:avLst/>
          </a:prstGeom>
          <a:no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a:solidFill>
                  <a:schemeClr val="tx1"/>
                </a:solidFill>
                <a:latin typeface="Arial" panose="020B0604020202020204" pitchFamily="34" charset="0"/>
                <a:cs typeface="Arial" panose="020B0604020202020204" pitchFamily="34" charset="0"/>
              </a:rPr>
              <a:t>Chancengerechtigkeit</a:t>
            </a:r>
          </a:p>
        </p:txBody>
      </p:sp>
      <p:sp>
        <p:nvSpPr>
          <p:cNvPr id="5" name="Rechteck: abgerundete Ecken 4">
            <a:extLst>
              <a:ext uri="{FF2B5EF4-FFF2-40B4-BE49-F238E27FC236}">
                <a16:creationId xmlns:a16="http://schemas.microsoft.com/office/drawing/2014/main" id="{E2144B97-3F5F-4665-8A99-9322F26CBAA3}"/>
              </a:ext>
            </a:extLst>
          </p:cNvPr>
          <p:cNvSpPr/>
          <p:nvPr/>
        </p:nvSpPr>
        <p:spPr>
          <a:xfrm>
            <a:off x="7440893" y="1441035"/>
            <a:ext cx="3440783" cy="1184940"/>
          </a:xfrm>
          <a:prstGeom prst="roundRect">
            <a:avLst/>
          </a:prstGeom>
          <a:no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a:solidFill>
                  <a:schemeClr val="tx1"/>
                </a:solidFill>
                <a:latin typeface="Arial" panose="020B0604020202020204" pitchFamily="34" charset="0"/>
                <a:cs typeface="Arial" panose="020B0604020202020204" pitchFamily="34" charset="0"/>
              </a:rPr>
              <a:t>Leistungsgerechtigkeit</a:t>
            </a:r>
          </a:p>
        </p:txBody>
      </p:sp>
      <p:sp>
        <p:nvSpPr>
          <p:cNvPr id="6" name="Rechteck: abgerundete Ecken 5">
            <a:extLst>
              <a:ext uri="{FF2B5EF4-FFF2-40B4-BE49-F238E27FC236}">
                <a16:creationId xmlns:a16="http://schemas.microsoft.com/office/drawing/2014/main" id="{1D90230D-F894-47E8-8881-D3D3D9DD5733}"/>
              </a:ext>
            </a:extLst>
          </p:cNvPr>
          <p:cNvSpPr/>
          <p:nvPr/>
        </p:nvSpPr>
        <p:spPr>
          <a:xfrm>
            <a:off x="7440893" y="4036243"/>
            <a:ext cx="3440783" cy="1184940"/>
          </a:xfrm>
          <a:prstGeom prst="roundRect">
            <a:avLst/>
          </a:prstGeom>
          <a:no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a:solidFill>
                  <a:schemeClr val="tx1"/>
                </a:solidFill>
                <a:latin typeface="Arial" panose="020B0604020202020204" pitchFamily="34" charset="0"/>
                <a:cs typeface="Arial" panose="020B0604020202020204" pitchFamily="34" charset="0"/>
              </a:rPr>
              <a:t>Generationen-gerechtigkeit</a:t>
            </a:r>
          </a:p>
        </p:txBody>
      </p:sp>
      <p:sp>
        <p:nvSpPr>
          <p:cNvPr id="7" name="Rechteck: abgerundete Ecken 6">
            <a:extLst>
              <a:ext uri="{FF2B5EF4-FFF2-40B4-BE49-F238E27FC236}">
                <a16:creationId xmlns:a16="http://schemas.microsoft.com/office/drawing/2014/main" id="{0C17A776-F4FF-437A-993D-517A7CE00D5F}"/>
              </a:ext>
            </a:extLst>
          </p:cNvPr>
          <p:cNvSpPr/>
          <p:nvPr/>
        </p:nvSpPr>
        <p:spPr>
          <a:xfrm>
            <a:off x="1310325" y="4036243"/>
            <a:ext cx="3440783" cy="1184940"/>
          </a:xfrm>
          <a:prstGeom prst="roundRect">
            <a:avLst/>
          </a:prstGeom>
          <a:no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a:solidFill>
                  <a:schemeClr val="tx1"/>
                </a:solidFill>
                <a:latin typeface="Arial" panose="020B0604020202020204" pitchFamily="34" charset="0"/>
                <a:cs typeface="Arial" panose="020B0604020202020204" pitchFamily="34" charset="0"/>
              </a:rPr>
              <a:t>Bedarfsgerechtigkeit</a:t>
            </a:r>
          </a:p>
        </p:txBody>
      </p:sp>
      <p:cxnSp>
        <p:nvCxnSpPr>
          <p:cNvPr id="9" name="Gerade Verbindung mit Pfeil 8">
            <a:extLst>
              <a:ext uri="{FF2B5EF4-FFF2-40B4-BE49-F238E27FC236}">
                <a16:creationId xmlns:a16="http://schemas.microsoft.com/office/drawing/2014/main" id="{ADCCEDAA-444D-4C4A-AA64-C2937A3FF54C}"/>
              </a:ext>
            </a:extLst>
          </p:cNvPr>
          <p:cNvCxnSpPr/>
          <p:nvPr/>
        </p:nvCxnSpPr>
        <p:spPr>
          <a:xfrm flipV="1">
            <a:off x="5137608" y="2033505"/>
            <a:ext cx="1960776" cy="10693"/>
          </a:xfrm>
          <a:prstGeom prst="straightConnector1">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 name="Gerade Verbindung mit Pfeil 10">
            <a:extLst>
              <a:ext uri="{FF2B5EF4-FFF2-40B4-BE49-F238E27FC236}">
                <a16:creationId xmlns:a16="http://schemas.microsoft.com/office/drawing/2014/main" id="{9808CFAA-2D80-4DFF-AD11-0BADAD8DAE99}"/>
              </a:ext>
            </a:extLst>
          </p:cNvPr>
          <p:cNvCxnSpPr/>
          <p:nvPr/>
        </p:nvCxnSpPr>
        <p:spPr>
          <a:xfrm>
            <a:off x="9161284" y="2842899"/>
            <a:ext cx="0" cy="1106932"/>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Gerade Verbindung mit Pfeil 12">
            <a:extLst>
              <a:ext uri="{FF2B5EF4-FFF2-40B4-BE49-F238E27FC236}">
                <a16:creationId xmlns:a16="http://schemas.microsoft.com/office/drawing/2014/main" id="{2B133940-E860-4F35-9F93-B59807B3E6F3}"/>
              </a:ext>
            </a:extLst>
          </p:cNvPr>
          <p:cNvCxnSpPr/>
          <p:nvPr/>
        </p:nvCxnSpPr>
        <p:spPr>
          <a:xfrm>
            <a:off x="3030716" y="2762054"/>
            <a:ext cx="0" cy="1093509"/>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Gerade Verbindung mit Pfeil 14">
            <a:extLst>
              <a:ext uri="{FF2B5EF4-FFF2-40B4-BE49-F238E27FC236}">
                <a16:creationId xmlns:a16="http://schemas.microsoft.com/office/drawing/2014/main" id="{933D35A9-6A38-4F1F-851B-2731F3AD6483}"/>
              </a:ext>
            </a:extLst>
          </p:cNvPr>
          <p:cNvCxnSpPr>
            <a:cxnSpLocks/>
          </p:cNvCxnSpPr>
          <p:nvPr/>
        </p:nvCxnSpPr>
        <p:spPr>
          <a:xfrm>
            <a:off x="5137608" y="4628713"/>
            <a:ext cx="2045617" cy="0"/>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Gerade Verbindung mit Pfeil 16">
            <a:extLst>
              <a:ext uri="{FF2B5EF4-FFF2-40B4-BE49-F238E27FC236}">
                <a16:creationId xmlns:a16="http://schemas.microsoft.com/office/drawing/2014/main" id="{8B16213D-DAE9-4250-A784-210CBDACA6CC}"/>
              </a:ext>
            </a:extLst>
          </p:cNvPr>
          <p:cNvCxnSpPr>
            <a:cxnSpLocks/>
          </p:cNvCxnSpPr>
          <p:nvPr/>
        </p:nvCxnSpPr>
        <p:spPr>
          <a:xfrm>
            <a:off x="5194167" y="2482553"/>
            <a:ext cx="1936033" cy="1553690"/>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Gerade Verbindung mit Pfeil 18">
            <a:extLst>
              <a:ext uri="{FF2B5EF4-FFF2-40B4-BE49-F238E27FC236}">
                <a16:creationId xmlns:a16="http://schemas.microsoft.com/office/drawing/2014/main" id="{9FDF6797-D496-448E-9416-9977C7958E82}"/>
              </a:ext>
            </a:extLst>
          </p:cNvPr>
          <p:cNvCxnSpPr>
            <a:cxnSpLocks/>
          </p:cNvCxnSpPr>
          <p:nvPr/>
        </p:nvCxnSpPr>
        <p:spPr>
          <a:xfrm flipH="1">
            <a:off x="5194167" y="2459735"/>
            <a:ext cx="1828802" cy="1535732"/>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sp>
        <p:nvSpPr>
          <p:cNvPr id="21" name="Textfeld 20">
            <a:extLst>
              <a:ext uri="{FF2B5EF4-FFF2-40B4-BE49-F238E27FC236}">
                <a16:creationId xmlns:a16="http://schemas.microsoft.com/office/drawing/2014/main" id="{07221C4F-2274-4E60-9C12-6D82510BE8D3}"/>
              </a:ext>
            </a:extLst>
          </p:cNvPr>
          <p:cNvSpPr txBox="1"/>
          <p:nvPr/>
        </p:nvSpPr>
        <p:spPr>
          <a:xfrm>
            <a:off x="867266" y="5474327"/>
            <a:ext cx="8606672" cy="261610"/>
          </a:xfrm>
          <a:prstGeom prst="rect">
            <a:avLst/>
          </a:prstGeom>
          <a:noFill/>
        </p:spPr>
        <p:txBody>
          <a:bodyPr wrap="square" rtlCol="0">
            <a:spAutoFit/>
          </a:bodyPr>
          <a:lstStyle/>
          <a:p>
            <a:r>
              <a:rPr lang="de-DE" sz="1100" dirty="0">
                <a:latin typeface="Arial" panose="020B0604020202020204" pitchFamily="34" charset="0"/>
                <a:cs typeface="Arial" panose="020B0604020202020204" pitchFamily="34" charset="0"/>
              </a:rPr>
              <a:t>(nach Sozialpolitik.com, Magisches Viereck von Becker / Hauser – Dimensionen sozialer Gerechtigkeit)</a:t>
            </a:r>
          </a:p>
        </p:txBody>
      </p:sp>
      <p:sp>
        <p:nvSpPr>
          <p:cNvPr id="24" name="Textfeld 23">
            <a:extLst>
              <a:ext uri="{FF2B5EF4-FFF2-40B4-BE49-F238E27FC236}">
                <a16:creationId xmlns:a16="http://schemas.microsoft.com/office/drawing/2014/main" id="{5C535A17-FD44-481F-B567-2A989989D06E}"/>
              </a:ext>
            </a:extLst>
          </p:cNvPr>
          <p:cNvSpPr txBox="1"/>
          <p:nvPr/>
        </p:nvSpPr>
        <p:spPr>
          <a:xfrm>
            <a:off x="8528120" y="952169"/>
            <a:ext cx="3252247" cy="461665"/>
          </a:xfrm>
          <a:prstGeom prst="rect">
            <a:avLst/>
          </a:prstGeom>
          <a:noFill/>
        </p:spPr>
        <p:txBody>
          <a:bodyPr wrap="square" rtlCol="0">
            <a:spAutoFit/>
          </a:bodyPr>
          <a:lstStyle/>
          <a:p>
            <a:r>
              <a:rPr lang="de-DE" sz="2400" dirty="0">
                <a:latin typeface="Arial" panose="020B0604020202020204" pitchFamily="34" charset="0"/>
                <a:cs typeface="Arial" panose="020B0604020202020204" pitchFamily="34" charset="0"/>
              </a:rPr>
              <a:t>Magisches Viereck</a:t>
            </a:r>
          </a:p>
        </p:txBody>
      </p:sp>
    </p:spTree>
    <p:extLst>
      <p:ext uri="{BB962C8B-B14F-4D97-AF65-F5344CB8AC3E}">
        <p14:creationId xmlns:p14="http://schemas.microsoft.com/office/powerpoint/2010/main" val="42468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0626AAAD-94EC-4C1B-BCD8-96EA43F0A911}"/>
              </a:ext>
            </a:extLst>
          </p:cNvPr>
          <p:cNvPicPr>
            <a:picLocks noChangeAspect="1"/>
          </p:cNvPicPr>
          <p:nvPr/>
        </p:nvPicPr>
        <p:blipFill rotWithShape="1">
          <a:blip r:embed="rId3">
            <a:extLst>
              <a:ext uri="{28A0092B-C50C-407E-A947-70E740481C1C}">
                <a14:useLocalDpi xmlns:a14="http://schemas.microsoft.com/office/drawing/2010/main" val="0"/>
              </a:ext>
            </a:extLst>
          </a:blip>
          <a:srcRect l="38769" r="10825"/>
          <a:stretch/>
        </p:blipFill>
        <p:spPr>
          <a:xfrm>
            <a:off x="0" y="846815"/>
            <a:ext cx="5599522" cy="48815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Freihandform: Form 6">
            <a:extLst>
              <a:ext uri="{FF2B5EF4-FFF2-40B4-BE49-F238E27FC236}">
                <a16:creationId xmlns:a16="http://schemas.microsoft.com/office/drawing/2014/main" id="{57A66696-0BDF-488F-8D8C-D5C84E57FE74}"/>
              </a:ext>
            </a:extLst>
          </p:cNvPr>
          <p:cNvSpPr/>
          <p:nvPr/>
        </p:nvSpPr>
        <p:spPr>
          <a:xfrm>
            <a:off x="4157220" y="2366128"/>
            <a:ext cx="4402317" cy="1319752"/>
          </a:xfrm>
          <a:custGeom>
            <a:avLst/>
            <a:gdLst>
              <a:gd name="connsiteX0" fmla="*/ 0 w 2960016"/>
              <a:gd name="connsiteY0" fmla="*/ 1319752 h 1319752"/>
              <a:gd name="connsiteX1" fmla="*/ 94268 w 2960016"/>
              <a:gd name="connsiteY1" fmla="*/ 1187777 h 1319752"/>
              <a:gd name="connsiteX2" fmla="*/ 207389 w 2960016"/>
              <a:gd name="connsiteY2" fmla="*/ 1121790 h 1319752"/>
              <a:gd name="connsiteX3" fmla="*/ 405352 w 2960016"/>
              <a:gd name="connsiteY3" fmla="*/ 1074656 h 1319752"/>
              <a:gd name="connsiteX4" fmla="*/ 641022 w 2960016"/>
              <a:gd name="connsiteY4" fmla="*/ 1112363 h 1319752"/>
              <a:gd name="connsiteX5" fmla="*/ 886119 w 2960016"/>
              <a:gd name="connsiteY5" fmla="*/ 1234911 h 1319752"/>
              <a:gd name="connsiteX6" fmla="*/ 1140643 w 2960016"/>
              <a:gd name="connsiteY6" fmla="*/ 1291472 h 1319752"/>
              <a:gd name="connsiteX7" fmla="*/ 1621410 w 2960016"/>
              <a:gd name="connsiteY7" fmla="*/ 1206631 h 1319752"/>
              <a:gd name="connsiteX8" fmla="*/ 2055043 w 2960016"/>
              <a:gd name="connsiteY8" fmla="*/ 999241 h 1319752"/>
              <a:gd name="connsiteX9" fmla="*/ 2271859 w 2960016"/>
              <a:gd name="connsiteY9" fmla="*/ 772998 h 1319752"/>
              <a:gd name="connsiteX10" fmla="*/ 2450969 w 2960016"/>
              <a:gd name="connsiteY10" fmla="*/ 499620 h 1319752"/>
              <a:gd name="connsiteX11" fmla="*/ 2526383 w 2960016"/>
              <a:gd name="connsiteY11" fmla="*/ 377072 h 1319752"/>
              <a:gd name="connsiteX12" fmla="*/ 2639505 w 2960016"/>
              <a:gd name="connsiteY12" fmla="*/ 235670 h 1319752"/>
              <a:gd name="connsiteX13" fmla="*/ 2780907 w 2960016"/>
              <a:gd name="connsiteY13" fmla="*/ 94268 h 1319752"/>
              <a:gd name="connsiteX14" fmla="*/ 2960016 w 2960016"/>
              <a:gd name="connsiteY14" fmla="*/ 0 h 1319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60016" h="1319752">
                <a:moveTo>
                  <a:pt x="0" y="1319752"/>
                </a:moveTo>
                <a:cubicBezTo>
                  <a:pt x="29851" y="1270261"/>
                  <a:pt x="59703" y="1220771"/>
                  <a:pt x="94268" y="1187777"/>
                </a:cubicBezTo>
                <a:cubicBezTo>
                  <a:pt x="128833" y="1154783"/>
                  <a:pt x="155542" y="1140643"/>
                  <a:pt x="207389" y="1121790"/>
                </a:cubicBezTo>
                <a:cubicBezTo>
                  <a:pt x="259236" y="1102937"/>
                  <a:pt x="333080" y="1076227"/>
                  <a:pt x="405352" y="1074656"/>
                </a:cubicBezTo>
                <a:cubicBezTo>
                  <a:pt x="477624" y="1073085"/>
                  <a:pt x="560894" y="1085654"/>
                  <a:pt x="641022" y="1112363"/>
                </a:cubicBezTo>
                <a:cubicBezTo>
                  <a:pt x="721150" y="1139072"/>
                  <a:pt x="802849" y="1205059"/>
                  <a:pt x="886119" y="1234911"/>
                </a:cubicBezTo>
                <a:cubicBezTo>
                  <a:pt x="969389" y="1264762"/>
                  <a:pt x="1018095" y="1296185"/>
                  <a:pt x="1140643" y="1291472"/>
                </a:cubicBezTo>
                <a:cubicBezTo>
                  <a:pt x="1263191" y="1286759"/>
                  <a:pt x="1469010" y="1255336"/>
                  <a:pt x="1621410" y="1206631"/>
                </a:cubicBezTo>
                <a:cubicBezTo>
                  <a:pt x="1773810" y="1157926"/>
                  <a:pt x="1946635" y="1071513"/>
                  <a:pt x="2055043" y="999241"/>
                </a:cubicBezTo>
                <a:cubicBezTo>
                  <a:pt x="2163451" y="926969"/>
                  <a:pt x="2205871" y="856268"/>
                  <a:pt x="2271859" y="772998"/>
                </a:cubicBezTo>
                <a:cubicBezTo>
                  <a:pt x="2337847" y="689728"/>
                  <a:pt x="2408548" y="565607"/>
                  <a:pt x="2450969" y="499620"/>
                </a:cubicBezTo>
                <a:cubicBezTo>
                  <a:pt x="2493390" y="433633"/>
                  <a:pt x="2494960" y="421064"/>
                  <a:pt x="2526383" y="377072"/>
                </a:cubicBezTo>
                <a:cubicBezTo>
                  <a:pt x="2557806" y="333080"/>
                  <a:pt x="2597084" y="282804"/>
                  <a:pt x="2639505" y="235670"/>
                </a:cubicBezTo>
                <a:cubicBezTo>
                  <a:pt x="2681926" y="188536"/>
                  <a:pt x="2727489" y="133546"/>
                  <a:pt x="2780907" y="94268"/>
                </a:cubicBezTo>
                <a:cubicBezTo>
                  <a:pt x="2834325" y="54990"/>
                  <a:pt x="2897170" y="27495"/>
                  <a:pt x="2960016" y="0"/>
                </a:cubicBezTo>
              </a:path>
            </a:pathLst>
          </a:custGeom>
          <a:noFill/>
          <a:ln w="28575">
            <a:prstDash val="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Freihandform: Form 7">
            <a:extLst>
              <a:ext uri="{FF2B5EF4-FFF2-40B4-BE49-F238E27FC236}">
                <a16:creationId xmlns:a16="http://schemas.microsoft.com/office/drawing/2014/main" id="{9FC3BB54-464B-4F78-8D5C-97F606C47E1B}"/>
              </a:ext>
            </a:extLst>
          </p:cNvPr>
          <p:cNvSpPr/>
          <p:nvPr/>
        </p:nvSpPr>
        <p:spPr>
          <a:xfrm>
            <a:off x="7381188" y="3198627"/>
            <a:ext cx="1574276" cy="770058"/>
          </a:xfrm>
          <a:custGeom>
            <a:avLst/>
            <a:gdLst>
              <a:gd name="connsiteX0" fmla="*/ 0 w 1131216"/>
              <a:gd name="connsiteY0" fmla="*/ 81901 h 619229"/>
              <a:gd name="connsiteX1" fmla="*/ 226243 w 1131216"/>
              <a:gd name="connsiteY1" fmla="*/ 6486 h 619229"/>
              <a:gd name="connsiteX2" fmla="*/ 518474 w 1131216"/>
              <a:gd name="connsiteY2" fmla="*/ 25340 h 619229"/>
              <a:gd name="connsiteX3" fmla="*/ 772998 w 1131216"/>
              <a:gd name="connsiteY3" fmla="*/ 195022 h 619229"/>
              <a:gd name="connsiteX4" fmla="*/ 876692 w 1131216"/>
              <a:gd name="connsiteY4" fmla="*/ 421266 h 619229"/>
              <a:gd name="connsiteX5" fmla="*/ 970960 w 1131216"/>
              <a:gd name="connsiteY5" fmla="*/ 543814 h 619229"/>
              <a:gd name="connsiteX6" fmla="*/ 1131216 w 1131216"/>
              <a:gd name="connsiteY6" fmla="*/ 619229 h 619229"/>
              <a:gd name="connsiteX7" fmla="*/ 1131216 w 1131216"/>
              <a:gd name="connsiteY7" fmla="*/ 619229 h 619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31216" h="619229">
                <a:moveTo>
                  <a:pt x="0" y="81901"/>
                </a:moveTo>
                <a:cubicBezTo>
                  <a:pt x="69915" y="48907"/>
                  <a:pt x="139831" y="15913"/>
                  <a:pt x="226243" y="6486"/>
                </a:cubicBezTo>
                <a:cubicBezTo>
                  <a:pt x="312655" y="-2941"/>
                  <a:pt x="427348" y="-6083"/>
                  <a:pt x="518474" y="25340"/>
                </a:cubicBezTo>
                <a:cubicBezTo>
                  <a:pt x="609600" y="56763"/>
                  <a:pt x="713295" y="129034"/>
                  <a:pt x="772998" y="195022"/>
                </a:cubicBezTo>
                <a:cubicBezTo>
                  <a:pt x="832701" y="261010"/>
                  <a:pt x="843698" y="363134"/>
                  <a:pt x="876692" y="421266"/>
                </a:cubicBezTo>
                <a:cubicBezTo>
                  <a:pt x="909686" y="479398"/>
                  <a:pt x="928539" y="510820"/>
                  <a:pt x="970960" y="543814"/>
                </a:cubicBezTo>
                <a:cubicBezTo>
                  <a:pt x="1013381" y="576808"/>
                  <a:pt x="1131216" y="619229"/>
                  <a:pt x="1131216" y="619229"/>
                </a:cubicBezTo>
                <a:lnTo>
                  <a:pt x="1131216" y="619229"/>
                </a:lnTo>
              </a:path>
            </a:pathLst>
          </a:custGeom>
          <a:noFill/>
          <a:ln w="28575">
            <a:prstDash val="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1" name="Freihandform: Form 10">
            <a:extLst>
              <a:ext uri="{FF2B5EF4-FFF2-40B4-BE49-F238E27FC236}">
                <a16:creationId xmlns:a16="http://schemas.microsoft.com/office/drawing/2014/main" id="{CFB1C859-6B31-4B20-81F6-D3E186ECCC70}"/>
              </a:ext>
            </a:extLst>
          </p:cNvPr>
          <p:cNvSpPr/>
          <p:nvPr/>
        </p:nvSpPr>
        <p:spPr>
          <a:xfrm flipH="1" flipV="1">
            <a:off x="7384326" y="3287595"/>
            <a:ext cx="1269479" cy="2302500"/>
          </a:xfrm>
          <a:custGeom>
            <a:avLst/>
            <a:gdLst>
              <a:gd name="connsiteX0" fmla="*/ 0 w 1131216"/>
              <a:gd name="connsiteY0" fmla="*/ 81901 h 619229"/>
              <a:gd name="connsiteX1" fmla="*/ 226243 w 1131216"/>
              <a:gd name="connsiteY1" fmla="*/ 6486 h 619229"/>
              <a:gd name="connsiteX2" fmla="*/ 518474 w 1131216"/>
              <a:gd name="connsiteY2" fmla="*/ 25340 h 619229"/>
              <a:gd name="connsiteX3" fmla="*/ 772998 w 1131216"/>
              <a:gd name="connsiteY3" fmla="*/ 195022 h 619229"/>
              <a:gd name="connsiteX4" fmla="*/ 876692 w 1131216"/>
              <a:gd name="connsiteY4" fmla="*/ 421266 h 619229"/>
              <a:gd name="connsiteX5" fmla="*/ 970960 w 1131216"/>
              <a:gd name="connsiteY5" fmla="*/ 543814 h 619229"/>
              <a:gd name="connsiteX6" fmla="*/ 1131216 w 1131216"/>
              <a:gd name="connsiteY6" fmla="*/ 619229 h 619229"/>
              <a:gd name="connsiteX7" fmla="*/ 1131216 w 1131216"/>
              <a:gd name="connsiteY7" fmla="*/ 619229 h 619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31216" h="619229">
                <a:moveTo>
                  <a:pt x="0" y="81901"/>
                </a:moveTo>
                <a:cubicBezTo>
                  <a:pt x="69915" y="48907"/>
                  <a:pt x="139831" y="15913"/>
                  <a:pt x="226243" y="6486"/>
                </a:cubicBezTo>
                <a:cubicBezTo>
                  <a:pt x="312655" y="-2941"/>
                  <a:pt x="427348" y="-6083"/>
                  <a:pt x="518474" y="25340"/>
                </a:cubicBezTo>
                <a:cubicBezTo>
                  <a:pt x="609600" y="56763"/>
                  <a:pt x="713295" y="129034"/>
                  <a:pt x="772998" y="195022"/>
                </a:cubicBezTo>
                <a:cubicBezTo>
                  <a:pt x="832701" y="261010"/>
                  <a:pt x="843698" y="363134"/>
                  <a:pt x="876692" y="421266"/>
                </a:cubicBezTo>
                <a:cubicBezTo>
                  <a:pt x="909686" y="479398"/>
                  <a:pt x="928539" y="510820"/>
                  <a:pt x="970960" y="543814"/>
                </a:cubicBezTo>
                <a:cubicBezTo>
                  <a:pt x="1013381" y="576808"/>
                  <a:pt x="1131216" y="619229"/>
                  <a:pt x="1131216" y="619229"/>
                </a:cubicBezTo>
                <a:lnTo>
                  <a:pt x="1131216" y="619229"/>
                </a:lnTo>
              </a:path>
            </a:pathLst>
          </a:custGeom>
          <a:noFill/>
          <a:ln w="28575">
            <a:prstDash val="dash"/>
            <a:head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2" name="Grafik 11">
            <a:extLst>
              <a:ext uri="{FF2B5EF4-FFF2-40B4-BE49-F238E27FC236}">
                <a16:creationId xmlns:a16="http://schemas.microsoft.com/office/drawing/2014/main" id="{16972486-C021-4316-9C95-DEC6471AA6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53806" y="1725104"/>
            <a:ext cx="641024" cy="641024"/>
          </a:xfrm>
          <a:prstGeom prst="rect">
            <a:avLst/>
          </a:prstGeom>
        </p:spPr>
      </p:pic>
      <p:pic>
        <p:nvPicPr>
          <p:cNvPr id="13" name="Grafik 12">
            <a:extLst>
              <a:ext uri="{FF2B5EF4-FFF2-40B4-BE49-F238E27FC236}">
                <a16:creationId xmlns:a16="http://schemas.microsoft.com/office/drawing/2014/main" id="{2E12EBD4-808B-4B37-9534-6BC45FFE26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9096865" y="3527096"/>
            <a:ext cx="774570" cy="641024"/>
          </a:xfrm>
          <a:prstGeom prst="rect">
            <a:avLst/>
          </a:prstGeom>
        </p:spPr>
      </p:pic>
      <p:pic>
        <p:nvPicPr>
          <p:cNvPr id="14" name="Grafik 13">
            <a:extLst>
              <a:ext uri="{FF2B5EF4-FFF2-40B4-BE49-F238E27FC236}">
                <a16:creationId xmlns:a16="http://schemas.microsoft.com/office/drawing/2014/main" id="{7C9B40AB-CF39-4874-AD65-66602CFDD8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76353" y="4742116"/>
            <a:ext cx="641024" cy="641024"/>
          </a:xfrm>
          <a:prstGeom prst="rect">
            <a:avLst/>
          </a:prstGeom>
        </p:spPr>
      </p:pic>
      <p:sp>
        <p:nvSpPr>
          <p:cNvPr id="15" name="Textfeld 14">
            <a:extLst>
              <a:ext uri="{FF2B5EF4-FFF2-40B4-BE49-F238E27FC236}">
                <a16:creationId xmlns:a16="http://schemas.microsoft.com/office/drawing/2014/main" id="{0F9B700C-3962-4854-8AB1-7357A2D4C03A}"/>
              </a:ext>
            </a:extLst>
          </p:cNvPr>
          <p:cNvSpPr txBox="1"/>
          <p:nvPr/>
        </p:nvSpPr>
        <p:spPr>
          <a:xfrm>
            <a:off x="9484150" y="2045616"/>
            <a:ext cx="1884576" cy="369332"/>
          </a:xfrm>
          <a:prstGeom prst="rect">
            <a:avLst/>
          </a:prstGeom>
          <a:noFill/>
        </p:spPr>
        <p:txBody>
          <a:bodyPr wrap="square" rtlCol="0">
            <a:spAutoFit/>
          </a:bodyPr>
          <a:lstStyle/>
          <a:p>
            <a:r>
              <a:rPr lang="de-DE" dirty="0"/>
              <a:t>Insel 1</a:t>
            </a:r>
          </a:p>
        </p:txBody>
      </p:sp>
      <p:sp>
        <p:nvSpPr>
          <p:cNvPr id="16" name="Textfeld 15">
            <a:extLst>
              <a:ext uri="{FF2B5EF4-FFF2-40B4-BE49-F238E27FC236}">
                <a16:creationId xmlns:a16="http://schemas.microsoft.com/office/drawing/2014/main" id="{A5A9B1A1-6730-4201-A1D1-C782EE0425AD}"/>
              </a:ext>
            </a:extLst>
          </p:cNvPr>
          <p:cNvSpPr txBox="1"/>
          <p:nvPr/>
        </p:nvSpPr>
        <p:spPr>
          <a:xfrm>
            <a:off x="9985343" y="3784019"/>
            <a:ext cx="1884576" cy="369332"/>
          </a:xfrm>
          <a:prstGeom prst="rect">
            <a:avLst/>
          </a:prstGeom>
          <a:noFill/>
        </p:spPr>
        <p:txBody>
          <a:bodyPr wrap="square" rtlCol="0">
            <a:spAutoFit/>
          </a:bodyPr>
          <a:lstStyle/>
          <a:p>
            <a:r>
              <a:rPr lang="de-DE" dirty="0"/>
              <a:t>Insel 2</a:t>
            </a:r>
          </a:p>
        </p:txBody>
      </p:sp>
      <p:sp>
        <p:nvSpPr>
          <p:cNvPr id="17" name="Textfeld 16">
            <a:extLst>
              <a:ext uri="{FF2B5EF4-FFF2-40B4-BE49-F238E27FC236}">
                <a16:creationId xmlns:a16="http://schemas.microsoft.com/office/drawing/2014/main" id="{A27EC778-55C1-4DDE-9F92-397D2227B054}"/>
              </a:ext>
            </a:extLst>
          </p:cNvPr>
          <p:cNvSpPr txBox="1"/>
          <p:nvPr/>
        </p:nvSpPr>
        <p:spPr>
          <a:xfrm>
            <a:off x="9477081" y="4959756"/>
            <a:ext cx="1884576" cy="369332"/>
          </a:xfrm>
          <a:prstGeom prst="rect">
            <a:avLst/>
          </a:prstGeom>
          <a:noFill/>
        </p:spPr>
        <p:txBody>
          <a:bodyPr wrap="square" rtlCol="0">
            <a:spAutoFit/>
          </a:bodyPr>
          <a:lstStyle/>
          <a:p>
            <a:r>
              <a:rPr lang="de-DE" dirty="0"/>
              <a:t>Insel 3</a:t>
            </a:r>
          </a:p>
        </p:txBody>
      </p:sp>
    </p:spTree>
    <p:extLst>
      <p:ext uri="{BB962C8B-B14F-4D97-AF65-F5344CB8AC3E}">
        <p14:creationId xmlns:p14="http://schemas.microsoft.com/office/powerpoint/2010/main" val="21493782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71B09729-A6F3-4759-9C66-191ABE52753D}"/>
              </a:ext>
            </a:extLst>
          </p:cNvPr>
          <p:cNvSpPr txBox="1"/>
          <p:nvPr/>
        </p:nvSpPr>
        <p:spPr>
          <a:xfrm>
            <a:off x="1357460" y="2714920"/>
            <a:ext cx="9794449" cy="830997"/>
          </a:xfrm>
          <a:prstGeom prst="rect">
            <a:avLst/>
          </a:prstGeom>
          <a:noFill/>
        </p:spPr>
        <p:txBody>
          <a:bodyPr wrap="square" rtlCol="0">
            <a:spAutoFit/>
          </a:bodyPr>
          <a:lstStyle/>
          <a:p>
            <a:r>
              <a:rPr lang="de-DE" sz="2400" dirty="0">
                <a:latin typeface="Arial" panose="020B0604020202020204" pitchFamily="34" charset="0"/>
                <a:cs typeface="Arial" panose="020B0604020202020204" pitchFamily="34" charset="0"/>
              </a:rPr>
              <a:t>Diskutiert in der Gruppe die Leitfragen auf eurem Arbeitsblatt. </a:t>
            </a:r>
          </a:p>
          <a:p>
            <a:r>
              <a:rPr lang="de-DE" sz="2400" dirty="0">
                <a:latin typeface="Arial" panose="020B0604020202020204" pitchFamily="34" charset="0"/>
                <a:cs typeface="Arial" panose="020B0604020202020204" pitchFamily="34" charset="0"/>
              </a:rPr>
              <a:t>Beachtet dabei die unterschiedlichen Voraussetzungen der Inseln.</a:t>
            </a:r>
          </a:p>
        </p:txBody>
      </p:sp>
    </p:spTree>
    <p:extLst>
      <p:ext uri="{BB962C8B-B14F-4D97-AF65-F5344CB8AC3E}">
        <p14:creationId xmlns:p14="http://schemas.microsoft.com/office/powerpoint/2010/main" val="4140731993"/>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786</Words>
  <Application>Microsoft Office PowerPoint</Application>
  <PresentationFormat>Breitbild</PresentationFormat>
  <Paragraphs>63</Paragraphs>
  <Slides>12</Slides>
  <Notes>5</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12</vt:i4>
      </vt:variant>
    </vt:vector>
  </HeadingPairs>
  <TitlesOfParts>
    <vt:vector size="17" baseType="lpstr">
      <vt:lpstr>Arial</vt:lpstr>
      <vt:lpstr>Calibri</vt:lpstr>
      <vt:lpstr>Calibri Light</vt:lpstr>
      <vt:lpstr>Wingdings</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ISB München</dc:creator>
  <cp:lastModifiedBy>Weber, Alexandra</cp:lastModifiedBy>
  <cp:revision>174</cp:revision>
  <dcterms:created xsi:type="dcterms:W3CDTF">2023-08-10T15:04:25Z</dcterms:created>
  <dcterms:modified xsi:type="dcterms:W3CDTF">2025-05-23T06:34:41Z</dcterms:modified>
</cp:coreProperties>
</file>