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76" r:id="rId3"/>
    <p:sldId id="277" r:id="rId4"/>
    <p:sldId id="323" r:id="rId5"/>
    <p:sldId id="292" r:id="rId6"/>
    <p:sldId id="294" r:id="rId7"/>
    <p:sldId id="293" r:id="rId8"/>
    <p:sldId id="296" r:id="rId9"/>
    <p:sldId id="325" r:id="rId10"/>
    <p:sldId id="278" r:id="rId11"/>
    <p:sldId id="306" r:id="rId12"/>
    <p:sldId id="300" r:id="rId13"/>
    <p:sldId id="307" r:id="rId14"/>
    <p:sldId id="303" r:id="rId15"/>
    <p:sldId id="308" r:id="rId16"/>
    <p:sldId id="298" r:id="rId17"/>
    <p:sldId id="309" r:id="rId18"/>
    <p:sldId id="305" r:id="rId19"/>
    <p:sldId id="313" r:id="rId20"/>
    <p:sldId id="326" r:id="rId21"/>
    <p:sldId id="311" r:id="rId22"/>
    <p:sldId id="314" r:id="rId23"/>
    <p:sldId id="318" r:id="rId24"/>
    <p:sldId id="330" r:id="rId25"/>
    <p:sldId id="320" r:id="rId26"/>
    <p:sldId id="331" r:id="rId27"/>
    <p:sldId id="321" r:id="rId28"/>
    <p:sldId id="324" r:id="rId29"/>
    <p:sldId id="289" r:id="rId30"/>
    <p:sldId id="275" r:id="rId31"/>
    <p:sldId id="274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4E68E020-7415-4B0F-8E5A-107AB05985CB}">
          <p14:sldIdLst>
            <p14:sldId id="258"/>
          </p14:sldIdLst>
        </p14:section>
        <p14:section name="Umfrage Teil 1" id="{DD92EBEE-8399-49FB-8FBC-B9BD14E03E1B}">
          <p14:sldIdLst>
            <p14:sldId id="276"/>
            <p14:sldId id="277"/>
            <p14:sldId id="323"/>
            <p14:sldId id="292"/>
            <p14:sldId id="294"/>
            <p14:sldId id="293"/>
            <p14:sldId id="296"/>
            <p14:sldId id="325"/>
          </p14:sldIdLst>
        </p14:section>
        <p14:section name="Umfrage Teil 2" id="{1CA94252-B722-43D3-AFB3-CDC23C6D0B97}">
          <p14:sldIdLst>
            <p14:sldId id="278"/>
            <p14:sldId id="306"/>
            <p14:sldId id="300"/>
            <p14:sldId id="307"/>
            <p14:sldId id="303"/>
            <p14:sldId id="308"/>
            <p14:sldId id="298"/>
            <p14:sldId id="309"/>
            <p14:sldId id="305"/>
          </p14:sldIdLst>
        </p14:section>
        <p14:section name="Überleitung zum Arbeitsauftrag" id="{80ED270C-BBFE-45D9-8418-47311AE3323D}">
          <p14:sldIdLst>
            <p14:sldId id="313"/>
            <p14:sldId id="326"/>
            <p14:sldId id="311"/>
            <p14:sldId id="314"/>
            <p14:sldId id="318"/>
          </p14:sldIdLst>
        </p14:section>
        <p14:section name="Arbeitsauftrag Gruppenarbeitsphase" id="{8C9077D6-9612-4524-8023-4161777C7B52}">
          <p14:sldIdLst>
            <p14:sldId id="330"/>
          </p14:sldIdLst>
        </p14:section>
        <p14:section name="Abschließende Reflexion" id="{81DA8D03-72DB-4042-ADE0-2C24D68D88FD}">
          <p14:sldIdLst>
            <p14:sldId id="320"/>
            <p14:sldId id="331"/>
            <p14:sldId id="321"/>
            <p14:sldId id="324"/>
          </p14:sldIdLst>
        </p14:section>
        <p14:section name="Bild und Quellenverzeichnis" id="{B8362AB0-4809-41F3-984A-CF326451D377}">
          <p14:sldIdLst>
            <p14:sldId id="289"/>
            <p14:sldId id="275"/>
          </p14:sldIdLst>
        </p14:section>
        <p14:section name="Letzte Folie" id="{F0B9B3BB-BF46-4F03-80A6-2B1A8BA5827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ber, Alexandra" initials="WA" lastIdx="1" clrIdx="0">
    <p:extLst>
      <p:ext uri="{19B8F6BF-5375-455C-9EA6-DF929625EA0E}">
        <p15:presenceInfo xmlns:p15="http://schemas.microsoft.com/office/powerpoint/2012/main" userId="4460ecbdd7165f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2F5597"/>
    <a:srgbClr val="D3D9E3"/>
    <a:srgbClr val="D2D2D2"/>
    <a:srgbClr val="ABC837"/>
    <a:srgbClr val="82AF16"/>
    <a:srgbClr val="5F992C"/>
    <a:srgbClr val="159982"/>
    <a:srgbClr val="008A00"/>
    <a:srgbClr val="44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AFDB1-AE8C-4E13-A84A-214E597C78F9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006A3-EDE9-48A4-B01A-616F1BB18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97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B1E42-47F9-4D94-B21A-BEAE24F16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93BF8A-08C4-4CBF-B04E-6AF6EB4FB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58F097-3BD6-4630-9E4A-428409D6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2DEE5B-5A9D-4957-9526-F4BF4046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25B71-52A6-4393-9A00-F6FA3E9E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2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1BF45-E87A-400A-B15B-BB1357F3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069CBB-3303-42DF-BB78-F6AAF828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144726-4784-4F7D-81A5-42100FF3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B4D665-3C7C-41BC-B969-086A2753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97A2EB-78AB-4F21-AC37-8DD20F4E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8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8781B1-30C8-450D-9B91-7590CE51C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BF82BB-926A-45C4-A8F4-3B1A82C72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23BE81-C1EA-423C-BDBC-D68863CB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815397-678B-4BFA-B3F4-DC533699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0FC0E3-7291-41D8-BED4-2C380FF0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27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04D9A-2C88-4A5E-A576-FEEF6FDD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1C0ED6-713E-4DAE-AA10-0D80FC88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0D96D3-8E13-442D-B55A-ABFC3F2E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B940FD-8A48-4AC8-A5A5-81A27317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DEA83-F853-4168-B330-8BF317C3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027B1-E90F-432B-81D8-82A00574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7D8450-FD23-40F3-99A7-9EABF90CB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1D5D67-0F83-47A2-8A9D-78F85CAB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8F7D67-E75E-426E-AC71-5EA142EB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3CF491-A290-4C5F-B593-13177B18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1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40587-5F8A-4073-AD98-F60F05E7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FAE2B9-099B-4770-B4FE-1B506C29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2FD56-7F4F-4021-B78C-FDD6F0483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17773-64D5-4195-A128-E3EAF432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7B59AD-5010-492F-92E1-B25D8B79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771DBE-A0E4-4246-AE45-C4E43E1D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7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5873B-7D44-4730-95F1-192D4FF4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833B68-E07C-423A-A96A-5DAAFA162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F28C46-A40F-4951-BCE0-C07D23CE0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5993BB-355F-44D8-A80D-B22258D25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459702-8D1F-4A42-83C3-241CA6744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1C764C-43D0-44A7-A42E-0F72AE16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FBC3F3-6AE8-4448-87E0-6F709CA1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6086859-F7C3-42F7-9E66-E732DA3A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9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7EA76-8E6C-4D7E-BB11-894012EE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00BA8B-F3A0-4D19-BF22-2EAB7E6D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223A5B-1F87-4C62-8C50-721268E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9CE21A-DE8C-4A8A-8EC3-9621A687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8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ACB88B9-B500-4405-B582-4C4E344F9E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79626" y="136687"/>
            <a:ext cx="762984" cy="523189"/>
          </a:xfrm>
          <a:prstGeom prst="rect">
            <a:avLst/>
          </a:prstGeom>
          <a:noFill/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AE850A0-B5B8-4A66-A6E0-043B9B1DB731}"/>
              </a:ext>
            </a:extLst>
          </p:cNvPr>
          <p:cNvGrpSpPr/>
          <p:nvPr userDrawn="1"/>
        </p:nvGrpSpPr>
        <p:grpSpPr>
          <a:xfrm>
            <a:off x="125967" y="6046688"/>
            <a:ext cx="9051295" cy="1052733"/>
            <a:chOff x="125967" y="6046688"/>
            <a:chExt cx="9051295" cy="1052733"/>
          </a:xfrm>
        </p:grpSpPr>
        <p:pic>
          <p:nvPicPr>
            <p:cNvPr id="11" name="Grafik 10" descr="Ein Pinselstrich">
              <a:extLst>
                <a:ext uri="{FF2B5EF4-FFF2-40B4-BE49-F238E27FC236}">
                  <a16:creationId xmlns:a16="http://schemas.microsoft.com/office/drawing/2014/main" id="{76E7BAE4-917B-4FD3-847F-7506D7C1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6299" y="6072176"/>
              <a:ext cx="5580963" cy="1027245"/>
            </a:xfrm>
            <a:prstGeom prst="rect">
              <a:avLst/>
            </a:prstGeom>
          </p:spPr>
        </p:pic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15088CB7-F38E-478A-83D0-6D6784B242B7}"/>
                </a:ext>
              </a:extLst>
            </p:cNvPr>
            <p:cNvSpPr txBox="1">
              <a:spLocks/>
            </p:cNvSpPr>
            <p:nvPr/>
          </p:nvSpPr>
          <p:spPr>
            <a:xfrm>
              <a:off x="3549164" y="6399870"/>
              <a:ext cx="4275667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100" kern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b="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www.politischebildung.schule.bayern.de</a:t>
              </a:r>
            </a:p>
          </p:txBody>
        </p:sp>
        <p:pic>
          <p:nvPicPr>
            <p:cNvPr id="14" name="Grafik 13" descr="Ein Pinselstrich">
              <a:extLst>
                <a:ext uri="{FF2B5EF4-FFF2-40B4-BE49-F238E27FC236}">
                  <a16:creationId xmlns:a16="http://schemas.microsoft.com/office/drawing/2014/main" id="{37F6E07C-EB0F-4931-92CC-924E5326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967" y="6046688"/>
              <a:ext cx="3912633" cy="902125"/>
            </a:xfrm>
            <a:prstGeom prst="rect">
              <a:avLst/>
            </a:prstGeom>
          </p:spPr>
        </p:pic>
      </p:grpSp>
      <p:pic>
        <p:nvPicPr>
          <p:cNvPr id="8" name="Grafik 7" descr="Ein Pinselstrich">
            <a:extLst>
              <a:ext uri="{FF2B5EF4-FFF2-40B4-BE49-F238E27FC236}">
                <a16:creationId xmlns:a16="http://schemas.microsoft.com/office/drawing/2014/main" id="{91116D41-E302-4BAC-8B8A-7F3C6E2976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328673" y="6111795"/>
            <a:ext cx="3912633" cy="9021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997889B-D252-49BC-8384-9B77FE5698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7" y="6358927"/>
            <a:ext cx="245558" cy="2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EE039-DC2C-43F7-8117-BBBAA6F0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48940-0AB8-4821-8F3E-D724A055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8704B1-CB17-4046-8FE5-B0E526A52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B0ECA-52E9-4B98-BCE6-74241BE6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24E977-8D61-4487-B2D9-B10E20B0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4A5880-F247-4557-8DAC-EE709F0E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57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BF653-2F10-4DE6-B7E8-1E29E137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76BD56-665D-4546-AAF2-2E9E3A648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37FF91-42F2-4B0B-9AB2-52971821F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7412EF-132B-4630-8EC1-4F752BA0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CCBF7C-1177-48A6-9D8C-16CA948E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55290C-2BF3-458A-9002-1AC04699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1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303968-E1B0-4C3B-A827-16A50EF8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35F991-781A-48E1-B695-075A09C2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DFDC2-58C6-48BE-BF59-42D744A2C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9F4A-0E2A-4C84-B3D9-B935C3636952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601208-AFA9-47FB-954A-BB63AAF4C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39FFEE-5108-4B6E-8195-0B09691B8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1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oodwatch.org/fileadmin/-DE/Themen/Windbeutel/Dokumente/Windbeutel_2021_Kandidaten_Factsheets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s://www.nabu.de/umwelt-und-ressourcen/verkehr/schifffahrt/kreuzschifffahrt/21156.html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de/fotos/ein-grasbewachsenes-feld-mit-bergen-im-hintergrund-3uTGaHtWCxg?utm_content=creditCopyText&amp;utm_medium=referral&amp;utm_source=unsplash" TargetMode="External"/><Relationship Id="rId2" Type="http://schemas.openxmlformats.org/officeDocument/2006/relationships/hyperlink" Target="https://unsplash.com/de/@rsipakov?utm_content=creditCopyText&amp;utm_medium=referral&amp;utm_source=unsplash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nsplash.com/de/fotos/person-in-schwarzer-jacke-mit-schwarzem-rucksack-8TSqJoI-NVs?utm_content=creditCopyText&amp;utm_medium=referral&amp;utm_source=unsplash" TargetMode="External"/><Relationship Id="rId4" Type="http://schemas.openxmlformats.org/officeDocument/2006/relationships/hyperlink" Target="https://unsplash.com/de/@jibarox?utm_content=creditCopyText&amp;utm_medium=referral&amp;utm_source=unsplas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pb-bw.de/greenwashing" TargetMode="External"/><Relationship Id="rId13" Type="http://schemas.openxmlformats.org/officeDocument/2006/relationships/hyperlink" Target="https://www.zdf.de/nachrichten/panorama/goldener-windbeutel-pom-baer-foodwatch-negativpreis-100.html" TargetMode="External"/><Relationship Id="rId3" Type="http://schemas.openxmlformats.org/officeDocument/2006/relationships/hyperlink" Target="https://www.arte.tv/de/videos/113043-039-A/die-textilindustrie-zehn-jahre-nach-rana-plaza/" TargetMode="External"/><Relationship Id="rId7" Type="http://schemas.openxmlformats.org/officeDocument/2006/relationships/hyperlink" Target="https://www.foodwatch.org/fileadmin/-DE/Themen/Windbeutel/Dokumente/Windbeutel_2021_Kandidaten_Factsheets.pdf" TargetMode="External"/><Relationship Id="rId12" Type="http://schemas.openxmlformats.org/officeDocument/2006/relationships/hyperlink" Target="https://www.umweltbundesamt.de/themen/nachhaltigkeit-strategien-internationales/umweltbewusstsein-in-deutschland" TargetMode="External"/><Relationship Id="rId2" Type="http://schemas.openxmlformats.org/officeDocument/2006/relationships/hyperlink" Target="https://www.tagesschau.de/wirtschaft/unternehmen/foodwatch-negativpreis-10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egelklarheit.de/" TargetMode="External"/><Relationship Id="rId11" Type="http://schemas.openxmlformats.org/officeDocument/2006/relationships/hyperlink" Target="https://www.umweltbundesamt.de/greenwashing-sustainable-finance#undefined" TargetMode="External"/><Relationship Id="rId5" Type="http://schemas.openxmlformats.org/officeDocument/2006/relationships/hyperlink" Target="https://www.bpb.de/themen/medien-journalismus/netzdebatte/282365/wenn-nachhaltig-ein-leeres-versprechen-bleibt/" TargetMode="External"/><Relationship Id="rId10" Type="http://schemas.openxmlformats.org/officeDocument/2006/relationships/hyperlink" Target="https://siegelcheck.nabu.de/" TargetMode="External"/><Relationship Id="rId4" Type="http://schemas.openxmlformats.org/officeDocument/2006/relationships/hyperlink" Target="https://www.ardmediathek.de/video/planetb/wie-konzerne-durch-greenwashing-ihr-image-aufpolieren-20/br-fernsehen/Y3JpZDovL2JyLmRlL3ZpZGVvL2QyOGMxYzc3LTUzYzAtNGYxZi1iNDQ2LTAyMzNhZmZhZjMyYQ" TargetMode="External"/><Relationship Id="rId9" Type="http://schemas.openxmlformats.org/officeDocument/2006/relationships/hyperlink" Target="https://www.nabu.de/umwelt-und-ressourcen/verkehr/schifffahrt/kreuzschifffahrt/21156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undesamt.de/sites/default/files/medien/3521/publikationen/umweltbewusstsein_2022_bf-2023_09_04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9F15433-8CD5-4DB3-B6C6-5841986F6FE5}"/>
              </a:ext>
            </a:extLst>
          </p:cNvPr>
          <p:cNvSpPr txBox="1"/>
          <p:nvPr/>
        </p:nvSpPr>
        <p:spPr>
          <a:xfrm>
            <a:off x="1447800" y="3956366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solidFill>
                  <a:srgbClr val="1036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Greenwashing</a:t>
            </a:r>
          </a:p>
        </p:txBody>
      </p:sp>
    </p:spTree>
    <p:extLst>
      <p:ext uri="{BB962C8B-B14F-4D97-AF65-F5344CB8AC3E}">
        <p14:creationId xmlns:p14="http://schemas.microsoft.com/office/powerpoint/2010/main" val="45032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F9E8448-E22C-29C1-3A4C-B6290C0C6712}"/>
              </a:ext>
            </a:extLst>
          </p:cNvPr>
          <p:cNvSpPr/>
          <p:nvPr/>
        </p:nvSpPr>
        <p:spPr>
          <a:xfrm>
            <a:off x="1045478" y="1712564"/>
            <a:ext cx="10016222" cy="3075050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Angenommen dir ist es wichtig, </a:t>
            </a:r>
          </a:p>
          <a:p>
            <a:pPr algn="ctr"/>
            <a:r>
              <a:rPr lang="de-DE" sz="3200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nachhaltig einzukaufen. </a:t>
            </a:r>
          </a:p>
          <a:p>
            <a:pPr algn="ctr"/>
            <a:r>
              <a:rPr lang="de-DE" sz="3200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welches der beiden Produkte </a:t>
            </a:r>
          </a:p>
          <a:p>
            <a:pPr algn="ctr"/>
            <a:r>
              <a:rPr lang="de-DE" sz="3200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würdest du dich jeweils entscheiden?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4C6B33F-9E0D-4F51-2088-533AAA42A158}"/>
              </a:ext>
            </a:extLst>
          </p:cNvPr>
          <p:cNvSpPr/>
          <p:nvPr/>
        </p:nvSpPr>
        <p:spPr>
          <a:xfrm rot="967604">
            <a:off x="1597050" y="1322155"/>
            <a:ext cx="683970" cy="780818"/>
          </a:xfrm>
          <a:custGeom>
            <a:avLst/>
            <a:gdLst>
              <a:gd name="connsiteX0" fmla="*/ 0 w 683970"/>
              <a:gd name="connsiteY0" fmla="*/ 0 h 780818"/>
              <a:gd name="connsiteX1" fmla="*/ 683970 w 683970"/>
              <a:gd name="connsiteY1" fmla="*/ 0 h 780818"/>
              <a:gd name="connsiteX2" fmla="*/ 683970 w 683970"/>
              <a:gd name="connsiteY2" fmla="*/ 780818 h 780818"/>
              <a:gd name="connsiteX3" fmla="*/ 0 w 683970"/>
              <a:gd name="connsiteY3" fmla="*/ 780818 h 780818"/>
              <a:gd name="connsiteX4" fmla="*/ 0 w 683970"/>
              <a:gd name="connsiteY4" fmla="*/ 0 h 78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70" h="780818" fill="none" extrusionOk="0">
                <a:moveTo>
                  <a:pt x="0" y="0"/>
                </a:moveTo>
                <a:cubicBezTo>
                  <a:pt x="152025" y="37623"/>
                  <a:pt x="391560" y="23487"/>
                  <a:pt x="683970" y="0"/>
                </a:cubicBezTo>
                <a:cubicBezTo>
                  <a:pt x="720489" y="289801"/>
                  <a:pt x="615621" y="692699"/>
                  <a:pt x="683970" y="780818"/>
                </a:cubicBezTo>
                <a:cubicBezTo>
                  <a:pt x="513676" y="807623"/>
                  <a:pt x="202568" y="805621"/>
                  <a:pt x="0" y="780818"/>
                </a:cubicBezTo>
                <a:cubicBezTo>
                  <a:pt x="54676" y="694306"/>
                  <a:pt x="-62012" y="247315"/>
                  <a:pt x="0" y="0"/>
                </a:cubicBezTo>
                <a:close/>
              </a:path>
              <a:path w="683970" h="780818" stroke="0" extrusionOk="0">
                <a:moveTo>
                  <a:pt x="0" y="0"/>
                </a:moveTo>
                <a:cubicBezTo>
                  <a:pt x="86885" y="-42769"/>
                  <a:pt x="467060" y="-23081"/>
                  <a:pt x="683970" y="0"/>
                </a:cubicBezTo>
                <a:cubicBezTo>
                  <a:pt x="698930" y="361950"/>
                  <a:pt x="667452" y="497064"/>
                  <a:pt x="683970" y="780818"/>
                </a:cubicBezTo>
                <a:cubicBezTo>
                  <a:pt x="349135" y="762494"/>
                  <a:pt x="311642" y="767260"/>
                  <a:pt x="0" y="780818"/>
                </a:cubicBezTo>
                <a:cubicBezTo>
                  <a:pt x="-69444" y="540236"/>
                  <a:pt x="37890" y="388913"/>
                  <a:pt x="0" y="0"/>
                </a:cubicBezTo>
                <a:close/>
              </a:path>
            </a:pathLst>
          </a:custGeom>
          <a:solidFill>
            <a:srgbClr val="2F5597"/>
          </a:solidFill>
          <a:ln>
            <a:extLst>
              <a:ext uri="{C807C97D-BFC1-408E-A445-0C87EB9F89A2}">
                <ask:lineSketchStyleProps xmlns:ask="http://schemas.microsoft.com/office/drawing/2018/sketchyshapes" xmlns="" sd="31930167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rgbClr val="D2D2D2"/>
                </a:solidFill>
                <a:latin typeface="Modern Love Caps" panose="04070805081001020A01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22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1BA1EA-BE2C-4494-3119-3151D1B8D4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8613" y="1332520"/>
            <a:ext cx="3451058" cy="345105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0523AF8-86A1-119E-0BFE-AC1BC1D3D062}"/>
              </a:ext>
            </a:extLst>
          </p:cNvPr>
          <p:cNvSpPr/>
          <p:nvPr/>
        </p:nvSpPr>
        <p:spPr>
          <a:xfrm>
            <a:off x="3905126" y="1818128"/>
            <a:ext cx="604913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>
                <a:solidFill>
                  <a:srgbClr val="103683"/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Wasser </a:t>
            </a:r>
          </a:p>
        </p:txBody>
      </p:sp>
    </p:spTree>
    <p:extLst>
      <p:ext uri="{BB962C8B-B14F-4D97-AF65-F5344CB8AC3E}">
        <p14:creationId xmlns:p14="http://schemas.microsoft.com/office/powerpoint/2010/main" val="99044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9DFD0C2-4A78-4DDF-EAFE-47162C1CD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36"/>
          <a:stretch/>
        </p:blipFill>
        <p:spPr>
          <a:xfrm>
            <a:off x="907694" y="3935801"/>
            <a:ext cx="3723435" cy="169171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70D7214-1BC8-9658-8325-0AB6BAA4CFD3}"/>
              </a:ext>
            </a:extLst>
          </p:cNvPr>
          <p:cNvSpPr/>
          <p:nvPr/>
        </p:nvSpPr>
        <p:spPr>
          <a:xfrm>
            <a:off x="164385" y="1266731"/>
            <a:ext cx="4884416" cy="4967756"/>
          </a:xfrm>
          <a:prstGeom prst="rect">
            <a:avLst/>
          </a:prstGeom>
          <a:noFill/>
          <a:ln w="57150">
            <a:solidFill>
              <a:srgbClr val="D2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4CC5D3B-F2F2-1E0E-8B86-1D5CCA874A50}"/>
              </a:ext>
            </a:extLst>
          </p:cNvPr>
          <p:cNvSpPr/>
          <p:nvPr/>
        </p:nvSpPr>
        <p:spPr>
          <a:xfrm>
            <a:off x="164385" y="1688551"/>
            <a:ext cx="4884416" cy="248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Verpackung</a:t>
            </a: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Plastik-Einwegflasche</a:t>
            </a:r>
          </a:p>
          <a:p>
            <a:pPr algn="ctr"/>
            <a:endParaRPr lang="de-DE" sz="2000" b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Herkunft</a:t>
            </a: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: Frankreich</a:t>
            </a:r>
          </a:p>
          <a:p>
            <a:pPr algn="ctr"/>
            <a:endParaRPr lang="de-DE" sz="1200" b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Transport nach DL</a:t>
            </a: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Überwiegend per LKW nicht per Zug</a:t>
            </a:r>
          </a:p>
          <a:p>
            <a:pPr algn="ctr"/>
            <a:endParaRPr lang="de-DE" sz="12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CO2 Ausstoß in g im Vergleich: </a:t>
            </a: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6191531-4A01-D29E-BE89-47654C9EBB00}"/>
              </a:ext>
            </a:extLst>
          </p:cNvPr>
          <p:cNvSpPr/>
          <p:nvPr/>
        </p:nvSpPr>
        <p:spPr>
          <a:xfrm>
            <a:off x="6748511" y="1813334"/>
            <a:ext cx="4884416" cy="248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Verpackung:  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100 % recyclebares Material</a:t>
            </a:r>
          </a:p>
          <a:p>
            <a:pPr algn="ctr"/>
            <a:endParaRPr lang="de-DE" sz="2000" b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b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Herkunft: 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Aus natürlichen Quellen </a:t>
            </a:r>
          </a:p>
          <a:p>
            <a:pPr algn="ctr"/>
            <a:endParaRPr lang="de-DE" sz="2000" b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Herstellung: 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Klimaneutral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A331E54-14E5-AC1A-D051-3EFD6315A8AB}"/>
              </a:ext>
            </a:extLst>
          </p:cNvPr>
          <p:cNvSpPr/>
          <p:nvPr/>
        </p:nvSpPr>
        <p:spPr>
          <a:xfrm>
            <a:off x="831198" y="929383"/>
            <a:ext cx="2712102" cy="569692"/>
          </a:xfrm>
          <a:prstGeom prst="roundRect">
            <a:avLst>
              <a:gd name="adj" fmla="val 50000"/>
            </a:avLst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     Produktinformation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EFF5AC-7FB7-6BCF-F6C0-7B0D91BC2B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6683" y="2436810"/>
            <a:ext cx="1240415" cy="124041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B448BBA-19F2-7410-C141-0C8CB68FF9DA}"/>
              </a:ext>
            </a:extLst>
          </p:cNvPr>
          <p:cNvSpPr/>
          <p:nvPr/>
        </p:nvSpPr>
        <p:spPr>
          <a:xfrm>
            <a:off x="6748510" y="1225362"/>
            <a:ext cx="4884416" cy="4967756"/>
          </a:xfrm>
          <a:prstGeom prst="rect">
            <a:avLst/>
          </a:prstGeom>
          <a:noFill/>
          <a:ln w="57150">
            <a:solidFill>
              <a:srgbClr val="D2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3687FD7-7636-0303-BC1F-1954BE41D94E}"/>
              </a:ext>
            </a:extLst>
          </p:cNvPr>
          <p:cNvSpPr/>
          <p:nvPr/>
        </p:nvSpPr>
        <p:spPr>
          <a:xfrm>
            <a:off x="907695" y="978886"/>
            <a:ext cx="509602" cy="471828"/>
          </a:xfrm>
          <a:prstGeom prst="ellipse">
            <a:avLst/>
          </a:prstGeom>
          <a:solidFill>
            <a:srgbClr val="D3D9E3"/>
          </a:solidFill>
          <a:ln w="28575">
            <a:solidFill>
              <a:srgbClr val="2F5597"/>
            </a:solidFill>
            <a:extLst>
              <a:ext uri="{C807C97D-BFC1-408E-A445-0C87EB9F89A2}">
                <ask:lineSketchStyleProps xmlns:ask="http://schemas.microsoft.com/office/drawing/2018/sketchyshapes" xmlns="" sd="3193016792">
                  <a:custGeom>
                    <a:avLst/>
                    <a:gdLst>
                      <a:gd name="connsiteX0" fmla="*/ 0 w 595574"/>
                      <a:gd name="connsiteY0" fmla="*/ 255022 h 510043"/>
                      <a:gd name="connsiteX1" fmla="*/ 297787 w 595574"/>
                      <a:gd name="connsiteY1" fmla="*/ 0 h 510043"/>
                      <a:gd name="connsiteX2" fmla="*/ 595574 w 595574"/>
                      <a:gd name="connsiteY2" fmla="*/ 255022 h 510043"/>
                      <a:gd name="connsiteX3" fmla="*/ 297787 w 595574"/>
                      <a:gd name="connsiteY3" fmla="*/ 510044 h 510043"/>
                      <a:gd name="connsiteX4" fmla="*/ 0 w 595574"/>
                      <a:gd name="connsiteY4" fmla="*/ 255022 h 510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574" h="510043" fill="none" extrusionOk="0">
                        <a:moveTo>
                          <a:pt x="0" y="255022"/>
                        </a:moveTo>
                        <a:cubicBezTo>
                          <a:pt x="16935" y="134638"/>
                          <a:pt x="133805" y="-3073"/>
                          <a:pt x="297787" y="0"/>
                        </a:cubicBezTo>
                        <a:cubicBezTo>
                          <a:pt x="476647" y="-2344"/>
                          <a:pt x="607992" y="94148"/>
                          <a:pt x="595574" y="255022"/>
                        </a:cubicBezTo>
                        <a:cubicBezTo>
                          <a:pt x="583244" y="387768"/>
                          <a:pt x="454869" y="522488"/>
                          <a:pt x="297787" y="510044"/>
                        </a:cubicBezTo>
                        <a:cubicBezTo>
                          <a:pt x="116719" y="505776"/>
                          <a:pt x="2152" y="400091"/>
                          <a:pt x="0" y="255022"/>
                        </a:cubicBezTo>
                        <a:close/>
                      </a:path>
                      <a:path w="595574" h="510043" stroke="0" extrusionOk="0">
                        <a:moveTo>
                          <a:pt x="0" y="255022"/>
                        </a:moveTo>
                        <a:cubicBezTo>
                          <a:pt x="17826" y="122990"/>
                          <a:pt x="128760" y="22552"/>
                          <a:pt x="297787" y="0"/>
                        </a:cubicBezTo>
                        <a:cubicBezTo>
                          <a:pt x="469306" y="5631"/>
                          <a:pt x="581222" y="95515"/>
                          <a:pt x="595574" y="255022"/>
                        </a:cubicBezTo>
                        <a:cubicBezTo>
                          <a:pt x="570008" y="403180"/>
                          <a:pt x="432989" y="501427"/>
                          <a:pt x="297787" y="510044"/>
                        </a:cubicBezTo>
                        <a:cubicBezTo>
                          <a:pt x="140659" y="513228"/>
                          <a:pt x="-5332" y="404293"/>
                          <a:pt x="0" y="2550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2F5597"/>
                </a:solidFill>
                <a:latin typeface="The Hand Extrablack" panose="03070A02030502020204" pitchFamily="66" charset="0"/>
              </a:rPr>
              <a:t>1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AE0EAE9A-2D0D-BB3F-8EAE-C0C3FB1E4279}"/>
              </a:ext>
            </a:extLst>
          </p:cNvPr>
          <p:cNvSpPr/>
          <p:nvPr/>
        </p:nvSpPr>
        <p:spPr>
          <a:xfrm>
            <a:off x="7905098" y="981885"/>
            <a:ext cx="2712102" cy="569692"/>
          </a:xfrm>
          <a:prstGeom prst="roundRect">
            <a:avLst>
              <a:gd name="adj" fmla="val 50000"/>
            </a:avLst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     Produktinformation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806F9CB-11E4-6A39-0E1D-6350692E00CA}"/>
              </a:ext>
            </a:extLst>
          </p:cNvPr>
          <p:cNvSpPr/>
          <p:nvPr/>
        </p:nvSpPr>
        <p:spPr>
          <a:xfrm>
            <a:off x="7981595" y="1031388"/>
            <a:ext cx="509602" cy="471828"/>
          </a:xfrm>
          <a:prstGeom prst="ellipse">
            <a:avLst/>
          </a:prstGeom>
          <a:solidFill>
            <a:srgbClr val="D3D9E3"/>
          </a:solidFill>
          <a:ln w="28575">
            <a:solidFill>
              <a:srgbClr val="2F5597"/>
            </a:solidFill>
            <a:extLst>
              <a:ext uri="{C807C97D-BFC1-408E-A445-0C87EB9F89A2}">
                <ask:lineSketchStyleProps xmlns:ask="http://schemas.microsoft.com/office/drawing/2018/sketchyshapes" xmlns="" sd="3193016792">
                  <a:custGeom>
                    <a:avLst/>
                    <a:gdLst>
                      <a:gd name="connsiteX0" fmla="*/ 0 w 595574"/>
                      <a:gd name="connsiteY0" fmla="*/ 255022 h 510043"/>
                      <a:gd name="connsiteX1" fmla="*/ 297787 w 595574"/>
                      <a:gd name="connsiteY1" fmla="*/ 0 h 510043"/>
                      <a:gd name="connsiteX2" fmla="*/ 595574 w 595574"/>
                      <a:gd name="connsiteY2" fmla="*/ 255022 h 510043"/>
                      <a:gd name="connsiteX3" fmla="*/ 297787 w 595574"/>
                      <a:gd name="connsiteY3" fmla="*/ 510044 h 510043"/>
                      <a:gd name="connsiteX4" fmla="*/ 0 w 595574"/>
                      <a:gd name="connsiteY4" fmla="*/ 255022 h 510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574" h="510043" fill="none" extrusionOk="0">
                        <a:moveTo>
                          <a:pt x="0" y="255022"/>
                        </a:moveTo>
                        <a:cubicBezTo>
                          <a:pt x="16935" y="134638"/>
                          <a:pt x="133805" y="-3073"/>
                          <a:pt x="297787" y="0"/>
                        </a:cubicBezTo>
                        <a:cubicBezTo>
                          <a:pt x="476647" y="-2344"/>
                          <a:pt x="607992" y="94148"/>
                          <a:pt x="595574" y="255022"/>
                        </a:cubicBezTo>
                        <a:cubicBezTo>
                          <a:pt x="583244" y="387768"/>
                          <a:pt x="454869" y="522488"/>
                          <a:pt x="297787" y="510044"/>
                        </a:cubicBezTo>
                        <a:cubicBezTo>
                          <a:pt x="116719" y="505776"/>
                          <a:pt x="2152" y="400091"/>
                          <a:pt x="0" y="255022"/>
                        </a:cubicBezTo>
                        <a:close/>
                      </a:path>
                      <a:path w="595574" h="510043" stroke="0" extrusionOk="0">
                        <a:moveTo>
                          <a:pt x="0" y="255022"/>
                        </a:moveTo>
                        <a:cubicBezTo>
                          <a:pt x="17826" y="122990"/>
                          <a:pt x="128760" y="22552"/>
                          <a:pt x="297787" y="0"/>
                        </a:cubicBezTo>
                        <a:cubicBezTo>
                          <a:pt x="469306" y="5631"/>
                          <a:pt x="581222" y="95515"/>
                          <a:pt x="595574" y="255022"/>
                        </a:cubicBezTo>
                        <a:cubicBezTo>
                          <a:pt x="570008" y="403180"/>
                          <a:pt x="432989" y="501427"/>
                          <a:pt x="297787" y="510044"/>
                        </a:cubicBezTo>
                        <a:cubicBezTo>
                          <a:pt x="140659" y="513228"/>
                          <a:pt x="-5332" y="404293"/>
                          <a:pt x="0" y="2550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2F5597"/>
                </a:solidFill>
                <a:latin typeface="The Hand Extrablack" panose="03070A02030502020204" pitchFamily="66" charset="0"/>
              </a:rPr>
              <a:t>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1CA0EE-0FBD-5F3D-5527-CE82D2A282A5}"/>
              </a:ext>
            </a:extLst>
          </p:cNvPr>
          <p:cNvSpPr txBox="1"/>
          <p:nvPr/>
        </p:nvSpPr>
        <p:spPr>
          <a:xfrm>
            <a:off x="729714" y="5500115"/>
            <a:ext cx="42588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833880" algn="l"/>
              </a:tabLst>
            </a:pPr>
            <a:r>
              <a:rPr lang="de-DE" sz="10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Foodwatch, Factsheets der Kandidaten für den goldenen Windbeutel, 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4"/>
              </a:rPr>
              <a:t>https://www.foodwatch.org/fileadmin/-DE/Themen/Windbeutel/Dokumente/Windbeutel_2021_Kandidaten_Factsheets.pdf</a:t>
            </a:r>
            <a:r>
              <a:rPr lang="de-DE" sz="10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, zuletzt aufgerufen am 05.11.2023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673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34A731C-0B8C-47E3-B0C3-336F3C4F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1" t="47130" r="5952" b="39537"/>
          <a:stretch/>
        </p:blipFill>
        <p:spPr>
          <a:xfrm>
            <a:off x="5003800" y="1994171"/>
            <a:ext cx="1873249" cy="143482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2AC060E-5BF0-8D9B-8DBD-BA2D93320E01}"/>
              </a:ext>
            </a:extLst>
          </p:cNvPr>
          <p:cNvSpPr/>
          <p:nvPr/>
        </p:nvSpPr>
        <p:spPr>
          <a:xfrm>
            <a:off x="3094866" y="1797185"/>
            <a:ext cx="289953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>
                <a:solidFill>
                  <a:srgbClr val="103683"/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Kreuzfahrt </a:t>
            </a:r>
          </a:p>
        </p:txBody>
      </p:sp>
    </p:spTree>
    <p:extLst>
      <p:ext uri="{BB962C8B-B14F-4D97-AF65-F5344CB8AC3E}">
        <p14:creationId xmlns:p14="http://schemas.microsoft.com/office/powerpoint/2010/main" val="68701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78F8824-4A97-0102-568C-01ED43F0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3539">
            <a:off x="7741758" y="2394660"/>
            <a:ext cx="2186765" cy="18171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97D425C-5BF5-005F-9E4A-5EE1F8504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664">
            <a:off x="334877" y="1939228"/>
            <a:ext cx="2647193" cy="232882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8AA93FA-9306-78B4-7D4B-1EF616D713E1}"/>
              </a:ext>
            </a:extLst>
          </p:cNvPr>
          <p:cNvSpPr/>
          <p:nvPr/>
        </p:nvSpPr>
        <p:spPr>
          <a:xfrm>
            <a:off x="6770297" y="1645768"/>
            <a:ext cx="5257318" cy="4309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Antrieb: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Flüssigerdgas (=LNG-Gas aus Fracking)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9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Marinegasöl (=Dieseltreibstoff)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Hoher CO2 Ausstoß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Große Feinstaubbelastung</a:t>
            </a:r>
          </a:p>
          <a:p>
            <a:pPr lvl="1"/>
            <a:endParaRPr lang="de-DE" sz="11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Ableiten von Fäkalien und Biomüll ins Meer</a:t>
            </a: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F887EC4-B46E-C19B-4D47-DB5F9C3ABF6D}"/>
              </a:ext>
            </a:extLst>
          </p:cNvPr>
          <p:cNvSpPr/>
          <p:nvPr/>
        </p:nvSpPr>
        <p:spPr>
          <a:xfrm>
            <a:off x="260696" y="1705582"/>
            <a:ext cx="4810259" cy="2446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Modern Love Grunge" panose="04070805081005020601" pitchFamily="82" charset="0"/>
              </a:rPr>
              <a:t>„GREEN CRUISING“</a:t>
            </a:r>
          </a:p>
          <a:p>
            <a:endParaRPr lang="de-DE" sz="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Spezielle Feinstaubfiltervorrichtungen zum Umweltschutz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36C3C9-71AB-4F4C-9C48-32357C35BBBB}"/>
              </a:ext>
            </a:extLst>
          </p:cNvPr>
          <p:cNvSpPr txBox="1"/>
          <p:nvPr/>
        </p:nvSpPr>
        <p:spPr>
          <a:xfrm>
            <a:off x="1307730" y="5728562"/>
            <a:ext cx="6253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 Verwendung folgender Bilddateien selbst erstellt </a:t>
            </a:r>
            <a:endParaRPr lang="de-DE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freesvg.org –  SVG ID: 186053, 132899, 10712, 37551, 89192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3FB8AEF-BE95-B32C-78BB-DCB01DED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6556">
            <a:off x="2919810" y="2755801"/>
            <a:ext cx="2288051" cy="202382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0D8CAC3-9EDA-2C2A-71D9-B5AB7FA9EC32}"/>
              </a:ext>
            </a:extLst>
          </p:cNvPr>
          <p:cNvSpPr/>
          <p:nvPr/>
        </p:nvSpPr>
        <p:spPr>
          <a:xfrm>
            <a:off x="164385" y="1266731"/>
            <a:ext cx="5151274" cy="4967756"/>
          </a:xfrm>
          <a:prstGeom prst="rect">
            <a:avLst/>
          </a:prstGeom>
          <a:noFill/>
          <a:ln w="57150">
            <a:solidFill>
              <a:srgbClr val="D2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7C8EA90-9209-C830-1727-DCA3A58D3873}"/>
              </a:ext>
            </a:extLst>
          </p:cNvPr>
          <p:cNvSpPr/>
          <p:nvPr/>
        </p:nvSpPr>
        <p:spPr>
          <a:xfrm>
            <a:off x="831198" y="929383"/>
            <a:ext cx="2712102" cy="569692"/>
          </a:xfrm>
          <a:prstGeom prst="roundRect">
            <a:avLst>
              <a:gd name="adj" fmla="val 50000"/>
            </a:avLst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     Produktinformation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04AD65A-829E-9FF0-606D-9930D6E59DD1}"/>
              </a:ext>
            </a:extLst>
          </p:cNvPr>
          <p:cNvSpPr/>
          <p:nvPr/>
        </p:nvSpPr>
        <p:spPr>
          <a:xfrm>
            <a:off x="6748510" y="1225362"/>
            <a:ext cx="5257318" cy="5150038"/>
          </a:xfrm>
          <a:prstGeom prst="rect">
            <a:avLst/>
          </a:prstGeom>
          <a:noFill/>
          <a:ln w="57150">
            <a:solidFill>
              <a:srgbClr val="D2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84E90BE-6173-1CB7-CC6C-680B5FCB622F}"/>
              </a:ext>
            </a:extLst>
          </p:cNvPr>
          <p:cNvSpPr/>
          <p:nvPr/>
        </p:nvSpPr>
        <p:spPr>
          <a:xfrm>
            <a:off x="907695" y="978886"/>
            <a:ext cx="509602" cy="471828"/>
          </a:xfrm>
          <a:prstGeom prst="ellipse">
            <a:avLst/>
          </a:prstGeom>
          <a:solidFill>
            <a:srgbClr val="D3D9E3"/>
          </a:solidFill>
          <a:ln w="28575">
            <a:solidFill>
              <a:srgbClr val="2F5597"/>
            </a:solidFill>
            <a:extLst>
              <a:ext uri="{C807C97D-BFC1-408E-A445-0C87EB9F89A2}">
                <ask:lineSketchStyleProps xmlns:ask="http://schemas.microsoft.com/office/drawing/2018/sketchyshapes" xmlns="" sd="3193016792">
                  <a:custGeom>
                    <a:avLst/>
                    <a:gdLst>
                      <a:gd name="connsiteX0" fmla="*/ 0 w 595574"/>
                      <a:gd name="connsiteY0" fmla="*/ 255022 h 510043"/>
                      <a:gd name="connsiteX1" fmla="*/ 297787 w 595574"/>
                      <a:gd name="connsiteY1" fmla="*/ 0 h 510043"/>
                      <a:gd name="connsiteX2" fmla="*/ 595574 w 595574"/>
                      <a:gd name="connsiteY2" fmla="*/ 255022 h 510043"/>
                      <a:gd name="connsiteX3" fmla="*/ 297787 w 595574"/>
                      <a:gd name="connsiteY3" fmla="*/ 510044 h 510043"/>
                      <a:gd name="connsiteX4" fmla="*/ 0 w 595574"/>
                      <a:gd name="connsiteY4" fmla="*/ 255022 h 510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574" h="510043" fill="none" extrusionOk="0">
                        <a:moveTo>
                          <a:pt x="0" y="255022"/>
                        </a:moveTo>
                        <a:cubicBezTo>
                          <a:pt x="16935" y="134638"/>
                          <a:pt x="133805" y="-3073"/>
                          <a:pt x="297787" y="0"/>
                        </a:cubicBezTo>
                        <a:cubicBezTo>
                          <a:pt x="476647" y="-2344"/>
                          <a:pt x="607992" y="94148"/>
                          <a:pt x="595574" y="255022"/>
                        </a:cubicBezTo>
                        <a:cubicBezTo>
                          <a:pt x="583244" y="387768"/>
                          <a:pt x="454869" y="522488"/>
                          <a:pt x="297787" y="510044"/>
                        </a:cubicBezTo>
                        <a:cubicBezTo>
                          <a:pt x="116719" y="505776"/>
                          <a:pt x="2152" y="400091"/>
                          <a:pt x="0" y="255022"/>
                        </a:cubicBezTo>
                        <a:close/>
                      </a:path>
                      <a:path w="595574" h="510043" stroke="0" extrusionOk="0">
                        <a:moveTo>
                          <a:pt x="0" y="255022"/>
                        </a:moveTo>
                        <a:cubicBezTo>
                          <a:pt x="17826" y="122990"/>
                          <a:pt x="128760" y="22552"/>
                          <a:pt x="297787" y="0"/>
                        </a:cubicBezTo>
                        <a:cubicBezTo>
                          <a:pt x="469306" y="5631"/>
                          <a:pt x="581222" y="95515"/>
                          <a:pt x="595574" y="255022"/>
                        </a:cubicBezTo>
                        <a:cubicBezTo>
                          <a:pt x="570008" y="403180"/>
                          <a:pt x="432989" y="501427"/>
                          <a:pt x="297787" y="510044"/>
                        </a:cubicBezTo>
                        <a:cubicBezTo>
                          <a:pt x="140659" y="513228"/>
                          <a:pt x="-5332" y="404293"/>
                          <a:pt x="0" y="2550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2F5597"/>
                </a:solidFill>
                <a:latin typeface="The Hand Extrablack" panose="03070A02030502020204" pitchFamily="66" charset="0"/>
              </a:rPr>
              <a:t>1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084283F6-0247-F7E1-50D7-69DD5868A845}"/>
              </a:ext>
            </a:extLst>
          </p:cNvPr>
          <p:cNvSpPr/>
          <p:nvPr/>
        </p:nvSpPr>
        <p:spPr>
          <a:xfrm>
            <a:off x="7905098" y="981885"/>
            <a:ext cx="2712102" cy="569692"/>
          </a:xfrm>
          <a:prstGeom prst="roundRect">
            <a:avLst>
              <a:gd name="adj" fmla="val 50000"/>
            </a:avLst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     Produktinformation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93ED2DA-5357-733E-4CC2-3A9D46B71015}"/>
              </a:ext>
            </a:extLst>
          </p:cNvPr>
          <p:cNvSpPr/>
          <p:nvPr/>
        </p:nvSpPr>
        <p:spPr>
          <a:xfrm>
            <a:off x="7981595" y="1031388"/>
            <a:ext cx="509602" cy="471828"/>
          </a:xfrm>
          <a:prstGeom prst="ellipse">
            <a:avLst/>
          </a:prstGeom>
          <a:solidFill>
            <a:srgbClr val="D3D9E3"/>
          </a:solidFill>
          <a:ln w="28575">
            <a:solidFill>
              <a:srgbClr val="2F5597"/>
            </a:solidFill>
            <a:extLst>
              <a:ext uri="{C807C97D-BFC1-408E-A445-0C87EB9F89A2}">
                <ask:lineSketchStyleProps xmlns:ask="http://schemas.microsoft.com/office/drawing/2018/sketchyshapes" xmlns="" sd="3193016792">
                  <a:custGeom>
                    <a:avLst/>
                    <a:gdLst>
                      <a:gd name="connsiteX0" fmla="*/ 0 w 595574"/>
                      <a:gd name="connsiteY0" fmla="*/ 255022 h 510043"/>
                      <a:gd name="connsiteX1" fmla="*/ 297787 w 595574"/>
                      <a:gd name="connsiteY1" fmla="*/ 0 h 510043"/>
                      <a:gd name="connsiteX2" fmla="*/ 595574 w 595574"/>
                      <a:gd name="connsiteY2" fmla="*/ 255022 h 510043"/>
                      <a:gd name="connsiteX3" fmla="*/ 297787 w 595574"/>
                      <a:gd name="connsiteY3" fmla="*/ 510044 h 510043"/>
                      <a:gd name="connsiteX4" fmla="*/ 0 w 595574"/>
                      <a:gd name="connsiteY4" fmla="*/ 255022 h 510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574" h="510043" fill="none" extrusionOk="0">
                        <a:moveTo>
                          <a:pt x="0" y="255022"/>
                        </a:moveTo>
                        <a:cubicBezTo>
                          <a:pt x="16935" y="134638"/>
                          <a:pt x="133805" y="-3073"/>
                          <a:pt x="297787" y="0"/>
                        </a:cubicBezTo>
                        <a:cubicBezTo>
                          <a:pt x="476647" y="-2344"/>
                          <a:pt x="607992" y="94148"/>
                          <a:pt x="595574" y="255022"/>
                        </a:cubicBezTo>
                        <a:cubicBezTo>
                          <a:pt x="583244" y="387768"/>
                          <a:pt x="454869" y="522488"/>
                          <a:pt x="297787" y="510044"/>
                        </a:cubicBezTo>
                        <a:cubicBezTo>
                          <a:pt x="116719" y="505776"/>
                          <a:pt x="2152" y="400091"/>
                          <a:pt x="0" y="255022"/>
                        </a:cubicBezTo>
                        <a:close/>
                      </a:path>
                      <a:path w="595574" h="510043" stroke="0" extrusionOk="0">
                        <a:moveTo>
                          <a:pt x="0" y="255022"/>
                        </a:moveTo>
                        <a:cubicBezTo>
                          <a:pt x="17826" y="122990"/>
                          <a:pt x="128760" y="22552"/>
                          <a:pt x="297787" y="0"/>
                        </a:cubicBezTo>
                        <a:cubicBezTo>
                          <a:pt x="469306" y="5631"/>
                          <a:pt x="581222" y="95515"/>
                          <a:pt x="595574" y="255022"/>
                        </a:cubicBezTo>
                        <a:cubicBezTo>
                          <a:pt x="570008" y="403180"/>
                          <a:pt x="432989" y="501427"/>
                          <a:pt x="297787" y="510044"/>
                        </a:cubicBezTo>
                        <a:cubicBezTo>
                          <a:pt x="140659" y="513228"/>
                          <a:pt x="-5332" y="404293"/>
                          <a:pt x="0" y="2550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2F5597"/>
                </a:solidFill>
                <a:latin typeface="The Hand Extrablack" panose="03070A02030502020204" pitchFamily="66" charset="0"/>
              </a:rPr>
              <a:t>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7412A2-185D-C186-EA07-31A6389BBF46}"/>
              </a:ext>
            </a:extLst>
          </p:cNvPr>
          <p:cNvSpPr txBox="1"/>
          <p:nvPr/>
        </p:nvSpPr>
        <p:spPr>
          <a:xfrm>
            <a:off x="7224472" y="6006416"/>
            <a:ext cx="52573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NABU, Kreuzfahrtbranche glänzt durch Greenwashing, </a:t>
            </a:r>
            <a:endParaRPr lang="de-D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9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5"/>
              </a:rPr>
              <a:t>https://www.nabu.de/umwelt-und-ressourcen/verkehr/schifffahrt/kreuzschifffahrt/21156.html</a:t>
            </a:r>
            <a:endParaRPr lang="de-DE" sz="900" dirty="0">
              <a:effectLst/>
              <a:latin typeface="Arial" panose="020B0604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de-DE" sz="900" dirty="0">
              <a:highlight>
                <a:srgbClr val="FFFF00"/>
              </a:highlight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AEA4DE8-ED0B-4F52-AF4A-D7941C192E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1" t="47130" r="5952" b="39537"/>
          <a:stretch/>
        </p:blipFill>
        <p:spPr>
          <a:xfrm>
            <a:off x="5505239" y="2945401"/>
            <a:ext cx="1116224" cy="8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7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ite t-shirt vector image">
            <a:extLst>
              <a:ext uri="{FF2B5EF4-FFF2-40B4-BE49-F238E27FC236}">
                <a16:creationId xmlns:a16="http://schemas.microsoft.com/office/drawing/2014/main" id="{D1BE5D28-7F73-6F26-4C19-237E36E5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77" y="1419022"/>
            <a:ext cx="4019955" cy="401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F34148B-FB68-8DCE-7894-88CDFA79EDB5}"/>
              </a:ext>
            </a:extLst>
          </p:cNvPr>
          <p:cNvSpPr/>
          <p:nvPr/>
        </p:nvSpPr>
        <p:spPr>
          <a:xfrm>
            <a:off x="2636524" y="1405810"/>
            <a:ext cx="283603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>
                <a:solidFill>
                  <a:srgbClr val="103683"/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Fashion </a:t>
            </a:r>
          </a:p>
        </p:txBody>
      </p:sp>
    </p:spTree>
    <p:extLst>
      <p:ext uri="{BB962C8B-B14F-4D97-AF65-F5344CB8AC3E}">
        <p14:creationId xmlns:p14="http://schemas.microsoft.com/office/powerpoint/2010/main" val="136465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4B21769-E577-6092-3DE4-CA7B7238E28B}"/>
              </a:ext>
            </a:extLst>
          </p:cNvPr>
          <p:cNvSpPr/>
          <p:nvPr/>
        </p:nvSpPr>
        <p:spPr>
          <a:xfrm>
            <a:off x="587231" y="1640116"/>
            <a:ext cx="4030827" cy="447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Produktion: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Fabriken in Bangladesch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Kinderarbeit nicht ausgeschlossen</a:t>
            </a: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Materialien: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Ca. 97% möglichst günstige Materialien mit Rückständen von Mikroplastik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Baumwolle aus „Raubbau“ Plantagen</a:t>
            </a:r>
          </a:p>
          <a:p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0A42C5D-9C31-4514-3AD3-8DA321701059}"/>
              </a:ext>
            </a:extLst>
          </p:cNvPr>
          <p:cNvSpPr/>
          <p:nvPr/>
        </p:nvSpPr>
        <p:spPr>
          <a:xfrm>
            <a:off x="6695529" y="1663384"/>
            <a:ext cx="4945217" cy="1342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Produktion:</a:t>
            </a:r>
          </a:p>
          <a:p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Einsatz von nachhaltiger Baumwolle</a:t>
            </a:r>
          </a:p>
          <a:p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CO2 Neutral</a:t>
            </a: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EBD579-C31C-2B14-62DE-F5BF5744805A}"/>
              </a:ext>
            </a:extLst>
          </p:cNvPr>
          <p:cNvSpPr txBox="1"/>
          <p:nvPr/>
        </p:nvSpPr>
        <p:spPr>
          <a:xfrm>
            <a:off x="7167264" y="5428600"/>
            <a:ext cx="37085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100" b="0" i="0" dirty="0">
                <a:solidFill>
                  <a:srgbClr val="212529"/>
                </a:solidFill>
                <a:effectLst/>
                <a:latin typeface="-apple-system"/>
              </a:rPr>
              <a:t>190252</a:t>
            </a:r>
            <a:endParaRPr lang="de-DE" sz="1100" dirty="0"/>
          </a:p>
        </p:txBody>
      </p:sp>
      <p:pic>
        <p:nvPicPr>
          <p:cNvPr id="9" name="Picture 4" descr="Young plant in hand">
            <a:extLst>
              <a:ext uri="{FF2B5EF4-FFF2-40B4-BE49-F238E27FC236}">
                <a16:creationId xmlns:a16="http://schemas.microsoft.com/office/drawing/2014/main" id="{C29398AA-ABEC-BD0E-AAF6-57264168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30" y="3933004"/>
            <a:ext cx="1313084" cy="13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607C28F-697B-A97D-626E-7FBE0B6090FD}"/>
              </a:ext>
            </a:extLst>
          </p:cNvPr>
          <p:cNvSpPr/>
          <p:nvPr/>
        </p:nvSpPr>
        <p:spPr>
          <a:xfrm>
            <a:off x="7987065" y="4237979"/>
            <a:ext cx="3077181" cy="590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cap="all" dirty="0">
                <a:solidFill>
                  <a:srgbClr val="1599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Um</a:t>
            </a:r>
          </a:p>
          <a:p>
            <a:r>
              <a:rPr lang="de-DE" sz="3200" b="1" cap="all" dirty="0">
                <a:solidFill>
                  <a:srgbClr val="1599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Welt</a:t>
            </a:r>
          </a:p>
          <a:p>
            <a:r>
              <a:rPr lang="de-DE" sz="3200" b="1" cap="all" dirty="0">
                <a:solidFill>
                  <a:srgbClr val="1599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freundlich</a:t>
            </a:r>
            <a:endParaRPr lang="de-DE" sz="2000" b="1" cap="all" dirty="0">
              <a:solidFill>
                <a:srgbClr val="1599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 Hand Extrablack" panose="03070A02030502020204" pitchFamily="66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D8C09F4-B126-A571-6DD4-6187F5EFA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67" b="91667" l="10000" r="90000">
                        <a14:foregroundMark x1="32667" y1="7167" x2="32667" y2="7167"/>
                        <a14:foregroundMark x1="32667" y1="7167" x2="32667" y2="7167"/>
                        <a14:foregroundMark x1="90000" y1="77833" x2="90000" y2="77833"/>
                        <a14:foregroundMark x1="90000" y1="77833" x2="90000" y2="77833"/>
                        <a14:foregroundMark x1="50833" y1="91667" x2="50833" y2="91667"/>
                        <a14:foregroundMark x1="50833" y1="91667" x2="50833" y2="91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9282">
            <a:off x="10300271" y="2196925"/>
            <a:ext cx="1527950" cy="186966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175136D-3658-6E14-CDBC-F1949D5316A1}"/>
              </a:ext>
            </a:extLst>
          </p:cNvPr>
          <p:cNvSpPr/>
          <p:nvPr/>
        </p:nvSpPr>
        <p:spPr>
          <a:xfrm>
            <a:off x="9484218" y="3288564"/>
            <a:ext cx="1930906" cy="426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cap="all" dirty="0">
                <a:solidFill>
                  <a:srgbClr val="5F99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100 % </a:t>
            </a:r>
          </a:p>
          <a:p>
            <a:r>
              <a:rPr lang="de-DE" sz="2800" b="1" cap="all" dirty="0">
                <a:solidFill>
                  <a:srgbClr val="5F99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Natürliche </a:t>
            </a:r>
          </a:p>
          <a:p>
            <a:r>
              <a:rPr lang="de-DE" sz="2800" b="1" cap="all" dirty="0">
                <a:solidFill>
                  <a:srgbClr val="5F99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 Extrablack" panose="03070A02030502020204" pitchFamily="66" charset="0"/>
              </a:rPr>
              <a:t>Baumwolle</a:t>
            </a:r>
            <a:endParaRPr lang="de-DE" b="1" cap="all" dirty="0">
              <a:solidFill>
                <a:srgbClr val="5F99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 Hand Extrablack" panose="03070A020305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6A3D66-8AEC-DC7C-CF86-044D29F6B959}"/>
              </a:ext>
            </a:extLst>
          </p:cNvPr>
          <p:cNvSpPr txBox="1"/>
          <p:nvPr/>
        </p:nvSpPr>
        <p:spPr>
          <a:xfrm>
            <a:off x="9639872" y="4184030"/>
            <a:ext cx="33591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100" b="0" i="0" dirty="0">
                <a:solidFill>
                  <a:srgbClr val="212529"/>
                </a:solidFill>
                <a:effectLst/>
                <a:latin typeface="-apple-system"/>
              </a:rPr>
              <a:t>198275</a:t>
            </a:r>
            <a:endParaRPr lang="de-DE" sz="11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7CD1650-D17F-B1E9-2B46-8B56A11AA344}"/>
              </a:ext>
            </a:extLst>
          </p:cNvPr>
          <p:cNvSpPr/>
          <p:nvPr/>
        </p:nvSpPr>
        <p:spPr>
          <a:xfrm>
            <a:off x="426521" y="1266731"/>
            <a:ext cx="4221184" cy="4967756"/>
          </a:xfrm>
          <a:prstGeom prst="rect">
            <a:avLst/>
          </a:prstGeom>
          <a:noFill/>
          <a:ln w="57150">
            <a:solidFill>
              <a:srgbClr val="D2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595A1A7-E352-328F-30E1-F0B372377875}"/>
              </a:ext>
            </a:extLst>
          </p:cNvPr>
          <p:cNvSpPr/>
          <p:nvPr/>
        </p:nvSpPr>
        <p:spPr>
          <a:xfrm>
            <a:off x="6579312" y="1225362"/>
            <a:ext cx="5448302" cy="4967756"/>
          </a:xfrm>
          <a:prstGeom prst="rect">
            <a:avLst/>
          </a:prstGeom>
          <a:noFill/>
          <a:ln w="57150">
            <a:solidFill>
              <a:srgbClr val="D2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76710644-D442-EF0F-C274-B5E2B5E0E58F}"/>
              </a:ext>
            </a:extLst>
          </p:cNvPr>
          <p:cNvSpPr/>
          <p:nvPr/>
        </p:nvSpPr>
        <p:spPr>
          <a:xfrm>
            <a:off x="831198" y="929383"/>
            <a:ext cx="2712102" cy="569692"/>
          </a:xfrm>
          <a:prstGeom prst="roundRect">
            <a:avLst>
              <a:gd name="adj" fmla="val 50000"/>
            </a:avLst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     Produktinformation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86354A0-804A-C8B2-AB7F-9A3A161DAAEA}"/>
              </a:ext>
            </a:extLst>
          </p:cNvPr>
          <p:cNvSpPr/>
          <p:nvPr/>
        </p:nvSpPr>
        <p:spPr>
          <a:xfrm>
            <a:off x="907695" y="978886"/>
            <a:ext cx="509602" cy="471828"/>
          </a:xfrm>
          <a:prstGeom prst="ellipse">
            <a:avLst/>
          </a:prstGeom>
          <a:solidFill>
            <a:srgbClr val="D3D9E3"/>
          </a:solidFill>
          <a:ln w="28575">
            <a:solidFill>
              <a:srgbClr val="2F5597"/>
            </a:solidFill>
            <a:extLst>
              <a:ext uri="{C807C97D-BFC1-408E-A445-0C87EB9F89A2}">
                <ask:lineSketchStyleProps xmlns:ask="http://schemas.microsoft.com/office/drawing/2018/sketchyshapes" xmlns="" sd="3193016792">
                  <a:custGeom>
                    <a:avLst/>
                    <a:gdLst>
                      <a:gd name="connsiteX0" fmla="*/ 0 w 595574"/>
                      <a:gd name="connsiteY0" fmla="*/ 255022 h 510043"/>
                      <a:gd name="connsiteX1" fmla="*/ 297787 w 595574"/>
                      <a:gd name="connsiteY1" fmla="*/ 0 h 510043"/>
                      <a:gd name="connsiteX2" fmla="*/ 595574 w 595574"/>
                      <a:gd name="connsiteY2" fmla="*/ 255022 h 510043"/>
                      <a:gd name="connsiteX3" fmla="*/ 297787 w 595574"/>
                      <a:gd name="connsiteY3" fmla="*/ 510044 h 510043"/>
                      <a:gd name="connsiteX4" fmla="*/ 0 w 595574"/>
                      <a:gd name="connsiteY4" fmla="*/ 255022 h 510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574" h="510043" fill="none" extrusionOk="0">
                        <a:moveTo>
                          <a:pt x="0" y="255022"/>
                        </a:moveTo>
                        <a:cubicBezTo>
                          <a:pt x="16935" y="134638"/>
                          <a:pt x="133805" y="-3073"/>
                          <a:pt x="297787" y="0"/>
                        </a:cubicBezTo>
                        <a:cubicBezTo>
                          <a:pt x="476647" y="-2344"/>
                          <a:pt x="607992" y="94148"/>
                          <a:pt x="595574" y="255022"/>
                        </a:cubicBezTo>
                        <a:cubicBezTo>
                          <a:pt x="583244" y="387768"/>
                          <a:pt x="454869" y="522488"/>
                          <a:pt x="297787" y="510044"/>
                        </a:cubicBezTo>
                        <a:cubicBezTo>
                          <a:pt x="116719" y="505776"/>
                          <a:pt x="2152" y="400091"/>
                          <a:pt x="0" y="255022"/>
                        </a:cubicBezTo>
                        <a:close/>
                      </a:path>
                      <a:path w="595574" h="510043" stroke="0" extrusionOk="0">
                        <a:moveTo>
                          <a:pt x="0" y="255022"/>
                        </a:moveTo>
                        <a:cubicBezTo>
                          <a:pt x="17826" y="122990"/>
                          <a:pt x="128760" y="22552"/>
                          <a:pt x="297787" y="0"/>
                        </a:cubicBezTo>
                        <a:cubicBezTo>
                          <a:pt x="469306" y="5631"/>
                          <a:pt x="581222" y="95515"/>
                          <a:pt x="595574" y="255022"/>
                        </a:cubicBezTo>
                        <a:cubicBezTo>
                          <a:pt x="570008" y="403180"/>
                          <a:pt x="432989" y="501427"/>
                          <a:pt x="297787" y="510044"/>
                        </a:cubicBezTo>
                        <a:cubicBezTo>
                          <a:pt x="140659" y="513228"/>
                          <a:pt x="-5332" y="404293"/>
                          <a:pt x="0" y="2550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2F5597"/>
                </a:solidFill>
                <a:latin typeface="The Hand Extrablack" panose="03070A02030502020204" pitchFamily="66" charset="0"/>
              </a:rPr>
              <a:t>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9553CAB-6505-E035-6277-736AC36FE0A2}"/>
              </a:ext>
            </a:extLst>
          </p:cNvPr>
          <p:cNvSpPr/>
          <p:nvPr/>
        </p:nvSpPr>
        <p:spPr>
          <a:xfrm>
            <a:off x="7905098" y="981885"/>
            <a:ext cx="2712102" cy="569692"/>
          </a:xfrm>
          <a:prstGeom prst="roundRect">
            <a:avLst>
              <a:gd name="adj" fmla="val 50000"/>
            </a:avLst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     Produktinformation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59A13FC-0302-74F2-8DF7-6ECE25EBF572}"/>
              </a:ext>
            </a:extLst>
          </p:cNvPr>
          <p:cNvSpPr/>
          <p:nvPr/>
        </p:nvSpPr>
        <p:spPr>
          <a:xfrm>
            <a:off x="7981595" y="1031388"/>
            <a:ext cx="509602" cy="471828"/>
          </a:xfrm>
          <a:prstGeom prst="ellipse">
            <a:avLst/>
          </a:prstGeom>
          <a:solidFill>
            <a:srgbClr val="D3D9E3"/>
          </a:solidFill>
          <a:ln w="28575">
            <a:solidFill>
              <a:srgbClr val="2F5597"/>
            </a:solidFill>
            <a:extLst>
              <a:ext uri="{C807C97D-BFC1-408E-A445-0C87EB9F89A2}">
                <ask:lineSketchStyleProps xmlns:ask="http://schemas.microsoft.com/office/drawing/2018/sketchyshapes" xmlns="" sd="3193016792">
                  <a:custGeom>
                    <a:avLst/>
                    <a:gdLst>
                      <a:gd name="connsiteX0" fmla="*/ 0 w 595574"/>
                      <a:gd name="connsiteY0" fmla="*/ 255022 h 510043"/>
                      <a:gd name="connsiteX1" fmla="*/ 297787 w 595574"/>
                      <a:gd name="connsiteY1" fmla="*/ 0 h 510043"/>
                      <a:gd name="connsiteX2" fmla="*/ 595574 w 595574"/>
                      <a:gd name="connsiteY2" fmla="*/ 255022 h 510043"/>
                      <a:gd name="connsiteX3" fmla="*/ 297787 w 595574"/>
                      <a:gd name="connsiteY3" fmla="*/ 510044 h 510043"/>
                      <a:gd name="connsiteX4" fmla="*/ 0 w 595574"/>
                      <a:gd name="connsiteY4" fmla="*/ 255022 h 510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574" h="510043" fill="none" extrusionOk="0">
                        <a:moveTo>
                          <a:pt x="0" y="255022"/>
                        </a:moveTo>
                        <a:cubicBezTo>
                          <a:pt x="16935" y="134638"/>
                          <a:pt x="133805" y="-3073"/>
                          <a:pt x="297787" y="0"/>
                        </a:cubicBezTo>
                        <a:cubicBezTo>
                          <a:pt x="476647" y="-2344"/>
                          <a:pt x="607992" y="94148"/>
                          <a:pt x="595574" y="255022"/>
                        </a:cubicBezTo>
                        <a:cubicBezTo>
                          <a:pt x="583244" y="387768"/>
                          <a:pt x="454869" y="522488"/>
                          <a:pt x="297787" y="510044"/>
                        </a:cubicBezTo>
                        <a:cubicBezTo>
                          <a:pt x="116719" y="505776"/>
                          <a:pt x="2152" y="400091"/>
                          <a:pt x="0" y="255022"/>
                        </a:cubicBezTo>
                        <a:close/>
                      </a:path>
                      <a:path w="595574" h="510043" stroke="0" extrusionOk="0">
                        <a:moveTo>
                          <a:pt x="0" y="255022"/>
                        </a:moveTo>
                        <a:cubicBezTo>
                          <a:pt x="17826" y="122990"/>
                          <a:pt x="128760" y="22552"/>
                          <a:pt x="297787" y="0"/>
                        </a:cubicBezTo>
                        <a:cubicBezTo>
                          <a:pt x="469306" y="5631"/>
                          <a:pt x="581222" y="95515"/>
                          <a:pt x="595574" y="255022"/>
                        </a:cubicBezTo>
                        <a:cubicBezTo>
                          <a:pt x="570008" y="403180"/>
                          <a:pt x="432989" y="501427"/>
                          <a:pt x="297787" y="510044"/>
                        </a:cubicBezTo>
                        <a:cubicBezTo>
                          <a:pt x="140659" y="513228"/>
                          <a:pt x="-5332" y="404293"/>
                          <a:pt x="0" y="2550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2F5597"/>
                </a:solidFill>
                <a:latin typeface="The Hand Extrablack" panose="03070A02030502020204" pitchFamily="66" charset="0"/>
              </a:rPr>
              <a:t>2</a:t>
            </a:r>
          </a:p>
        </p:txBody>
      </p:sp>
      <p:pic>
        <p:nvPicPr>
          <p:cNvPr id="25" name="Picture 2" descr="White t-shirt vector image">
            <a:extLst>
              <a:ext uri="{FF2B5EF4-FFF2-40B4-BE49-F238E27FC236}">
                <a16:creationId xmlns:a16="http://schemas.microsoft.com/office/drawing/2014/main" id="{68A583EE-0E22-AE65-FF15-79B0D8CD0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28" y="2581489"/>
            <a:ext cx="1087124" cy="108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5C2010BB-AB7E-2D21-A3ED-A6DD99D5DA09}"/>
              </a:ext>
            </a:extLst>
          </p:cNvPr>
          <p:cNvSpPr txBox="1"/>
          <p:nvPr/>
        </p:nvSpPr>
        <p:spPr>
          <a:xfrm>
            <a:off x="5100828" y="3732949"/>
            <a:ext cx="1691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</a:t>
            </a:r>
          </a:p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SVG ID: </a:t>
            </a:r>
            <a:r>
              <a:rPr lang="de-DE" sz="1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10044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7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ctor illustration of yogurt cup">
            <a:extLst>
              <a:ext uri="{FF2B5EF4-FFF2-40B4-BE49-F238E27FC236}">
                <a16:creationId xmlns:a16="http://schemas.microsoft.com/office/drawing/2014/main" id="{0320FE76-78A6-0F62-BE5D-A15B4BDB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66" y="1273918"/>
            <a:ext cx="4310164" cy="43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78B4FD8-6438-5AE0-DDAB-F83AF8AEE585}"/>
              </a:ext>
            </a:extLst>
          </p:cNvPr>
          <p:cNvSpPr/>
          <p:nvPr/>
        </p:nvSpPr>
        <p:spPr>
          <a:xfrm>
            <a:off x="2127882" y="3137861"/>
            <a:ext cx="283603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0" b="1" dirty="0">
                <a:solidFill>
                  <a:srgbClr val="103683"/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Lebensmittel </a:t>
            </a:r>
          </a:p>
        </p:txBody>
      </p:sp>
    </p:spTree>
    <p:extLst>
      <p:ext uri="{BB962C8B-B14F-4D97-AF65-F5344CB8AC3E}">
        <p14:creationId xmlns:p14="http://schemas.microsoft.com/office/powerpoint/2010/main" val="411529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4E8EC5F-ED03-A088-677F-09D47CD3020F}"/>
              </a:ext>
            </a:extLst>
          </p:cNvPr>
          <p:cNvSpPr/>
          <p:nvPr/>
        </p:nvSpPr>
        <p:spPr>
          <a:xfrm>
            <a:off x="255212" y="1738559"/>
            <a:ext cx="4978057" cy="320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Verpackung</a:t>
            </a: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Einweg-Plastik</a:t>
            </a:r>
          </a:p>
          <a:p>
            <a:endParaRPr lang="de-DE" sz="2000" b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Herkunft Milch</a:t>
            </a: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Großbetrieb Mecklenburg</a:t>
            </a:r>
          </a:p>
          <a:p>
            <a:endParaRPr lang="de-DE" sz="2000" b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Produktionsstandort der Fertigstellung</a:t>
            </a: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Bayern</a:t>
            </a:r>
            <a:endParaRPr lang="de-DE" sz="2000" b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Haltung der Tiere: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Anbindehaltung im Stall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Kein Freilauf</a:t>
            </a:r>
          </a:p>
          <a:p>
            <a:endParaRPr lang="de-DE" sz="2000" b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9EA8C2-2C6B-4FAE-0EDF-C642B563383C}"/>
              </a:ext>
            </a:extLst>
          </p:cNvPr>
          <p:cNvSpPr txBox="1"/>
          <p:nvPr/>
        </p:nvSpPr>
        <p:spPr>
          <a:xfrm>
            <a:off x="2816456" y="306585"/>
            <a:ext cx="62548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24664</a:t>
            </a:r>
          </a:p>
        </p:txBody>
      </p:sp>
      <p:pic>
        <p:nvPicPr>
          <p:cNvPr id="7" name="Picture 4" descr="Vector illustration of home built with love icon">
            <a:extLst>
              <a:ext uri="{FF2B5EF4-FFF2-40B4-BE49-F238E27FC236}">
                <a16:creationId xmlns:a16="http://schemas.microsoft.com/office/drawing/2014/main" id="{BBD928C7-1C8A-19F9-0D57-C0DD8839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95" y="1261643"/>
            <a:ext cx="2371831" cy="23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nne 7">
            <a:extLst>
              <a:ext uri="{FF2B5EF4-FFF2-40B4-BE49-F238E27FC236}">
                <a16:creationId xmlns:a16="http://schemas.microsoft.com/office/drawing/2014/main" id="{5A03F837-C0DD-4319-CEEC-E33A2FDC9A8E}"/>
              </a:ext>
            </a:extLst>
          </p:cNvPr>
          <p:cNvSpPr/>
          <p:nvPr/>
        </p:nvSpPr>
        <p:spPr>
          <a:xfrm>
            <a:off x="9360574" y="4373242"/>
            <a:ext cx="1906013" cy="1752756"/>
          </a:xfrm>
          <a:prstGeom prst="sun">
            <a:avLst>
              <a:gd name="adj" fmla="val 3847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D8BBCA-D741-DB3C-F025-6519BB783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0760">
            <a:off x="6923301" y="2374838"/>
            <a:ext cx="1302865" cy="1302865"/>
          </a:xfrm>
          <a:prstGeom prst="rect">
            <a:avLst/>
          </a:prstGeom>
        </p:spPr>
      </p:pic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A01824E5-48CD-7E48-CE4B-2D65AA53E0F8}"/>
              </a:ext>
            </a:extLst>
          </p:cNvPr>
          <p:cNvSpPr/>
          <p:nvPr/>
        </p:nvSpPr>
        <p:spPr>
          <a:xfrm rot="21407294">
            <a:off x="7036234" y="3767959"/>
            <a:ext cx="2692133" cy="722847"/>
          </a:xfrm>
          <a:prstGeom prst="wedgeRoundRectCallout">
            <a:avLst>
              <a:gd name="adj1" fmla="val -13927"/>
              <a:gd name="adj2" fmla="val -116966"/>
              <a:gd name="adj3" fmla="val 16667"/>
            </a:avLst>
          </a:prstGeom>
          <a:solidFill>
            <a:srgbClr val="BD92DE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cap="all" dirty="0">
                <a:latin typeface="The Hand Extrablack" panose="03070A02030502020204" pitchFamily="66" charset="0"/>
              </a:rPr>
              <a:t>Ich bekomme nur </a:t>
            </a:r>
          </a:p>
          <a:p>
            <a:pPr algn="ctr"/>
            <a:r>
              <a:rPr lang="de-DE" sz="2400" cap="all" dirty="0">
                <a:latin typeface="The Hand Extrablack" panose="03070A02030502020204" pitchFamily="66" charset="0"/>
              </a:rPr>
              <a:t>QS-Zertifiziertes Futter!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ACF28A-B002-1080-B3B8-53520370CC2E}"/>
              </a:ext>
            </a:extLst>
          </p:cNvPr>
          <p:cNvSpPr txBox="1"/>
          <p:nvPr/>
        </p:nvSpPr>
        <p:spPr>
          <a:xfrm>
            <a:off x="7091537" y="4600426"/>
            <a:ext cx="6251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24623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1990A84-DFA2-B064-0872-421975807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758" y="4793159"/>
            <a:ext cx="1930920" cy="100847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0E0E1DA-A0D0-C79F-A9DE-1E185BBD7931}"/>
              </a:ext>
            </a:extLst>
          </p:cNvPr>
          <p:cNvSpPr txBox="1"/>
          <p:nvPr/>
        </p:nvSpPr>
        <p:spPr>
          <a:xfrm>
            <a:off x="9177098" y="5897462"/>
            <a:ext cx="3770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000" b="0" i="0" dirty="0">
                <a:solidFill>
                  <a:srgbClr val="212529"/>
                </a:solidFill>
                <a:effectLst/>
                <a:latin typeface="-apple-system"/>
              </a:rPr>
              <a:t>99840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Veggies vector image">
            <a:extLst>
              <a:ext uri="{FF2B5EF4-FFF2-40B4-BE49-F238E27FC236}">
                <a16:creationId xmlns:a16="http://schemas.microsoft.com/office/drawing/2014/main" id="{09632B53-1207-3A61-EA68-833FC3B2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925" y="2302858"/>
            <a:ext cx="1477213" cy="147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351A8DF-2247-AAD9-226D-C23228C15939}"/>
              </a:ext>
            </a:extLst>
          </p:cNvPr>
          <p:cNvSpPr txBox="1"/>
          <p:nvPr/>
        </p:nvSpPr>
        <p:spPr>
          <a:xfrm>
            <a:off x="9892783" y="3444256"/>
            <a:ext cx="17889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 Verwendung folgender Bilddateien selbst erstellt </a:t>
            </a:r>
            <a:endParaRPr lang="de-DE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freesvg.org –  SVG ID: 21372, 1395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12AD3F2-8178-9423-EDF6-0B145224DEDA}"/>
              </a:ext>
            </a:extLst>
          </p:cNvPr>
          <p:cNvSpPr/>
          <p:nvPr/>
        </p:nvSpPr>
        <p:spPr>
          <a:xfrm rot="716158">
            <a:off x="9283648" y="1678302"/>
            <a:ext cx="2671955" cy="590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cap="all" dirty="0">
                <a:solidFill>
                  <a:srgbClr val="008A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regional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8D7F041-7955-DC56-EA0D-A6F7C0451D42}"/>
              </a:ext>
            </a:extLst>
          </p:cNvPr>
          <p:cNvSpPr/>
          <p:nvPr/>
        </p:nvSpPr>
        <p:spPr>
          <a:xfrm>
            <a:off x="164384" y="1266731"/>
            <a:ext cx="5068885" cy="4967756"/>
          </a:xfrm>
          <a:prstGeom prst="rect">
            <a:avLst/>
          </a:prstGeom>
          <a:noFill/>
          <a:ln w="57150">
            <a:solidFill>
              <a:srgbClr val="D2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3A71E32E-3408-C148-079A-B70482AE43A1}"/>
              </a:ext>
            </a:extLst>
          </p:cNvPr>
          <p:cNvSpPr/>
          <p:nvPr/>
        </p:nvSpPr>
        <p:spPr>
          <a:xfrm>
            <a:off x="831198" y="929383"/>
            <a:ext cx="2712102" cy="569692"/>
          </a:xfrm>
          <a:prstGeom prst="roundRect">
            <a:avLst>
              <a:gd name="adj" fmla="val 50000"/>
            </a:avLst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     Produktinformation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3E444E2-8F8C-A668-5439-B0E1DBDE06A4}"/>
              </a:ext>
            </a:extLst>
          </p:cNvPr>
          <p:cNvSpPr/>
          <p:nvPr/>
        </p:nvSpPr>
        <p:spPr>
          <a:xfrm>
            <a:off x="6564041" y="1225362"/>
            <a:ext cx="5068885" cy="4967756"/>
          </a:xfrm>
          <a:prstGeom prst="rect">
            <a:avLst/>
          </a:prstGeom>
          <a:noFill/>
          <a:ln w="57150">
            <a:solidFill>
              <a:srgbClr val="D2D2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41F0FD7-2544-503E-05C1-C8C8D369C4D8}"/>
              </a:ext>
            </a:extLst>
          </p:cNvPr>
          <p:cNvSpPr/>
          <p:nvPr/>
        </p:nvSpPr>
        <p:spPr>
          <a:xfrm>
            <a:off x="907695" y="978886"/>
            <a:ext cx="509602" cy="471828"/>
          </a:xfrm>
          <a:prstGeom prst="ellipse">
            <a:avLst/>
          </a:prstGeom>
          <a:solidFill>
            <a:srgbClr val="D3D9E3"/>
          </a:solidFill>
          <a:ln w="28575">
            <a:solidFill>
              <a:srgbClr val="2F5597"/>
            </a:solidFill>
            <a:extLst>
              <a:ext uri="{C807C97D-BFC1-408E-A445-0C87EB9F89A2}">
                <ask:lineSketchStyleProps xmlns:ask="http://schemas.microsoft.com/office/drawing/2018/sketchyshapes" xmlns="" sd="3193016792">
                  <a:custGeom>
                    <a:avLst/>
                    <a:gdLst>
                      <a:gd name="connsiteX0" fmla="*/ 0 w 595574"/>
                      <a:gd name="connsiteY0" fmla="*/ 255022 h 510043"/>
                      <a:gd name="connsiteX1" fmla="*/ 297787 w 595574"/>
                      <a:gd name="connsiteY1" fmla="*/ 0 h 510043"/>
                      <a:gd name="connsiteX2" fmla="*/ 595574 w 595574"/>
                      <a:gd name="connsiteY2" fmla="*/ 255022 h 510043"/>
                      <a:gd name="connsiteX3" fmla="*/ 297787 w 595574"/>
                      <a:gd name="connsiteY3" fmla="*/ 510044 h 510043"/>
                      <a:gd name="connsiteX4" fmla="*/ 0 w 595574"/>
                      <a:gd name="connsiteY4" fmla="*/ 255022 h 510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574" h="510043" fill="none" extrusionOk="0">
                        <a:moveTo>
                          <a:pt x="0" y="255022"/>
                        </a:moveTo>
                        <a:cubicBezTo>
                          <a:pt x="16935" y="134638"/>
                          <a:pt x="133805" y="-3073"/>
                          <a:pt x="297787" y="0"/>
                        </a:cubicBezTo>
                        <a:cubicBezTo>
                          <a:pt x="476647" y="-2344"/>
                          <a:pt x="607992" y="94148"/>
                          <a:pt x="595574" y="255022"/>
                        </a:cubicBezTo>
                        <a:cubicBezTo>
                          <a:pt x="583244" y="387768"/>
                          <a:pt x="454869" y="522488"/>
                          <a:pt x="297787" y="510044"/>
                        </a:cubicBezTo>
                        <a:cubicBezTo>
                          <a:pt x="116719" y="505776"/>
                          <a:pt x="2152" y="400091"/>
                          <a:pt x="0" y="255022"/>
                        </a:cubicBezTo>
                        <a:close/>
                      </a:path>
                      <a:path w="595574" h="510043" stroke="0" extrusionOk="0">
                        <a:moveTo>
                          <a:pt x="0" y="255022"/>
                        </a:moveTo>
                        <a:cubicBezTo>
                          <a:pt x="17826" y="122990"/>
                          <a:pt x="128760" y="22552"/>
                          <a:pt x="297787" y="0"/>
                        </a:cubicBezTo>
                        <a:cubicBezTo>
                          <a:pt x="469306" y="5631"/>
                          <a:pt x="581222" y="95515"/>
                          <a:pt x="595574" y="255022"/>
                        </a:cubicBezTo>
                        <a:cubicBezTo>
                          <a:pt x="570008" y="403180"/>
                          <a:pt x="432989" y="501427"/>
                          <a:pt x="297787" y="510044"/>
                        </a:cubicBezTo>
                        <a:cubicBezTo>
                          <a:pt x="140659" y="513228"/>
                          <a:pt x="-5332" y="404293"/>
                          <a:pt x="0" y="2550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2F5597"/>
                </a:solidFill>
                <a:latin typeface="The Hand Extrablack" panose="03070A02030502020204" pitchFamily="66" charset="0"/>
              </a:rPr>
              <a:t>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7FEF09C6-36ED-BAEB-6FF3-BC306C207C17}"/>
              </a:ext>
            </a:extLst>
          </p:cNvPr>
          <p:cNvSpPr/>
          <p:nvPr/>
        </p:nvSpPr>
        <p:spPr>
          <a:xfrm>
            <a:off x="7905098" y="981885"/>
            <a:ext cx="2712102" cy="569692"/>
          </a:xfrm>
          <a:prstGeom prst="roundRect">
            <a:avLst>
              <a:gd name="adj" fmla="val 50000"/>
            </a:avLst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The Hand Extrablack" panose="03070A02030502020204" pitchFamily="66" charset="0"/>
                <a:cs typeface="Arial" panose="020B0604020202020204" pitchFamily="34" charset="0"/>
              </a:rPr>
              <a:t>     Produktinformation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9248B2F-9F83-69E4-7E3A-7E23B81AADFE}"/>
              </a:ext>
            </a:extLst>
          </p:cNvPr>
          <p:cNvSpPr/>
          <p:nvPr/>
        </p:nvSpPr>
        <p:spPr>
          <a:xfrm>
            <a:off x="7981595" y="1031388"/>
            <a:ext cx="509602" cy="471828"/>
          </a:xfrm>
          <a:prstGeom prst="ellipse">
            <a:avLst/>
          </a:prstGeom>
          <a:solidFill>
            <a:srgbClr val="D3D9E3"/>
          </a:solidFill>
          <a:ln w="28575">
            <a:solidFill>
              <a:srgbClr val="2F5597"/>
            </a:solidFill>
            <a:extLst>
              <a:ext uri="{C807C97D-BFC1-408E-A445-0C87EB9F89A2}">
                <ask:lineSketchStyleProps xmlns:ask="http://schemas.microsoft.com/office/drawing/2018/sketchyshapes" xmlns="" sd="3193016792">
                  <a:custGeom>
                    <a:avLst/>
                    <a:gdLst>
                      <a:gd name="connsiteX0" fmla="*/ 0 w 595574"/>
                      <a:gd name="connsiteY0" fmla="*/ 255022 h 510043"/>
                      <a:gd name="connsiteX1" fmla="*/ 297787 w 595574"/>
                      <a:gd name="connsiteY1" fmla="*/ 0 h 510043"/>
                      <a:gd name="connsiteX2" fmla="*/ 595574 w 595574"/>
                      <a:gd name="connsiteY2" fmla="*/ 255022 h 510043"/>
                      <a:gd name="connsiteX3" fmla="*/ 297787 w 595574"/>
                      <a:gd name="connsiteY3" fmla="*/ 510044 h 510043"/>
                      <a:gd name="connsiteX4" fmla="*/ 0 w 595574"/>
                      <a:gd name="connsiteY4" fmla="*/ 255022 h 510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574" h="510043" fill="none" extrusionOk="0">
                        <a:moveTo>
                          <a:pt x="0" y="255022"/>
                        </a:moveTo>
                        <a:cubicBezTo>
                          <a:pt x="16935" y="134638"/>
                          <a:pt x="133805" y="-3073"/>
                          <a:pt x="297787" y="0"/>
                        </a:cubicBezTo>
                        <a:cubicBezTo>
                          <a:pt x="476647" y="-2344"/>
                          <a:pt x="607992" y="94148"/>
                          <a:pt x="595574" y="255022"/>
                        </a:cubicBezTo>
                        <a:cubicBezTo>
                          <a:pt x="583244" y="387768"/>
                          <a:pt x="454869" y="522488"/>
                          <a:pt x="297787" y="510044"/>
                        </a:cubicBezTo>
                        <a:cubicBezTo>
                          <a:pt x="116719" y="505776"/>
                          <a:pt x="2152" y="400091"/>
                          <a:pt x="0" y="255022"/>
                        </a:cubicBezTo>
                        <a:close/>
                      </a:path>
                      <a:path w="595574" h="510043" stroke="0" extrusionOk="0">
                        <a:moveTo>
                          <a:pt x="0" y="255022"/>
                        </a:moveTo>
                        <a:cubicBezTo>
                          <a:pt x="17826" y="122990"/>
                          <a:pt x="128760" y="22552"/>
                          <a:pt x="297787" y="0"/>
                        </a:cubicBezTo>
                        <a:cubicBezTo>
                          <a:pt x="469306" y="5631"/>
                          <a:pt x="581222" y="95515"/>
                          <a:pt x="595574" y="255022"/>
                        </a:cubicBezTo>
                        <a:cubicBezTo>
                          <a:pt x="570008" y="403180"/>
                          <a:pt x="432989" y="501427"/>
                          <a:pt x="297787" y="510044"/>
                        </a:cubicBezTo>
                        <a:cubicBezTo>
                          <a:pt x="140659" y="513228"/>
                          <a:pt x="-5332" y="404293"/>
                          <a:pt x="0" y="2550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2F5597"/>
                </a:solidFill>
                <a:latin typeface="The Hand Extrablack" panose="03070A02030502020204" pitchFamily="66" charset="0"/>
              </a:rPr>
              <a:t>2</a:t>
            </a:r>
          </a:p>
        </p:txBody>
      </p:sp>
      <p:pic>
        <p:nvPicPr>
          <p:cNvPr id="25" name="Picture 2" descr="Vector illustration of yogurt cup">
            <a:extLst>
              <a:ext uri="{FF2B5EF4-FFF2-40B4-BE49-F238E27FC236}">
                <a16:creationId xmlns:a16="http://schemas.microsoft.com/office/drawing/2014/main" id="{A4E08951-DA78-096F-5BDC-95D663D0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34" y="2776504"/>
            <a:ext cx="1232711" cy="12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61067FB4-6C8A-9CDB-305A-D502D13CC024}"/>
              </a:ext>
            </a:extLst>
          </p:cNvPr>
          <p:cNvSpPr txBox="1"/>
          <p:nvPr/>
        </p:nvSpPr>
        <p:spPr>
          <a:xfrm>
            <a:off x="5437127" y="3991175"/>
            <a:ext cx="1788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</a:t>
            </a:r>
          </a:p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SVG ID: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24664</a:t>
            </a:r>
          </a:p>
        </p:txBody>
      </p:sp>
    </p:spTree>
    <p:extLst>
      <p:ext uri="{BB962C8B-B14F-4D97-AF65-F5344CB8AC3E}">
        <p14:creationId xmlns:p14="http://schemas.microsoft.com/office/powerpoint/2010/main" val="262986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F137D4B-19DB-E133-3F6A-D056DE072A37}"/>
              </a:ext>
            </a:extLst>
          </p:cNvPr>
          <p:cNvSpPr/>
          <p:nvPr/>
        </p:nvSpPr>
        <p:spPr>
          <a:xfrm>
            <a:off x="1385585" y="1839754"/>
            <a:ext cx="9829097" cy="2550592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schwer ist es dir gefallen, eine Kaufentscheidung zu treffen?</a:t>
            </a: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B7CC8A57-0215-0DCE-D327-C3332D347375}"/>
              </a:ext>
            </a:extLst>
          </p:cNvPr>
          <p:cNvSpPr/>
          <p:nvPr/>
        </p:nvSpPr>
        <p:spPr>
          <a:xfrm rot="21121620">
            <a:off x="3345058" y="4747756"/>
            <a:ext cx="1130300" cy="698500"/>
          </a:xfr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B58C1F20-742D-2396-5EA7-0B3035DA3855}"/>
              </a:ext>
            </a:extLst>
          </p:cNvPr>
          <p:cNvSpPr/>
          <p:nvPr/>
        </p:nvSpPr>
        <p:spPr>
          <a:xfrm rot="21121620">
            <a:off x="4241259" y="5312549"/>
            <a:ext cx="1130300" cy="698500"/>
          </a:xfrm>
          <a:solidFill>
            <a:srgbClr val="103683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E938BC35-FA99-84FA-0EF9-3F154A1901DF}"/>
              </a:ext>
            </a:extLst>
          </p:cNvPr>
          <p:cNvSpPr/>
          <p:nvPr/>
        </p:nvSpPr>
        <p:spPr>
          <a:xfrm rot="20639506" flipH="1">
            <a:off x="245298" y="737076"/>
            <a:ext cx="2040612" cy="1878283"/>
          </a:xfrm>
          <a:custGeom>
            <a:avLst/>
            <a:gdLst>
              <a:gd name="connsiteX0" fmla="*/ -101684 w 2040612"/>
              <a:gd name="connsiteY0" fmla="*/ 1906157 h 1878283"/>
              <a:gd name="connsiteX1" fmla="*/ 156150 w 2040612"/>
              <a:gd name="connsiteY1" fmla="*/ 1438445 h 1878283"/>
              <a:gd name="connsiteX2" fmla="*/ 460718 w 2040612"/>
              <a:gd name="connsiteY2" fmla="*/ 153847 h 1878283"/>
              <a:gd name="connsiteX3" fmla="*/ 1762992 w 2040612"/>
              <a:gd name="connsiteY3" fmla="*/ 295192 h 1878283"/>
              <a:gd name="connsiteX4" fmla="*/ 1729163 w 2040612"/>
              <a:gd name="connsiteY4" fmla="*/ 1614622 h 1878283"/>
              <a:gd name="connsiteX5" fmla="*/ 422282 w 2040612"/>
              <a:gd name="connsiteY5" fmla="*/ 1700055 h 1878283"/>
              <a:gd name="connsiteX6" fmla="*/ -101684 w 2040612"/>
              <a:gd name="connsiteY6" fmla="*/ 1906157 h 187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12" h="1878283" fill="none" extrusionOk="0">
                <a:moveTo>
                  <a:pt x="-101684" y="1906157"/>
                </a:moveTo>
                <a:cubicBezTo>
                  <a:pt x="-62680" y="1777314"/>
                  <a:pt x="100186" y="1554360"/>
                  <a:pt x="156150" y="1438445"/>
                </a:cubicBezTo>
                <a:cubicBezTo>
                  <a:pt x="-208647" y="864160"/>
                  <a:pt x="7609" y="504277"/>
                  <a:pt x="460718" y="153847"/>
                </a:cubicBezTo>
                <a:cubicBezTo>
                  <a:pt x="895428" y="-20262"/>
                  <a:pt x="1444054" y="-46730"/>
                  <a:pt x="1762992" y="295192"/>
                </a:cubicBezTo>
                <a:cubicBezTo>
                  <a:pt x="2056222" y="573436"/>
                  <a:pt x="2147181" y="1255340"/>
                  <a:pt x="1729163" y="1614622"/>
                </a:cubicBezTo>
                <a:cubicBezTo>
                  <a:pt x="1466328" y="1962329"/>
                  <a:pt x="795970" y="1896705"/>
                  <a:pt x="422282" y="1700055"/>
                </a:cubicBezTo>
                <a:cubicBezTo>
                  <a:pt x="306488" y="1765411"/>
                  <a:pt x="108875" y="1771860"/>
                  <a:pt x="-101684" y="1906157"/>
                </a:cubicBezTo>
                <a:close/>
              </a:path>
              <a:path w="2040612" h="1878283" stroke="0" extrusionOk="0">
                <a:moveTo>
                  <a:pt x="-101684" y="1906157"/>
                </a:moveTo>
                <a:cubicBezTo>
                  <a:pt x="-24537" y="1661729"/>
                  <a:pt x="62119" y="1618824"/>
                  <a:pt x="156150" y="1438445"/>
                </a:cubicBezTo>
                <a:cubicBezTo>
                  <a:pt x="-132727" y="1098783"/>
                  <a:pt x="-1869" y="397077"/>
                  <a:pt x="460718" y="153847"/>
                </a:cubicBezTo>
                <a:cubicBezTo>
                  <a:pt x="818877" y="-132718"/>
                  <a:pt x="1467152" y="-121076"/>
                  <a:pt x="1762992" y="295192"/>
                </a:cubicBezTo>
                <a:cubicBezTo>
                  <a:pt x="2120608" y="820275"/>
                  <a:pt x="2196746" y="1147135"/>
                  <a:pt x="1729163" y="1614622"/>
                </a:cubicBezTo>
                <a:cubicBezTo>
                  <a:pt x="1385618" y="1852487"/>
                  <a:pt x="758019" y="1952423"/>
                  <a:pt x="422282" y="1700055"/>
                </a:cubicBezTo>
                <a:cubicBezTo>
                  <a:pt x="301042" y="1780471"/>
                  <a:pt x="85908" y="1795964"/>
                  <a:pt x="-101684" y="1906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-54983"/>
                      <a:gd name="adj2" fmla="val 5148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6464458-571D-340F-F208-FD7610424C4B}"/>
              </a:ext>
            </a:extLst>
          </p:cNvPr>
          <p:cNvSpPr/>
          <p:nvPr/>
        </p:nvSpPr>
        <p:spPr>
          <a:xfrm>
            <a:off x="630604" y="931704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0" dirty="0">
                <a:solidFill>
                  <a:srgbClr val="2F5597"/>
                </a:solidFill>
                <a:latin typeface="Modern Love Grunge" panose="04070805081005020601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468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F137D4B-19DB-E133-3F6A-D056DE072A37}"/>
              </a:ext>
            </a:extLst>
          </p:cNvPr>
          <p:cNvSpPr/>
          <p:nvPr/>
        </p:nvSpPr>
        <p:spPr>
          <a:xfrm>
            <a:off x="1880682" y="1265878"/>
            <a:ext cx="8975385" cy="2163122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Umfrage zum umweltfreundlichen </a:t>
            </a:r>
          </a:p>
          <a:p>
            <a:pPr algn="ctr"/>
            <a:r>
              <a:rPr lang="de-DE" sz="3600" b="1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de-DE" sz="3600" b="1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nachhaltigen Konsumieren</a:t>
            </a: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B7CC8A57-0215-0DCE-D327-C3332D347375}"/>
              </a:ext>
            </a:extLst>
          </p:cNvPr>
          <p:cNvSpPr/>
          <p:nvPr/>
        </p:nvSpPr>
        <p:spPr>
          <a:xfrm rot="21121620">
            <a:off x="3345058" y="4747756"/>
            <a:ext cx="1130300" cy="698500"/>
          </a:xfr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B58C1F20-742D-2396-5EA7-0B3035DA3855}"/>
              </a:ext>
            </a:extLst>
          </p:cNvPr>
          <p:cNvSpPr/>
          <p:nvPr/>
        </p:nvSpPr>
        <p:spPr>
          <a:xfrm rot="21121620">
            <a:off x="4241259" y="5312549"/>
            <a:ext cx="1130300" cy="698500"/>
          </a:xfrm>
          <a:solidFill>
            <a:srgbClr val="103683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D8E2CA42-FE80-E0B2-248D-258D6BE5CD81}"/>
              </a:ext>
            </a:extLst>
          </p:cNvPr>
          <p:cNvSpPr/>
          <p:nvPr/>
        </p:nvSpPr>
        <p:spPr>
          <a:xfrm rot="21121620" flipH="1">
            <a:off x="84369" y="736477"/>
            <a:ext cx="2040612" cy="1358716"/>
          </a:xfrm>
          <a:custGeom>
            <a:avLst/>
            <a:gdLst>
              <a:gd name="connsiteX0" fmla="*/ -101684 w 2040612"/>
              <a:gd name="connsiteY0" fmla="*/ 1378879 h 1358716"/>
              <a:gd name="connsiteX1" fmla="*/ 156150 w 2040612"/>
              <a:gd name="connsiteY1" fmla="*/ 1040545 h 1358716"/>
              <a:gd name="connsiteX2" fmla="*/ 684007 w 2040612"/>
              <a:gd name="connsiteY2" fmla="*/ 37963 h 1358716"/>
              <a:gd name="connsiteX3" fmla="*/ 1755416 w 2040612"/>
              <a:gd name="connsiteY3" fmla="*/ 208239 h 1358716"/>
              <a:gd name="connsiteX4" fmla="*/ 1486395 w 2040612"/>
              <a:gd name="connsiteY4" fmla="*/ 1283690 h 1358716"/>
              <a:gd name="connsiteX5" fmla="*/ 422283 w 2040612"/>
              <a:gd name="connsiteY5" fmla="*/ 1229789 h 1358716"/>
              <a:gd name="connsiteX6" fmla="*/ -101684 w 2040612"/>
              <a:gd name="connsiteY6" fmla="*/ 1378879 h 135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12" h="1358716" fill="none" extrusionOk="0">
                <a:moveTo>
                  <a:pt x="-101684" y="1378879"/>
                </a:moveTo>
                <a:cubicBezTo>
                  <a:pt x="-37737" y="1219731"/>
                  <a:pt x="51074" y="1182858"/>
                  <a:pt x="156150" y="1040545"/>
                </a:cubicBezTo>
                <a:cubicBezTo>
                  <a:pt x="-243275" y="567205"/>
                  <a:pt x="86444" y="310595"/>
                  <a:pt x="684007" y="37963"/>
                </a:cubicBezTo>
                <a:cubicBezTo>
                  <a:pt x="1063356" y="-38911"/>
                  <a:pt x="1503605" y="4536"/>
                  <a:pt x="1755416" y="208239"/>
                </a:cubicBezTo>
                <a:cubicBezTo>
                  <a:pt x="2118744" y="417744"/>
                  <a:pt x="2197439" y="1062348"/>
                  <a:pt x="1486395" y="1283690"/>
                </a:cubicBezTo>
                <a:cubicBezTo>
                  <a:pt x="1227418" y="1428630"/>
                  <a:pt x="723417" y="1353468"/>
                  <a:pt x="422283" y="1229789"/>
                </a:cubicBezTo>
                <a:cubicBezTo>
                  <a:pt x="281850" y="1334377"/>
                  <a:pt x="47979" y="1326459"/>
                  <a:pt x="-101684" y="1378879"/>
                </a:cubicBezTo>
                <a:close/>
              </a:path>
              <a:path w="2040612" h="1358716" stroke="0" extrusionOk="0">
                <a:moveTo>
                  <a:pt x="-101684" y="1378879"/>
                </a:moveTo>
                <a:cubicBezTo>
                  <a:pt x="-33486" y="1274303"/>
                  <a:pt x="138691" y="1135349"/>
                  <a:pt x="156150" y="1040545"/>
                </a:cubicBezTo>
                <a:cubicBezTo>
                  <a:pt x="-186569" y="752333"/>
                  <a:pt x="67161" y="147884"/>
                  <a:pt x="684007" y="37963"/>
                </a:cubicBezTo>
                <a:cubicBezTo>
                  <a:pt x="976325" y="-104938"/>
                  <a:pt x="1523151" y="-69007"/>
                  <a:pt x="1755416" y="208239"/>
                </a:cubicBezTo>
                <a:cubicBezTo>
                  <a:pt x="2226137" y="556294"/>
                  <a:pt x="2109256" y="1051110"/>
                  <a:pt x="1486395" y="1283690"/>
                </a:cubicBezTo>
                <a:cubicBezTo>
                  <a:pt x="1149143" y="1371846"/>
                  <a:pt x="708942" y="1374248"/>
                  <a:pt x="422283" y="1229789"/>
                </a:cubicBezTo>
                <a:cubicBezTo>
                  <a:pt x="218821" y="1321562"/>
                  <a:pt x="116058" y="1291658"/>
                  <a:pt x="-101684" y="13788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-54983"/>
                      <a:gd name="adj2" fmla="val 5148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BC5FD6-9FB4-ABCD-4448-AE8E85D88ADA}"/>
              </a:ext>
            </a:extLst>
          </p:cNvPr>
          <p:cNvSpPr txBox="1"/>
          <p:nvPr/>
        </p:nvSpPr>
        <p:spPr>
          <a:xfrm>
            <a:off x="1808762" y="3589205"/>
            <a:ext cx="8975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sehr stimmst du folgenden Aussagen zu ?</a:t>
            </a:r>
            <a:endParaRPr lang="de-DE" sz="2400" b="1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51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F137D4B-19DB-E133-3F6A-D056DE072A37}"/>
              </a:ext>
            </a:extLst>
          </p:cNvPr>
          <p:cNvSpPr/>
          <p:nvPr/>
        </p:nvSpPr>
        <p:spPr>
          <a:xfrm>
            <a:off x="1385585" y="1839754"/>
            <a:ext cx="9829097" cy="2550592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hättest dich gar nicht entscheiden müssen!</a:t>
            </a: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B7CC8A57-0215-0DCE-D327-C3332D347375}"/>
              </a:ext>
            </a:extLst>
          </p:cNvPr>
          <p:cNvSpPr/>
          <p:nvPr/>
        </p:nvSpPr>
        <p:spPr>
          <a:xfrm rot="21121620">
            <a:off x="3345058" y="4747756"/>
            <a:ext cx="1130300" cy="698500"/>
          </a:xfr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B58C1F20-742D-2396-5EA7-0B3035DA3855}"/>
              </a:ext>
            </a:extLst>
          </p:cNvPr>
          <p:cNvSpPr/>
          <p:nvPr/>
        </p:nvSpPr>
        <p:spPr>
          <a:xfrm rot="21121620">
            <a:off x="4241259" y="5312549"/>
            <a:ext cx="1130300" cy="698500"/>
          </a:xfrm>
          <a:solidFill>
            <a:srgbClr val="103683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E938BC35-FA99-84FA-0EF9-3F154A1901DF}"/>
              </a:ext>
            </a:extLst>
          </p:cNvPr>
          <p:cNvSpPr/>
          <p:nvPr/>
        </p:nvSpPr>
        <p:spPr>
          <a:xfrm rot="20639506" flipH="1">
            <a:off x="245298" y="737076"/>
            <a:ext cx="2040612" cy="1878283"/>
          </a:xfrm>
          <a:custGeom>
            <a:avLst/>
            <a:gdLst>
              <a:gd name="connsiteX0" fmla="*/ -101684 w 2040612"/>
              <a:gd name="connsiteY0" fmla="*/ 1906157 h 1878283"/>
              <a:gd name="connsiteX1" fmla="*/ 156150 w 2040612"/>
              <a:gd name="connsiteY1" fmla="*/ 1438445 h 1878283"/>
              <a:gd name="connsiteX2" fmla="*/ 460718 w 2040612"/>
              <a:gd name="connsiteY2" fmla="*/ 153847 h 1878283"/>
              <a:gd name="connsiteX3" fmla="*/ 1762992 w 2040612"/>
              <a:gd name="connsiteY3" fmla="*/ 295192 h 1878283"/>
              <a:gd name="connsiteX4" fmla="*/ 1729163 w 2040612"/>
              <a:gd name="connsiteY4" fmla="*/ 1614622 h 1878283"/>
              <a:gd name="connsiteX5" fmla="*/ 422282 w 2040612"/>
              <a:gd name="connsiteY5" fmla="*/ 1700055 h 1878283"/>
              <a:gd name="connsiteX6" fmla="*/ -101684 w 2040612"/>
              <a:gd name="connsiteY6" fmla="*/ 1906157 h 187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12" h="1878283" fill="none" extrusionOk="0">
                <a:moveTo>
                  <a:pt x="-101684" y="1906157"/>
                </a:moveTo>
                <a:cubicBezTo>
                  <a:pt x="-62680" y="1777314"/>
                  <a:pt x="100186" y="1554360"/>
                  <a:pt x="156150" y="1438445"/>
                </a:cubicBezTo>
                <a:cubicBezTo>
                  <a:pt x="-208647" y="864160"/>
                  <a:pt x="7609" y="504277"/>
                  <a:pt x="460718" y="153847"/>
                </a:cubicBezTo>
                <a:cubicBezTo>
                  <a:pt x="895428" y="-20262"/>
                  <a:pt x="1444054" y="-46730"/>
                  <a:pt x="1762992" y="295192"/>
                </a:cubicBezTo>
                <a:cubicBezTo>
                  <a:pt x="2056222" y="573436"/>
                  <a:pt x="2147181" y="1255340"/>
                  <a:pt x="1729163" y="1614622"/>
                </a:cubicBezTo>
                <a:cubicBezTo>
                  <a:pt x="1466328" y="1962329"/>
                  <a:pt x="795970" y="1896705"/>
                  <a:pt x="422282" y="1700055"/>
                </a:cubicBezTo>
                <a:cubicBezTo>
                  <a:pt x="306488" y="1765411"/>
                  <a:pt x="108875" y="1771860"/>
                  <a:pt x="-101684" y="1906157"/>
                </a:cubicBezTo>
                <a:close/>
              </a:path>
              <a:path w="2040612" h="1878283" stroke="0" extrusionOk="0">
                <a:moveTo>
                  <a:pt x="-101684" y="1906157"/>
                </a:moveTo>
                <a:cubicBezTo>
                  <a:pt x="-24537" y="1661729"/>
                  <a:pt x="62119" y="1618824"/>
                  <a:pt x="156150" y="1438445"/>
                </a:cubicBezTo>
                <a:cubicBezTo>
                  <a:pt x="-132727" y="1098783"/>
                  <a:pt x="-1869" y="397077"/>
                  <a:pt x="460718" y="153847"/>
                </a:cubicBezTo>
                <a:cubicBezTo>
                  <a:pt x="818877" y="-132718"/>
                  <a:pt x="1467152" y="-121076"/>
                  <a:pt x="1762992" y="295192"/>
                </a:cubicBezTo>
                <a:cubicBezTo>
                  <a:pt x="2120608" y="820275"/>
                  <a:pt x="2196746" y="1147135"/>
                  <a:pt x="1729163" y="1614622"/>
                </a:cubicBezTo>
                <a:cubicBezTo>
                  <a:pt x="1385618" y="1852487"/>
                  <a:pt x="758019" y="1952423"/>
                  <a:pt x="422282" y="1700055"/>
                </a:cubicBezTo>
                <a:cubicBezTo>
                  <a:pt x="301042" y="1780471"/>
                  <a:pt x="85908" y="1795964"/>
                  <a:pt x="-101684" y="1906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-54983"/>
                      <a:gd name="adj2" fmla="val 5148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6464458-571D-340F-F208-FD7610424C4B}"/>
              </a:ext>
            </a:extLst>
          </p:cNvPr>
          <p:cNvSpPr/>
          <p:nvPr/>
        </p:nvSpPr>
        <p:spPr>
          <a:xfrm>
            <a:off x="630604" y="931704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0" dirty="0">
                <a:solidFill>
                  <a:srgbClr val="2F5597"/>
                </a:solidFill>
                <a:latin typeface="Modern Love Grunge" panose="04070805081005020601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386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3E1836-A591-F346-AB71-F29DB4E29765}"/>
              </a:ext>
            </a:extLst>
          </p:cNvPr>
          <p:cNvSpPr/>
          <p:nvPr/>
        </p:nvSpPr>
        <p:spPr>
          <a:xfrm>
            <a:off x="811361" y="2002551"/>
            <a:ext cx="9271582" cy="2550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handelt sich dabei jeweils </a:t>
            </a:r>
          </a:p>
          <a:p>
            <a:pPr algn="ctr"/>
            <a:r>
              <a:rPr lang="de-DE" sz="36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de-DE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gleichen</a:t>
            </a:r>
            <a:r>
              <a:rPr lang="de-DE" sz="36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Produkte</a:t>
            </a:r>
            <a:r>
              <a:rPr lang="de-DE" sz="36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A7066E7D-1AE5-3B1A-E59B-1ED9E63EAD5F}"/>
              </a:ext>
            </a:extLst>
          </p:cNvPr>
          <p:cNvSpPr/>
          <p:nvPr/>
        </p:nvSpPr>
        <p:spPr>
          <a:xfrm rot="21121620" flipH="1">
            <a:off x="245298" y="737076"/>
            <a:ext cx="2040612" cy="1878283"/>
          </a:xfrm>
          <a:custGeom>
            <a:avLst/>
            <a:gdLst>
              <a:gd name="connsiteX0" fmla="*/ -101684 w 2040612"/>
              <a:gd name="connsiteY0" fmla="*/ 1906157 h 1878283"/>
              <a:gd name="connsiteX1" fmla="*/ 156150 w 2040612"/>
              <a:gd name="connsiteY1" fmla="*/ 1438445 h 1878283"/>
              <a:gd name="connsiteX2" fmla="*/ 460718 w 2040612"/>
              <a:gd name="connsiteY2" fmla="*/ 153847 h 1878283"/>
              <a:gd name="connsiteX3" fmla="*/ 1762992 w 2040612"/>
              <a:gd name="connsiteY3" fmla="*/ 295192 h 1878283"/>
              <a:gd name="connsiteX4" fmla="*/ 1729163 w 2040612"/>
              <a:gd name="connsiteY4" fmla="*/ 1614622 h 1878283"/>
              <a:gd name="connsiteX5" fmla="*/ 422282 w 2040612"/>
              <a:gd name="connsiteY5" fmla="*/ 1700055 h 1878283"/>
              <a:gd name="connsiteX6" fmla="*/ -101684 w 2040612"/>
              <a:gd name="connsiteY6" fmla="*/ 1906157 h 187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12" h="1878283" fill="none" extrusionOk="0">
                <a:moveTo>
                  <a:pt x="-101684" y="1906157"/>
                </a:moveTo>
                <a:cubicBezTo>
                  <a:pt x="-62680" y="1777314"/>
                  <a:pt x="100186" y="1554360"/>
                  <a:pt x="156150" y="1438445"/>
                </a:cubicBezTo>
                <a:cubicBezTo>
                  <a:pt x="-208647" y="864160"/>
                  <a:pt x="7609" y="504277"/>
                  <a:pt x="460718" y="153847"/>
                </a:cubicBezTo>
                <a:cubicBezTo>
                  <a:pt x="895428" y="-20262"/>
                  <a:pt x="1444054" y="-46730"/>
                  <a:pt x="1762992" y="295192"/>
                </a:cubicBezTo>
                <a:cubicBezTo>
                  <a:pt x="2056222" y="573436"/>
                  <a:pt x="2147181" y="1255340"/>
                  <a:pt x="1729163" y="1614622"/>
                </a:cubicBezTo>
                <a:cubicBezTo>
                  <a:pt x="1466328" y="1962329"/>
                  <a:pt x="795970" y="1896705"/>
                  <a:pt x="422282" y="1700055"/>
                </a:cubicBezTo>
                <a:cubicBezTo>
                  <a:pt x="306488" y="1765411"/>
                  <a:pt x="108875" y="1771860"/>
                  <a:pt x="-101684" y="1906157"/>
                </a:cubicBezTo>
                <a:close/>
              </a:path>
              <a:path w="2040612" h="1878283" stroke="0" extrusionOk="0">
                <a:moveTo>
                  <a:pt x="-101684" y="1906157"/>
                </a:moveTo>
                <a:cubicBezTo>
                  <a:pt x="-24537" y="1661729"/>
                  <a:pt x="62119" y="1618824"/>
                  <a:pt x="156150" y="1438445"/>
                </a:cubicBezTo>
                <a:cubicBezTo>
                  <a:pt x="-132727" y="1098783"/>
                  <a:pt x="-1869" y="397077"/>
                  <a:pt x="460718" y="153847"/>
                </a:cubicBezTo>
                <a:cubicBezTo>
                  <a:pt x="818877" y="-132718"/>
                  <a:pt x="1467152" y="-121076"/>
                  <a:pt x="1762992" y="295192"/>
                </a:cubicBezTo>
                <a:cubicBezTo>
                  <a:pt x="2120608" y="820275"/>
                  <a:pt x="2196746" y="1147135"/>
                  <a:pt x="1729163" y="1614622"/>
                </a:cubicBezTo>
                <a:cubicBezTo>
                  <a:pt x="1385618" y="1852487"/>
                  <a:pt x="758019" y="1952423"/>
                  <a:pt x="422282" y="1700055"/>
                </a:cubicBezTo>
                <a:cubicBezTo>
                  <a:pt x="301042" y="1780471"/>
                  <a:pt x="85908" y="1795964"/>
                  <a:pt x="-101684" y="1906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-54983"/>
                      <a:gd name="adj2" fmla="val 5148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C6921A8-5AA3-3F69-97B6-0CDB2DF7CEB0}"/>
              </a:ext>
            </a:extLst>
          </p:cNvPr>
          <p:cNvSpPr/>
          <p:nvPr/>
        </p:nvSpPr>
        <p:spPr>
          <a:xfrm>
            <a:off x="630604" y="931704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0" dirty="0">
                <a:solidFill>
                  <a:srgbClr val="2F5597"/>
                </a:solidFill>
                <a:latin typeface="Modern Love Grunge" panose="04070805081005020601" pitchFamily="82" charset="0"/>
              </a:rPr>
              <a:t>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0BA1C0C-F5D0-BB14-6FB4-DC6CEA562E29}"/>
              </a:ext>
            </a:extLst>
          </p:cNvPr>
          <p:cNvSpPr/>
          <p:nvPr/>
        </p:nvSpPr>
        <p:spPr>
          <a:xfrm>
            <a:off x="2369872" y="914018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0" dirty="0">
                <a:solidFill>
                  <a:srgbClr val="2F5597"/>
                </a:solidFill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7" name="Picture 2" descr="Vector illustration of yogurt cup">
            <a:extLst>
              <a:ext uri="{FF2B5EF4-FFF2-40B4-BE49-F238E27FC236}">
                <a16:creationId xmlns:a16="http://schemas.microsoft.com/office/drawing/2014/main" id="{FBF97512-3623-8260-87F8-5EFAF84F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007" y="634260"/>
            <a:ext cx="791184" cy="7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ctor illustration of yogurt cup">
            <a:extLst>
              <a:ext uri="{FF2B5EF4-FFF2-40B4-BE49-F238E27FC236}">
                <a16:creationId xmlns:a16="http://schemas.microsoft.com/office/drawing/2014/main" id="{539399B6-FB96-47BC-1BF1-49F99FED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52" y="664339"/>
            <a:ext cx="791184" cy="7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5EA52E7-1FAA-3B2F-8409-FAA159908904}"/>
              </a:ext>
            </a:extLst>
          </p:cNvPr>
          <p:cNvSpPr/>
          <p:nvPr/>
        </p:nvSpPr>
        <p:spPr>
          <a:xfrm>
            <a:off x="9945622" y="138445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14" name="Picture 2" descr="White t-shirt vector image">
            <a:extLst>
              <a:ext uri="{FF2B5EF4-FFF2-40B4-BE49-F238E27FC236}">
                <a16:creationId xmlns:a16="http://schemas.microsoft.com/office/drawing/2014/main" id="{0CBB82C8-CB43-B47A-B5FA-3C168797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62" y="3540983"/>
            <a:ext cx="620421" cy="6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8CD5229-CEBB-C857-B5C3-0AB2E374EC76}"/>
              </a:ext>
            </a:extLst>
          </p:cNvPr>
          <p:cNvSpPr/>
          <p:nvPr/>
        </p:nvSpPr>
        <p:spPr>
          <a:xfrm>
            <a:off x="9965930" y="2986209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16" name="Picture 2" descr="White t-shirt vector image">
            <a:extLst>
              <a:ext uri="{FF2B5EF4-FFF2-40B4-BE49-F238E27FC236}">
                <a16:creationId xmlns:a16="http://schemas.microsoft.com/office/drawing/2014/main" id="{C618C175-16B9-8DEF-7133-0A0532DB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676" y="3534001"/>
            <a:ext cx="620421" cy="6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BF0C4F1-A7BF-22CB-D909-DE3698700D92}"/>
              </a:ext>
            </a:extLst>
          </p:cNvPr>
          <p:cNvSpPr/>
          <p:nvPr/>
        </p:nvSpPr>
        <p:spPr>
          <a:xfrm>
            <a:off x="9954811" y="1584612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F539775-C832-7FDC-FDE2-4C500731AC18}"/>
              </a:ext>
            </a:extLst>
          </p:cNvPr>
          <p:cNvSpPr/>
          <p:nvPr/>
        </p:nvSpPr>
        <p:spPr>
          <a:xfrm>
            <a:off x="10082943" y="4254781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E9B3722-1633-E827-3767-26CDC5C82F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26457" y="4693414"/>
            <a:ext cx="807175" cy="80717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64B9843-BE80-17D3-005D-CFDEB0223E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35542" y="4654758"/>
            <a:ext cx="807175" cy="80717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27DDDC5-30DA-4668-BC1B-547F2F5CB5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1" t="47130" r="5952" b="39537"/>
          <a:stretch/>
        </p:blipFill>
        <p:spPr>
          <a:xfrm>
            <a:off x="9652302" y="2100443"/>
            <a:ext cx="870087" cy="6664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5B69910-03E8-41C8-BA11-D293915ED8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1" t="47130" r="5952" b="39537"/>
          <a:stretch/>
        </p:blipFill>
        <p:spPr>
          <a:xfrm>
            <a:off x="10860433" y="2132140"/>
            <a:ext cx="870087" cy="6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5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3E1836-A591-F346-AB71-F29DB4E29765}"/>
              </a:ext>
            </a:extLst>
          </p:cNvPr>
          <p:cNvSpPr/>
          <p:nvPr/>
        </p:nvSpPr>
        <p:spPr>
          <a:xfrm>
            <a:off x="776319" y="2559460"/>
            <a:ext cx="9271582" cy="2550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geht das?</a:t>
            </a: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A7066E7D-1AE5-3B1A-E59B-1ED9E63EAD5F}"/>
              </a:ext>
            </a:extLst>
          </p:cNvPr>
          <p:cNvSpPr/>
          <p:nvPr/>
        </p:nvSpPr>
        <p:spPr>
          <a:xfrm rot="21121620" flipH="1">
            <a:off x="245298" y="737076"/>
            <a:ext cx="2040612" cy="1878283"/>
          </a:xfrm>
          <a:custGeom>
            <a:avLst/>
            <a:gdLst>
              <a:gd name="connsiteX0" fmla="*/ -101684 w 2040612"/>
              <a:gd name="connsiteY0" fmla="*/ 1906157 h 1878283"/>
              <a:gd name="connsiteX1" fmla="*/ 156150 w 2040612"/>
              <a:gd name="connsiteY1" fmla="*/ 1438445 h 1878283"/>
              <a:gd name="connsiteX2" fmla="*/ 460718 w 2040612"/>
              <a:gd name="connsiteY2" fmla="*/ 153847 h 1878283"/>
              <a:gd name="connsiteX3" fmla="*/ 1762992 w 2040612"/>
              <a:gd name="connsiteY3" fmla="*/ 295192 h 1878283"/>
              <a:gd name="connsiteX4" fmla="*/ 1729163 w 2040612"/>
              <a:gd name="connsiteY4" fmla="*/ 1614622 h 1878283"/>
              <a:gd name="connsiteX5" fmla="*/ 422282 w 2040612"/>
              <a:gd name="connsiteY5" fmla="*/ 1700055 h 1878283"/>
              <a:gd name="connsiteX6" fmla="*/ -101684 w 2040612"/>
              <a:gd name="connsiteY6" fmla="*/ 1906157 h 187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12" h="1878283" fill="none" extrusionOk="0">
                <a:moveTo>
                  <a:pt x="-101684" y="1906157"/>
                </a:moveTo>
                <a:cubicBezTo>
                  <a:pt x="-62680" y="1777314"/>
                  <a:pt x="100186" y="1554360"/>
                  <a:pt x="156150" y="1438445"/>
                </a:cubicBezTo>
                <a:cubicBezTo>
                  <a:pt x="-208647" y="864160"/>
                  <a:pt x="7609" y="504277"/>
                  <a:pt x="460718" y="153847"/>
                </a:cubicBezTo>
                <a:cubicBezTo>
                  <a:pt x="895428" y="-20262"/>
                  <a:pt x="1444054" y="-46730"/>
                  <a:pt x="1762992" y="295192"/>
                </a:cubicBezTo>
                <a:cubicBezTo>
                  <a:pt x="2056222" y="573436"/>
                  <a:pt x="2147181" y="1255340"/>
                  <a:pt x="1729163" y="1614622"/>
                </a:cubicBezTo>
                <a:cubicBezTo>
                  <a:pt x="1466328" y="1962329"/>
                  <a:pt x="795970" y="1896705"/>
                  <a:pt x="422282" y="1700055"/>
                </a:cubicBezTo>
                <a:cubicBezTo>
                  <a:pt x="306488" y="1765411"/>
                  <a:pt x="108875" y="1771860"/>
                  <a:pt x="-101684" y="1906157"/>
                </a:cubicBezTo>
                <a:close/>
              </a:path>
              <a:path w="2040612" h="1878283" stroke="0" extrusionOk="0">
                <a:moveTo>
                  <a:pt x="-101684" y="1906157"/>
                </a:moveTo>
                <a:cubicBezTo>
                  <a:pt x="-24537" y="1661729"/>
                  <a:pt x="62119" y="1618824"/>
                  <a:pt x="156150" y="1438445"/>
                </a:cubicBezTo>
                <a:cubicBezTo>
                  <a:pt x="-132727" y="1098783"/>
                  <a:pt x="-1869" y="397077"/>
                  <a:pt x="460718" y="153847"/>
                </a:cubicBezTo>
                <a:cubicBezTo>
                  <a:pt x="818877" y="-132718"/>
                  <a:pt x="1467152" y="-121076"/>
                  <a:pt x="1762992" y="295192"/>
                </a:cubicBezTo>
                <a:cubicBezTo>
                  <a:pt x="2120608" y="820275"/>
                  <a:pt x="2196746" y="1147135"/>
                  <a:pt x="1729163" y="1614622"/>
                </a:cubicBezTo>
                <a:cubicBezTo>
                  <a:pt x="1385618" y="1852487"/>
                  <a:pt x="758019" y="1952423"/>
                  <a:pt x="422282" y="1700055"/>
                </a:cubicBezTo>
                <a:cubicBezTo>
                  <a:pt x="301042" y="1780471"/>
                  <a:pt x="85908" y="1795964"/>
                  <a:pt x="-101684" y="1906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-54983"/>
                      <a:gd name="adj2" fmla="val 5148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C6921A8-5AA3-3F69-97B6-0CDB2DF7CEB0}"/>
              </a:ext>
            </a:extLst>
          </p:cNvPr>
          <p:cNvSpPr/>
          <p:nvPr/>
        </p:nvSpPr>
        <p:spPr>
          <a:xfrm>
            <a:off x="630604" y="931704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0" dirty="0">
                <a:solidFill>
                  <a:srgbClr val="2F5597"/>
                </a:solidFill>
                <a:latin typeface="Modern Love Grunge" panose="04070805081005020601" pitchFamily="82" charset="0"/>
              </a:rPr>
              <a:t>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0BA1C0C-F5D0-BB14-6FB4-DC6CEA562E29}"/>
              </a:ext>
            </a:extLst>
          </p:cNvPr>
          <p:cNvSpPr/>
          <p:nvPr/>
        </p:nvSpPr>
        <p:spPr>
          <a:xfrm>
            <a:off x="2369872" y="914018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0" dirty="0">
                <a:solidFill>
                  <a:srgbClr val="2F5597"/>
                </a:solidFill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7" name="Picture 2" descr="Vector illustration of yogurt cup">
            <a:extLst>
              <a:ext uri="{FF2B5EF4-FFF2-40B4-BE49-F238E27FC236}">
                <a16:creationId xmlns:a16="http://schemas.microsoft.com/office/drawing/2014/main" id="{FBF97512-3623-8260-87F8-5EFAF84F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007" y="634260"/>
            <a:ext cx="791184" cy="7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7BC46FF-A242-A717-1F04-600D2CC68968}"/>
              </a:ext>
            </a:extLst>
          </p:cNvPr>
          <p:cNvSpPr txBox="1"/>
          <p:nvPr/>
        </p:nvSpPr>
        <p:spPr>
          <a:xfrm>
            <a:off x="9588645" y="1395364"/>
            <a:ext cx="22540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24664</a:t>
            </a:r>
          </a:p>
        </p:txBody>
      </p:sp>
      <p:pic>
        <p:nvPicPr>
          <p:cNvPr id="10" name="Picture 2" descr="Vector illustration of yogurt cup">
            <a:extLst>
              <a:ext uri="{FF2B5EF4-FFF2-40B4-BE49-F238E27FC236}">
                <a16:creationId xmlns:a16="http://schemas.microsoft.com/office/drawing/2014/main" id="{539399B6-FB96-47BC-1BF1-49F99FED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52" y="664339"/>
            <a:ext cx="791184" cy="7911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5EA52E7-1FAA-3B2F-8409-FAA159908904}"/>
              </a:ext>
            </a:extLst>
          </p:cNvPr>
          <p:cNvSpPr/>
          <p:nvPr/>
        </p:nvSpPr>
        <p:spPr>
          <a:xfrm>
            <a:off x="9945622" y="138445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14" name="Picture 2" descr="White t-shirt vector image">
            <a:extLst>
              <a:ext uri="{FF2B5EF4-FFF2-40B4-BE49-F238E27FC236}">
                <a16:creationId xmlns:a16="http://schemas.microsoft.com/office/drawing/2014/main" id="{0CBB82C8-CB43-B47A-B5FA-3C168797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62" y="3540983"/>
            <a:ext cx="620421" cy="6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8CD5229-CEBB-C857-B5C3-0AB2E374EC76}"/>
              </a:ext>
            </a:extLst>
          </p:cNvPr>
          <p:cNvSpPr/>
          <p:nvPr/>
        </p:nvSpPr>
        <p:spPr>
          <a:xfrm>
            <a:off x="9965930" y="2986209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16" name="Picture 2" descr="White t-shirt vector image">
            <a:extLst>
              <a:ext uri="{FF2B5EF4-FFF2-40B4-BE49-F238E27FC236}">
                <a16:creationId xmlns:a16="http://schemas.microsoft.com/office/drawing/2014/main" id="{C618C175-16B9-8DEF-7133-0A0532DB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676" y="3534001"/>
            <a:ext cx="620421" cy="6204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ne art vector drawing of large cruise ship">
            <a:extLst>
              <a:ext uri="{FF2B5EF4-FFF2-40B4-BE49-F238E27FC236}">
                <a16:creationId xmlns:a16="http://schemas.microsoft.com/office/drawing/2014/main" id="{4FDA0101-4337-C1EF-E2AF-29298C45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55" y="2036475"/>
            <a:ext cx="682921" cy="6829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4CA78F0-2E0A-DC5E-827A-C36061C213DD}"/>
              </a:ext>
            </a:extLst>
          </p:cNvPr>
          <p:cNvSpPr txBox="1"/>
          <p:nvPr/>
        </p:nvSpPr>
        <p:spPr>
          <a:xfrm>
            <a:off x="9826457" y="3070796"/>
            <a:ext cx="21357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27137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BF0C4F1-A7BF-22CB-D909-DE3698700D92}"/>
              </a:ext>
            </a:extLst>
          </p:cNvPr>
          <p:cNvSpPr/>
          <p:nvPr/>
        </p:nvSpPr>
        <p:spPr>
          <a:xfrm>
            <a:off x="9954811" y="1584612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20" name="Picture 2" descr="Line art vector drawing of large cruise ship">
            <a:extLst>
              <a:ext uri="{FF2B5EF4-FFF2-40B4-BE49-F238E27FC236}">
                <a16:creationId xmlns:a16="http://schemas.microsoft.com/office/drawing/2014/main" id="{129EF1C0-4FF0-074A-8F9C-7D888EBD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42" y="1992618"/>
            <a:ext cx="682921" cy="68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9F539775-C832-7FDC-FDE2-4C500731AC18}"/>
              </a:ext>
            </a:extLst>
          </p:cNvPr>
          <p:cNvSpPr/>
          <p:nvPr/>
        </p:nvSpPr>
        <p:spPr>
          <a:xfrm>
            <a:off x="9987568" y="4259370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E9B3722-1633-E827-3767-26CDC5C82F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26457" y="4693414"/>
            <a:ext cx="807175" cy="80717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A684980-ACB0-9BDA-2F0F-4F5A33FED32D}"/>
              </a:ext>
            </a:extLst>
          </p:cNvPr>
          <p:cNvSpPr txBox="1"/>
          <p:nvPr/>
        </p:nvSpPr>
        <p:spPr>
          <a:xfrm>
            <a:off x="9895430" y="5615689"/>
            <a:ext cx="2203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freesvg.org –  SVG ID: 182642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D64B9843-BE80-17D3-005D-CFDEB0223EC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36481" y="4655461"/>
            <a:ext cx="807175" cy="807175"/>
          </a:xfrm>
          <a:prstGeom prst="rect">
            <a:avLst/>
          </a:prstGeom>
          <a:effectLst/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452DBC3E-E84F-047F-2E08-B9ED3C27EE3F}"/>
              </a:ext>
            </a:extLst>
          </p:cNvPr>
          <p:cNvSpPr txBox="1"/>
          <p:nvPr/>
        </p:nvSpPr>
        <p:spPr>
          <a:xfrm>
            <a:off x="10094062" y="4294693"/>
            <a:ext cx="2203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10044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2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3E1836-A591-F346-AB71-F29DB4E29765}"/>
              </a:ext>
            </a:extLst>
          </p:cNvPr>
          <p:cNvSpPr/>
          <p:nvPr/>
        </p:nvSpPr>
        <p:spPr>
          <a:xfrm>
            <a:off x="776319" y="2559460"/>
            <a:ext cx="9271582" cy="2550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geht das?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  <a:effectLst>
                  <a:glow rad="304800">
                    <a:srgbClr val="ABC837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Indem Unternehmen 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  <a:effectLst>
                  <a:glow rad="304800">
                    <a:srgbClr val="ABC837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Leistungen und Produkte 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  <a:effectLst>
                  <a:glow rad="304800">
                    <a:srgbClr val="ABC837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mit Hilfe bestimmter Tricks 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  <a:effectLst>
                  <a:glow rad="304800">
                    <a:srgbClr val="ABC837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„Grün-Waschen“ </a:t>
            </a: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A7066E7D-1AE5-3B1A-E59B-1ED9E63EAD5F}"/>
              </a:ext>
            </a:extLst>
          </p:cNvPr>
          <p:cNvSpPr/>
          <p:nvPr/>
        </p:nvSpPr>
        <p:spPr>
          <a:xfrm rot="21121620" flipH="1">
            <a:off x="245298" y="737076"/>
            <a:ext cx="2040612" cy="1878283"/>
          </a:xfrm>
          <a:custGeom>
            <a:avLst/>
            <a:gdLst>
              <a:gd name="connsiteX0" fmla="*/ -101684 w 2040612"/>
              <a:gd name="connsiteY0" fmla="*/ 1906157 h 1878283"/>
              <a:gd name="connsiteX1" fmla="*/ 156150 w 2040612"/>
              <a:gd name="connsiteY1" fmla="*/ 1438445 h 1878283"/>
              <a:gd name="connsiteX2" fmla="*/ 460718 w 2040612"/>
              <a:gd name="connsiteY2" fmla="*/ 153847 h 1878283"/>
              <a:gd name="connsiteX3" fmla="*/ 1762992 w 2040612"/>
              <a:gd name="connsiteY3" fmla="*/ 295192 h 1878283"/>
              <a:gd name="connsiteX4" fmla="*/ 1729163 w 2040612"/>
              <a:gd name="connsiteY4" fmla="*/ 1614622 h 1878283"/>
              <a:gd name="connsiteX5" fmla="*/ 422282 w 2040612"/>
              <a:gd name="connsiteY5" fmla="*/ 1700055 h 1878283"/>
              <a:gd name="connsiteX6" fmla="*/ -101684 w 2040612"/>
              <a:gd name="connsiteY6" fmla="*/ 1906157 h 187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12" h="1878283" fill="none" extrusionOk="0">
                <a:moveTo>
                  <a:pt x="-101684" y="1906157"/>
                </a:moveTo>
                <a:cubicBezTo>
                  <a:pt x="-62680" y="1777314"/>
                  <a:pt x="100186" y="1554360"/>
                  <a:pt x="156150" y="1438445"/>
                </a:cubicBezTo>
                <a:cubicBezTo>
                  <a:pt x="-208647" y="864160"/>
                  <a:pt x="7609" y="504277"/>
                  <a:pt x="460718" y="153847"/>
                </a:cubicBezTo>
                <a:cubicBezTo>
                  <a:pt x="895428" y="-20262"/>
                  <a:pt x="1444054" y="-46730"/>
                  <a:pt x="1762992" y="295192"/>
                </a:cubicBezTo>
                <a:cubicBezTo>
                  <a:pt x="2056222" y="573436"/>
                  <a:pt x="2147181" y="1255340"/>
                  <a:pt x="1729163" y="1614622"/>
                </a:cubicBezTo>
                <a:cubicBezTo>
                  <a:pt x="1466328" y="1962329"/>
                  <a:pt x="795970" y="1896705"/>
                  <a:pt x="422282" y="1700055"/>
                </a:cubicBezTo>
                <a:cubicBezTo>
                  <a:pt x="306488" y="1765411"/>
                  <a:pt x="108875" y="1771860"/>
                  <a:pt x="-101684" y="1906157"/>
                </a:cubicBezTo>
                <a:close/>
              </a:path>
              <a:path w="2040612" h="1878283" stroke="0" extrusionOk="0">
                <a:moveTo>
                  <a:pt x="-101684" y="1906157"/>
                </a:moveTo>
                <a:cubicBezTo>
                  <a:pt x="-24537" y="1661729"/>
                  <a:pt x="62119" y="1618824"/>
                  <a:pt x="156150" y="1438445"/>
                </a:cubicBezTo>
                <a:cubicBezTo>
                  <a:pt x="-132727" y="1098783"/>
                  <a:pt x="-1869" y="397077"/>
                  <a:pt x="460718" y="153847"/>
                </a:cubicBezTo>
                <a:cubicBezTo>
                  <a:pt x="818877" y="-132718"/>
                  <a:pt x="1467152" y="-121076"/>
                  <a:pt x="1762992" y="295192"/>
                </a:cubicBezTo>
                <a:cubicBezTo>
                  <a:pt x="2120608" y="820275"/>
                  <a:pt x="2196746" y="1147135"/>
                  <a:pt x="1729163" y="1614622"/>
                </a:cubicBezTo>
                <a:cubicBezTo>
                  <a:pt x="1385618" y="1852487"/>
                  <a:pt x="758019" y="1952423"/>
                  <a:pt x="422282" y="1700055"/>
                </a:cubicBezTo>
                <a:cubicBezTo>
                  <a:pt x="301042" y="1780471"/>
                  <a:pt x="85908" y="1795964"/>
                  <a:pt x="-101684" y="1906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-54983"/>
                      <a:gd name="adj2" fmla="val 5148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C6921A8-5AA3-3F69-97B6-0CDB2DF7CEB0}"/>
              </a:ext>
            </a:extLst>
          </p:cNvPr>
          <p:cNvSpPr/>
          <p:nvPr/>
        </p:nvSpPr>
        <p:spPr>
          <a:xfrm>
            <a:off x="630604" y="931704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0" dirty="0">
                <a:solidFill>
                  <a:srgbClr val="2F5597"/>
                </a:solidFill>
                <a:latin typeface="Modern Love Grunge" panose="04070805081005020601" pitchFamily="82" charset="0"/>
              </a:rPr>
              <a:t>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0BA1C0C-F5D0-BB14-6FB4-DC6CEA562E29}"/>
              </a:ext>
            </a:extLst>
          </p:cNvPr>
          <p:cNvSpPr/>
          <p:nvPr/>
        </p:nvSpPr>
        <p:spPr>
          <a:xfrm>
            <a:off x="2369872" y="914018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0" dirty="0">
                <a:solidFill>
                  <a:srgbClr val="2F5597"/>
                </a:solidFill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7" name="Picture 2" descr="Vector illustration of yogurt cup">
            <a:extLst>
              <a:ext uri="{FF2B5EF4-FFF2-40B4-BE49-F238E27FC236}">
                <a16:creationId xmlns:a16="http://schemas.microsoft.com/office/drawing/2014/main" id="{FBF97512-3623-8260-87F8-5EFAF84F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007" y="634260"/>
            <a:ext cx="791184" cy="7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5EA52E7-1FAA-3B2F-8409-FAA159908904}"/>
              </a:ext>
            </a:extLst>
          </p:cNvPr>
          <p:cNvSpPr/>
          <p:nvPr/>
        </p:nvSpPr>
        <p:spPr>
          <a:xfrm>
            <a:off x="9945622" y="138445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14" name="Picture 2" descr="White t-shirt vector image">
            <a:extLst>
              <a:ext uri="{FF2B5EF4-FFF2-40B4-BE49-F238E27FC236}">
                <a16:creationId xmlns:a16="http://schemas.microsoft.com/office/drawing/2014/main" id="{0CBB82C8-CB43-B47A-B5FA-3C168797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62" y="3540983"/>
            <a:ext cx="620421" cy="6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8CD5229-CEBB-C857-B5C3-0AB2E374EC76}"/>
              </a:ext>
            </a:extLst>
          </p:cNvPr>
          <p:cNvSpPr/>
          <p:nvPr/>
        </p:nvSpPr>
        <p:spPr>
          <a:xfrm>
            <a:off x="9965930" y="2986209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BF0C4F1-A7BF-22CB-D909-DE3698700D92}"/>
              </a:ext>
            </a:extLst>
          </p:cNvPr>
          <p:cNvSpPr/>
          <p:nvPr/>
        </p:nvSpPr>
        <p:spPr>
          <a:xfrm>
            <a:off x="9954811" y="1584612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F539775-C832-7FDC-FDE2-4C500731AC18}"/>
              </a:ext>
            </a:extLst>
          </p:cNvPr>
          <p:cNvSpPr/>
          <p:nvPr/>
        </p:nvSpPr>
        <p:spPr>
          <a:xfrm>
            <a:off x="9987568" y="4259370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E9B3722-1633-E827-3767-26CDC5C82F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26457" y="4693414"/>
            <a:ext cx="807175" cy="80717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8DD7E53-68BD-4E2D-8AE2-D4AE52ED05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1" t="47130" r="5952" b="39537"/>
          <a:stretch/>
        </p:blipFill>
        <p:spPr>
          <a:xfrm>
            <a:off x="9652302" y="2100443"/>
            <a:ext cx="870087" cy="6664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818B78A-DB1B-47C9-A125-20234675BB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1" t="47130" r="5952" b="39537"/>
          <a:stretch/>
        </p:blipFill>
        <p:spPr>
          <a:xfrm>
            <a:off x="10905024" y="2100443"/>
            <a:ext cx="870087" cy="666450"/>
          </a:xfrm>
          <a:prstGeom prst="rect">
            <a:avLst/>
          </a:prstGeom>
        </p:spPr>
      </p:pic>
      <p:pic>
        <p:nvPicPr>
          <p:cNvPr id="28" name="Picture 2" descr="Vector illustration of yogurt cup">
            <a:extLst>
              <a:ext uri="{FF2B5EF4-FFF2-40B4-BE49-F238E27FC236}">
                <a16:creationId xmlns:a16="http://schemas.microsoft.com/office/drawing/2014/main" id="{AA2EAD07-EFAD-4939-9547-AD05ECFA9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75" y="644970"/>
            <a:ext cx="791184" cy="7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White t-shirt vector image">
            <a:extLst>
              <a:ext uri="{FF2B5EF4-FFF2-40B4-BE49-F238E27FC236}">
                <a16:creationId xmlns:a16="http://schemas.microsoft.com/office/drawing/2014/main" id="{F2ECC0D1-752D-430C-972E-6E1F27C7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352" y="3522229"/>
            <a:ext cx="620421" cy="6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456B5707-6962-4FC6-834A-BE9881B47A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7936" y="4713010"/>
            <a:ext cx="807175" cy="8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6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8F496A-559D-7CB8-C966-181988192347}"/>
              </a:ext>
            </a:extLst>
          </p:cNvPr>
          <p:cNvSpPr/>
          <p:nvPr/>
        </p:nvSpPr>
        <p:spPr>
          <a:xfrm>
            <a:off x="733178" y="865163"/>
            <a:ext cx="10725643" cy="983091"/>
          </a:xfrm>
          <a:prstGeom prst="rect">
            <a:avLst/>
          </a:prstGeom>
          <a:solidFill>
            <a:srgbClr val="2F5597"/>
          </a:solidFill>
          <a:ln>
            <a:solidFill>
              <a:srgbClr val="1036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wollen uns nicht mehr durch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„Greenwashing“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die Irre führen lassen!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28C5AF-1DFC-CA6C-9D28-3E9922AE4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75447" y="285662"/>
            <a:ext cx="1608668" cy="198251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E4B0B10-DAF7-5295-AE0C-45DA58021C7E}"/>
              </a:ext>
            </a:extLst>
          </p:cNvPr>
          <p:cNvSpPr/>
          <p:nvPr/>
        </p:nvSpPr>
        <p:spPr>
          <a:xfrm>
            <a:off x="733178" y="1971543"/>
            <a:ext cx="11099225" cy="4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14350" indent="-514350">
              <a:lnSpc>
                <a:spcPts val="3300"/>
              </a:lnSpc>
              <a:buAutoNum type="arabicPeriod"/>
            </a:pP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Lest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Informationsblatt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 Greenwashing und                                                              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prüft 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Internetseite 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Grünen Wäsche GmbH!</a:t>
            </a:r>
          </a:p>
          <a:p>
            <a:pPr marL="514350" indent="-514350">
              <a:lnSpc>
                <a:spcPts val="3300"/>
              </a:lnSpc>
              <a:buFontTx/>
              <a:buAutoNum type="arabicPeriod"/>
            </a:pP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Erklärt 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eigenen Worten auf dem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Arbeitsblatt</a:t>
            </a:r>
          </a:p>
          <a:p>
            <a:pPr marL="971550" lvl="1" indent="-514350">
              <a:lnSpc>
                <a:spcPts val="3300"/>
              </a:lnSpc>
              <a:buFont typeface="+mj-lt"/>
              <a:buAutoNum type="alphaLcPeriod"/>
            </a:pP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Greenwashing 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ist,</a:t>
            </a:r>
          </a:p>
          <a:p>
            <a:pPr marL="971550" lvl="1" indent="-514350">
              <a:lnSpc>
                <a:spcPts val="3300"/>
              </a:lnSpc>
              <a:buAutoNum type="alphaLcPeriod"/>
            </a:pP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eure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Greenwashing Methode funktioniert,</a:t>
            </a:r>
          </a:p>
          <a:p>
            <a:pPr marL="971550" lvl="1" indent="-514350">
              <a:lnSpc>
                <a:spcPts val="3300"/>
              </a:lnSpc>
              <a:buAutoNum type="alphaLcPeriod"/>
            </a:pP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diese von der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Grünen Wäsche GmbH angewendet 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wird.</a:t>
            </a:r>
          </a:p>
          <a:p>
            <a:pPr marL="514350" indent="-514350">
              <a:lnSpc>
                <a:spcPts val="3300"/>
              </a:lnSpc>
              <a:buAutoNum type="arabicPeriod"/>
            </a:pP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Ergänzt mindestens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Möglichkeiten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wie ihr euch selbst vor Greenwashing /      eurer Greenwashing-Methode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schützen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könnt!</a:t>
            </a:r>
          </a:p>
          <a:p>
            <a:pPr marL="514350" indent="-514350">
              <a:lnSpc>
                <a:spcPts val="3300"/>
              </a:lnSpc>
              <a:buAutoNum type="arabicPeriod"/>
            </a:pP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Bereitet euch darauf, vor eure Ergebnisse zu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präsentieren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ts val="3300"/>
              </a:lnSpc>
              <a:buAutoNum type="arabicPeriod"/>
            </a:pP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Ergänzt 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euer Aufgabenblatt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während 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Präsentation </a:t>
            </a:r>
            <a:r>
              <a:rPr lang="de-DE" sz="22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anderen Gruppen!</a:t>
            </a:r>
          </a:p>
        </p:txBody>
      </p:sp>
    </p:spTree>
    <p:extLst>
      <p:ext uri="{BB962C8B-B14F-4D97-AF65-F5344CB8AC3E}">
        <p14:creationId xmlns:p14="http://schemas.microsoft.com/office/powerpoint/2010/main" val="407521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3E1836-A591-F346-AB71-F29DB4E29765}"/>
              </a:ext>
            </a:extLst>
          </p:cNvPr>
          <p:cNvSpPr/>
          <p:nvPr/>
        </p:nvSpPr>
        <p:spPr>
          <a:xfrm>
            <a:off x="776319" y="2559460"/>
            <a:ext cx="9271582" cy="2550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ging das?!</a:t>
            </a:r>
          </a:p>
          <a:p>
            <a:pPr algn="ctr"/>
            <a:r>
              <a:rPr lang="de-DE" sz="4000" dirty="0">
                <a:solidFill>
                  <a:schemeClr val="tx1"/>
                </a:solidFill>
                <a:effectLst>
                  <a:glow rad="304800">
                    <a:srgbClr val="ABC837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Welche Greenwashing-Methoden wurden hier angewendet? </a:t>
            </a: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A7066E7D-1AE5-3B1A-E59B-1ED9E63EAD5F}"/>
              </a:ext>
            </a:extLst>
          </p:cNvPr>
          <p:cNvSpPr/>
          <p:nvPr/>
        </p:nvSpPr>
        <p:spPr>
          <a:xfrm rot="21121620" flipH="1">
            <a:off x="245298" y="737076"/>
            <a:ext cx="2040612" cy="1878283"/>
          </a:xfrm>
          <a:custGeom>
            <a:avLst/>
            <a:gdLst>
              <a:gd name="connsiteX0" fmla="*/ -101684 w 2040612"/>
              <a:gd name="connsiteY0" fmla="*/ 1906157 h 1878283"/>
              <a:gd name="connsiteX1" fmla="*/ 156150 w 2040612"/>
              <a:gd name="connsiteY1" fmla="*/ 1438445 h 1878283"/>
              <a:gd name="connsiteX2" fmla="*/ 460718 w 2040612"/>
              <a:gd name="connsiteY2" fmla="*/ 153847 h 1878283"/>
              <a:gd name="connsiteX3" fmla="*/ 1762992 w 2040612"/>
              <a:gd name="connsiteY3" fmla="*/ 295192 h 1878283"/>
              <a:gd name="connsiteX4" fmla="*/ 1729163 w 2040612"/>
              <a:gd name="connsiteY4" fmla="*/ 1614622 h 1878283"/>
              <a:gd name="connsiteX5" fmla="*/ 422282 w 2040612"/>
              <a:gd name="connsiteY5" fmla="*/ 1700055 h 1878283"/>
              <a:gd name="connsiteX6" fmla="*/ -101684 w 2040612"/>
              <a:gd name="connsiteY6" fmla="*/ 1906157 h 187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12" h="1878283" fill="none" extrusionOk="0">
                <a:moveTo>
                  <a:pt x="-101684" y="1906157"/>
                </a:moveTo>
                <a:cubicBezTo>
                  <a:pt x="-62680" y="1777314"/>
                  <a:pt x="100186" y="1554360"/>
                  <a:pt x="156150" y="1438445"/>
                </a:cubicBezTo>
                <a:cubicBezTo>
                  <a:pt x="-208647" y="864160"/>
                  <a:pt x="7609" y="504277"/>
                  <a:pt x="460718" y="153847"/>
                </a:cubicBezTo>
                <a:cubicBezTo>
                  <a:pt x="895428" y="-20262"/>
                  <a:pt x="1444054" y="-46730"/>
                  <a:pt x="1762992" y="295192"/>
                </a:cubicBezTo>
                <a:cubicBezTo>
                  <a:pt x="2056222" y="573436"/>
                  <a:pt x="2147181" y="1255340"/>
                  <a:pt x="1729163" y="1614622"/>
                </a:cubicBezTo>
                <a:cubicBezTo>
                  <a:pt x="1466328" y="1962329"/>
                  <a:pt x="795970" y="1896705"/>
                  <a:pt x="422282" y="1700055"/>
                </a:cubicBezTo>
                <a:cubicBezTo>
                  <a:pt x="306488" y="1765411"/>
                  <a:pt x="108875" y="1771860"/>
                  <a:pt x="-101684" y="1906157"/>
                </a:cubicBezTo>
                <a:close/>
              </a:path>
              <a:path w="2040612" h="1878283" stroke="0" extrusionOk="0">
                <a:moveTo>
                  <a:pt x="-101684" y="1906157"/>
                </a:moveTo>
                <a:cubicBezTo>
                  <a:pt x="-24537" y="1661729"/>
                  <a:pt x="62119" y="1618824"/>
                  <a:pt x="156150" y="1438445"/>
                </a:cubicBezTo>
                <a:cubicBezTo>
                  <a:pt x="-132727" y="1098783"/>
                  <a:pt x="-1869" y="397077"/>
                  <a:pt x="460718" y="153847"/>
                </a:cubicBezTo>
                <a:cubicBezTo>
                  <a:pt x="818877" y="-132718"/>
                  <a:pt x="1467152" y="-121076"/>
                  <a:pt x="1762992" y="295192"/>
                </a:cubicBezTo>
                <a:cubicBezTo>
                  <a:pt x="2120608" y="820275"/>
                  <a:pt x="2196746" y="1147135"/>
                  <a:pt x="1729163" y="1614622"/>
                </a:cubicBezTo>
                <a:cubicBezTo>
                  <a:pt x="1385618" y="1852487"/>
                  <a:pt x="758019" y="1952423"/>
                  <a:pt x="422282" y="1700055"/>
                </a:cubicBezTo>
                <a:cubicBezTo>
                  <a:pt x="301042" y="1780471"/>
                  <a:pt x="85908" y="1795964"/>
                  <a:pt x="-101684" y="1906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-54983"/>
                      <a:gd name="adj2" fmla="val 5148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C6921A8-5AA3-3F69-97B6-0CDB2DF7CEB0}"/>
              </a:ext>
            </a:extLst>
          </p:cNvPr>
          <p:cNvSpPr/>
          <p:nvPr/>
        </p:nvSpPr>
        <p:spPr>
          <a:xfrm>
            <a:off x="630604" y="931704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0" dirty="0">
                <a:solidFill>
                  <a:srgbClr val="2F5597"/>
                </a:solidFill>
                <a:latin typeface="Modern Love Grunge" panose="04070805081005020601" pitchFamily="82" charset="0"/>
              </a:rPr>
              <a:t>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0BA1C0C-F5D0-BB14-6FB4-DC6CEA562E29}"/>
              </a:ext>
            </a:extLst>
          </p:cNvPr>
          <p:cNvSpPr/>
          <p:nvPr/>
        </p:nvSpPr>
        <p:spPr>
          <a:xfrm>
            <a:off x="2369872" y="914018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0" dirty="0">
                <a:solidFill>
                  <a:srgbClr val="2F5597"/>
                </a:solidFill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7" name="Picture 2" descr="Vector illustration of yogurt cup">
            <a:extLst>
              <a:ext uri="{FF2B5EF4-FFF2-40B4-BE49-F238E27FC236}">
                <a16:creationId xmlns:a16="http://schemas.microsoft.com/office/drawing/2014/main" id="{FBF97512-3623-8260-87F8-5EFAF84F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007" y="634260"/>
            <a:ext cx="791184" cy="7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7BC46FF-A242-A717-1F04-600D2CC68968}"/>
              </a:ext>
            </a:extLst>
          </p:cNvPr>
          <p:cNvSpPr txBox="1"/>
          <p:nvPr/>
        </p:nvSpPr>
        <p:spPr>
          <a:xfrm>
            <a:off x="9588645" y="1395364"/>
            <a:ext cx="22540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24664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EA52E7-1FAA-3B2F-8409-FAA159908904}"/>
              </a:ext>
            </a:extLst>
          </p:cNvPr>
          <p:cNvSpPr/>
          <p:nvPr/>
        </p:nvSpPr>
        <p:spPr>
          <a:xfrm>
            <a:off x="9945622" y="138445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14" name="Picture 2" descr="White t-shirt vector image">
            <a:extLst>
              <a:ext uri="{FF2B5EF4-FFF2-40B4-BE49-F238E27FC236}">
                <a16:creationId xmlns:a16="http://schemas.microsoft.com/office/drawing/2014/main" id="{0CBB82C8-CB43-B47A-B5FA-3C168797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62" y="3540983"/>
            <a:ext cx="620421" cy="6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8CD5229-CEBB-C857-B5C3-0AB2E374EC76}"/>
              </a:ext>
            </a:extLst>
          </p:cNvPr>
          <p:cNvSpPr/>
          <p:nvPr/>
        </p:nvSpPr>
        <p:spPr>
          <a:xfrm>
            <a:off x="9965930" y="2986209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4CA78F0-2E0A-DC5E-827A-C36061C213DD}"/>
              </a:ext>
            </a:extLst>
          </p:cNvPr>
          <p:cNvSpPr txBox="1"/>
          <p:nvPr/>
        </p:nvSpPr>
        <p:spPr>
          <a:xfrm>
            <a:off x="9826457" y="3070796"/>
            <a:ext cx="21357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27137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BF0C4F1-A7BF-22CB-D909-DE3698700D92}"/>
              </a:ext>
            </a:extLst>
          </p:cNvPr>
          <p:cNvSpPr/>
          <p:nvPr/>
        </p:nvSpPr>
        <p:spPr>
          <a:xfrm>
            <a:off x="9954811" y="1584612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F539775-C832-7FDC-FDE2-4C500731AC18}"/>
              </a:ext>
            </a:extLst>
          </p:cNvPr>
          <p:cNvSpPr/>
          <p:nvPr/>
        </p:nvSpPr>
        <p:spPr>
          <a:xfrm>
            <a:off x="9987568" y="4259370"/>
            <a:ext cx="1473200" cy="181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Grunge" panose="04070805081005020601" pitchFamily="82" charset="0"/>
              </a:rPr>
              <a:t>=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E9B3722-1633-E827-3767-26CDC5C82F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26457" y="4693414"/>
            <a:ext cx="807175" cy="80717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A684980-ACB0-9BDA-2F0F-4F5A33FED32D}"/>
              </a:ext>
            </a:extLst>
          </p:cNvPr>
          <p:cNvSpPr txBox="1"/>
          <p:nvPr/>
        </p:nvSpPr>
        <p:spPr>
          <a:xfrm>
            <a:off x="9895430" y="5615689"/>
            <a:ext cx="2203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freesvg.org –  SVG ID: 182642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2DBC3E-E84F-047F-2E08-B9ED3C27EE3F}"/>
              </a:ext>
            </a:extLst>
          </p:cNvPr>
          <p:cNvSpPr txBox="1"/>
          <p:nvPr/>
        </p:nvSpPr>
        <p:spPr>
          <a:xfrm>
            <a:off x="10094062" y="4294693"/>
            <a:ext cx="2203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freesvg.org –  SVG ID: </a:t>
            </a:r>
            <a:r>
              <a:rPr lang="de-DE" sz="1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10044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AA0B504-6D2A-40AB-81F5-CC051EF544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1" t="47130" r="5952" b="39537"/>
          <a:stretch/>
        </p:blipFill>
        <p:spPr>
          <a:xfrm>
            <a:off x="9652302" y="2100443"/>
            <a:ext cx="870087" cy="6664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0ECF2AA-F0E4-40B2-9B87-250760EC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1" t="47130" r="5952" b="39537"/>
          <a:stretch/>
        </p:blipFill>
        <p:spPr>
          <a:xfrm>
            <a:off x="10905024" y="2100443"/>
            <a:ext cx="870087" cy="666450"/>
          </a:xfrm>
          <a:prstGeom prst="rect">
            <a:avLst/>
          </a:prstGeom>
        </p:spPr>
      </p:pic>
      <p:pic>
        <p:nvPicPr>
          <p:cNvPr id="28" name="Picture 2" descr="Vector illustration of yogurt cup">
            <a:extLst>
              <a:ext uri="{FF2B5EF4-FFF2-40B4-BE49-F238E27FC236}">
                <a16:creationId xmlns:a16="http://schemas.microsoft.com/office/drawing/2014/main" id="{CA338C43-CDD4-4D74-9276-1E8D4487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75" y="644970"/>
            <a:ext cx="791184" cy="7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White t-shirt vector image">
            <a:extLst>
              <a:ext uri="{FF2B5EF4-FFF2-40B4-BE49-F238E27FC236}">
                <a16:creationId xmlns:a16="http://schemas.microsoft.com/office/drawing/2014/main" id="{58976549-9D94-4E3F-8274-8E95AFDB9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352" y="3522229"/>
            <a:ext cx="620421" cy="6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08E0ED4-0BE2-4214-ACCD-18D3BEE219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7936" y="4713010"/>
            <a:ext cx="807175" cy="8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5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E49BE68-E34F-E63B-D0F5-05190CEE8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86" y="670959"/>
            <a:ext cx="4416479" cy="24842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048A6FF-E410-932C-755B-CDF8D438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59" y="315237"/>
            <a:ext cx="4829118" cy="271637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5F019B1-FAC0-F55C-11C8-50DE20E5D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44954"/>
            <a:ext cx="5267614" cy="29630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9A1F668-0C75-6594-B892-136035535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83" y="3316476"/>
            <a:ext cx="4610211" cy="25932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819D35-6A1E-42C9-BB7B-01E855727F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9" t="47130" r="7866" b="39537"/>
          <a:stretch/>
        </p:blipFill>
        <p:spPr>
          <a:xfrm>
            <a:off x="8401050" y="4208643"/>
            <a:ext cx="552450" cy="6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7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8F496A-559D-7CB8-C966-181988192347}"/>
              </a:ext>
            </a:extLst>
          </p:cNvPr>
          <p:cNvSpPr/>
          <p:nvPr/>
        </p:nvSpPr>
        <p:spPr>
          <a:xfrm>
            <a:off x="733178" y="865163"/>
            <a:ext cx="10725643" cy="983091"/>
          </a:xfrm>
          <a:prstGeom prst="rect">
            <a:avLst/>
          </a:prstGeom>
          <a:solidFill>
            <a:srgbClr val="2F5597"/>
          </a:solidFill>
          <a:ln>
            <a:solidFill>
              <a:srgbClr val="1036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wollen uns nicht mehr durch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„Greenwashing“</a:t>
            </a:r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die Irre führen lassen!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28C5AF-1DFC-CA6C-9D28-3E9922AE4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75447" y="285662"/>
            <a:ext cx="1608668" cy="198251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E4B0B10-DAF7-5295-AE0C-45DA58021C7E}"/>
              </a:ext>
            </a:extLst>
          </p:cNvPr>
          <p:cNvSpPr/>
          <p:nvPr/>
        </p:nvSpPr>
        <p:spPr>
          <a:xfrm>
            <a:off x="733178" y="2427754"/>
            <a:ext cx="10725643" cy="2369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2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ändert das neue Wissen dein Verhalten beim Einkaufen?</a:t>
            </a:r>
          </a:p>
        </p:txBody>
      </p:sp>
    </p:spTree>
    <p:extLst>
      <p:ext uri="{BB962C8B-B14F-4D97-AF65-F5344CB8AC3E}">
        <p14:creationId xmlns:p14="http://schemas.microsoft.com/office/powerpoint/2010/main" val="3616476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98F496A-559D-7CB8-C966-181988192347}"/>
              </a:ext>
            </a:extLst>
          </p:cNvPr>
          <p:cNvSpPr/>
          <p:nvPr/>
        </p:nvSpPr>
        <p:spPr>
          <a:xfrm>
            <a:off x="733178" y="865163"/>
            <a:ext cx="10725643" cy="983091"/>
          </a:xfrm>
          <a:prstGeom prst="rect">
            <a:avLst/>
          </a:prstGeom>
          <a:solidFill>
            <a:srgbClr val="2F5597"/>
          </a:solidFill>
          <a:ln>
            <a:solidFill>
              <a:srgbClr val="1036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Probiere es aus!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28C5AF-1DFC-CA6C-9D28-3E9922AE4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75447" y="285662"/>
            <a:ext cx="1608668" cy="198251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E4B0B10-DAF7-5295-AE0C-45DA58021C7E}"/>
              </a:ext>
            </a:extLst>
          </p:cNvPr>
          <p:cNvSpPr/>
          <p:nvPr/>
        </p:nvSpPr>
        <p:spPr>
          <a:xfrm>
            <a:off x="1466357" y="2182119"/>
            <a:ext cx="10725643" cy="3964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Analysiere</a:t>
            </a:r>
            <a:r>
              <a:rPr lang="de-D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Produkte, die du zu Hause hast oder 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halte die Augen beim Einkaufen offen. 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</a:t>
            </a:r>
            <a:r>
              <a:rPr lang="de-D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eure „</a:t>
            </a:r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Schutzmethoden</a:t>
            </a:r>
            <a:r>
              <a:rPr lang="de-D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finde</a:t>
            </a:r>
            <a:r>
              <a:rPr lang="de-D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deinen eigenen </a:t>
            </a:r>
            <a:endParaRPr lang="de-DE" sz="10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 </a:t>
            </a:r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Produkt oder Unternehmen, das nur scheinbar umweltfreundlich ist )</a:t>
            </a:r>
            <a:endParaRPr lang="de-DE" sz="24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</a:t>
            </a:r>
            <a:r>
              <a:rPr lang="de-D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Produkt oder Unternehmen, dass das Umweltschutz Versprechen wirklich hält!)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38633BF-C3EA-6F97-5E0E-2FCCF9AF8C9F}"/>
              </a:ext>
            </a:extLst>
          </p:cNvPr>
          <p:cNvSpPr/>
          <p:nvPr/>
        </p:nvSpPr>
        <p:spPr>
          <a:xfrm rot="20541694">
            <a:off x="264268" y="1192652"/>
            <a:ext cx="2628899" cy="780038"/>
          </a:xfrm>
          <a:custGeom>
            <a:avLst/>
            <a:gdLst>
              <a:gd name="connsiteX0" fmla="*/ 0 w 2628899"/>
              <a:gd name="connsiteY0" fmla="*/ 0 h 780038"/>
              <a:gd name="connsiteX1" fmla="*/ 2628899 w 2628899"/>
              <a:gd name="connsiteY1" fmla="*/ 0 h 780038"/>
              <a:gd name="connsiteX2" fmla="*/ 2628899 w 2628899"/>
              <a:gd name="connsiteY2" fmla="*/ 780038 h 780038"/>
              <a:gd name="connsiteX3" fmla="*/ 0 w 2628899"/>
              <a:gd name="connsiteY3" fmla="*/ 780038 h 780038"/>
              <a:gd name="connsiteX4" fmla="*/ 0 w 2628899"/>
              <a:gd name="connsiteY4" fmla="*/ 0 h 78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899" h="780038" fill="none" extrusionOk="0">
                <a:moveTo>
                  <a:pt x="0" y="0"/>
                </a:moveTo>
                <a:cubicBezTo>
                  <a:pt x="520164" y="-33775"/>
                  <a:pt x="1482519" y="138873"/>
                  <a:pt x="2628899" y="0"/>
                </a:cubicBezTo>
                <a:cubicBezTo>
                  <a:pt x="2568118" y="301175"/>
                  <a:pt x="2680469" y="448637"/>
                  <a:pt x="2628899" y="780038"/>
                </a:cubicBezTo>
                <a:cubicBezTo>
                  <a:pt x="1929553" y="642708"/>
                  <a:pt x="929988" y="642182"/>
                  <a:pt x="0" y="780038"/>
                </a:cubicBezTo>
                <a:cubicBezTo>
                  <a:pt x="-43533" y="610511"/>
                  <a:pt x="-42313" y="366143"/>
                  <a:pt x="0" y="0"/>
                </a:cubicBezTo>
                <a:close/>
              </a:path>
              <a:path w="2628899" h="780038" stroke="0" extrusionOk="0">
                <a:moveTo>
                  <a:pt x="0" y="0"/>
                </a:moveTo>
                <a:cubicBezTo>
                  <a:pt x="389852" y="-101487"/>
                  <a:pt x="1763507" y="-162162"/>
                  <a:pt x="2628899" y="0"/>
                </a:cubicBezTo>
                <a:cubicBezTo>
                  <a:pt x="2619053" y="100353"/>
                  <a:pt x="2628880" y="602797"/>
                  <a:pt x="2628899" y="780038"/>
                </a:cubicBezTo>
                <a:cubicBezTo>
                  <a:pt x="1401622" y="830103"/>
                  <a:pt x="1186261" y="621589"/>
                  <a:pt x="0" y="780038"/>
                </a:cubicBezTo>
                <a:cubicBezTo>
                  <a:pt x="-49690" y="545313"/>
                  <a:pt x="-4876" y="365519"/>
                  <a:pt x="0" y="0"/>
                </a:cubicBezTo>
                <a:close/>
              </a:path>
            </a:pathLst>
          </a:custGeom>
          <a:solidFill>
            <a:srgbClr val="BFBFBF"/>
          </a:solidFill>
          <a:ln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The Hand" panose="03070502030502020204" pitchFamily="66" charset="0"/>
                <a:cs typeface="Arial" panose="020B0604020202020204" pitchFamily="34" charset="0"/>
              </a:rPr>
              <a:t>Jetzt bist du dran</a:t>
            </a:r>
          </a:p>
        </p:txBody>
      </p:sp>
      <p:pic>
        <p:nvPicPr>
          <p:cNvPr id="4" name="Grafik 3" descr="Investigating (#2)">
            <a:extLst>
              <a:ext uri="{FF2B5EF4-FFF2-40B4-BE49-F238E27FC236}">
                <a16:creationId xmlns:a16="http://schemas.microsoft.com/office/drawing/2014/main" id="{7BD14970-A720-B46E-DB3B-5EBD16299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654">
            <a:off x="8858871" y="2337752"/>
            <a:ext cx="740410" cy="74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Investigating (#1)">
            <a:extLst>
              <a:ext uri="{FF2B5EF4-FFF2-40B4-BE49-F238E27FC236}">
                <a16:creationId xmlns:a16="http://schemas.microsoft.com/office/drawing/2014/main" id="{7B74549A-508E-4E42-FED0-EA994756A3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9"/>
          <a:stretch/>
        </p:blipFill>
        <p:spPr bwMode="auto">
          <a:xfrm rot="675073" flipH="1">
            <a:off x="9698383" y="2353958"/>
            <a:ext cx="577850" cy="688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7AD9393-4E20-6F6D-7766-433B38395684}"/>
              </a:ext>
            </a:extLst>
          </p:cNvPr>
          <p:cNvSpPr/>
          <p:nvPr/>
        </p:nvSpPr>
        <p:spPr>
          <a:xfrm>
            <a:off x="8759176" y="3071177"/>
            <a:ext cx="2094865" cy="316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7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freesvg.org, SVG-ID:</a:t>
            </a:r>
            <a:r>
              <a:rPr lang="de-DE" sz="700" kern="1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151342;</a:t>
            </a:r>
            <a:r>
              <a:rPr lang="de-DE" sz="7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150809</a:t>
            </a:r>
            <a:endParaRPr lang="de-DE" sz="1100" kern="100" dirty="0"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D2AC037B-432C-6FD8-7547-1BC45BDA4E5D}"/>
              </a:ext>
            </a:extLst>
          </p:cNvPr>
          <p:cNvSpPr/>
          <p:nvPr/>
        </p:nvSpPr>
        <p:spPr>
          <a:xfrm rot="8231606">
            <a:off x="8239127" y="3713112"/>
            <a:ext cx="807078" cy="403197"/>
          </a:xfrm>
          <a:custGeom>
            <a:avLst/>
            <a:gdLst>
              <a:gd name="connsiteX0" fmla="*/ 0 w 807078"/>
              <a:gd name="connsiteY0" fmla="*/ 100799 h 403197"/>
              <a:gd name="connsiteX1" fmla="*/ 605480 w 807078"/>
              <a:gd name="connsiteY1" fmla="*/ 100799 h 403197"/>
              <a:gd name="connsiteX2" fmla="*/ 605480 w 807078"/>
              <a:gd name="connsiteY2" fmla="*/ 0 h 403197"/>
              <a:gd name="connsiteX3" fmla="*/ 807078 w 807078"/>
              <a:gd name="connsiteY3" fmla="*/ 201599 h 403197"/>
              <a:gd name="connsiteX4" fmla="*/ 605480 w 807078"/>
              <a:gd name="connsiteY4" fmla="*/ 403197 h 403197"/>
              <a:gd name="connsiteX5" fmla="*/ 605480 w 807078"/>
              <a:gd name="connsiteY5" fmla="*/ 302398 h 403197"/>
              <a:gd name="connsiteX6" fmla="*/ 0 w 807078"/>
              <a:gd name="connsiteY6" fmla="*/ 302398 h 403197"/>
              <a:gd name="connsiteX7" fmla="*/ 0 w 807078"/>
              <a:gd name="connsiteY7" fmla="*/ 100799 h 4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078" h="403197" fill="none" extrusionOk="0">
                <a:moveTo>
                  <a:pt x="0" y="100799"/>
                </a:moveTo>
                <a:cubicBezTo>
                  <a:pt x="116281" y="148725"/>
                  <a:pt x="423694" y="121775"/>
                  <a:pt x="605480" y="100799"/>
                </a:cubicBezTo>
                <a:cubicBezTo>
                  <a:pt x="606025" y="74670"/>
                  <a:pt x="612718" y="36711"/>
                  <a:pt x="605480" y="0"/>
                </a:cubicBezTo>
                <a:cubicBezTo>
                  <a:pt x="699081" y="74009"/>
                  <a:pt x="725674" y="124942"/>
                  <a:pt x="807078" y="201599"/>
                </a:cubicBezTo>
                <a:cubicBezTo>
                  <a:pt x="723498" y="249675"/>
                  <a:pt x="611967" y="367857"/>
                  <a:pt x="605480" y="403197"/>
                </a:cubicBezTo>
                <a:cubicBezTo>
                  <a:pt x="599068" y="354746"/>
                  <a:pt x="605521" y="339863"/>
                  <a:pt x="605480" y="302398"/>
                </a:cubicBezTo>
                <a:cubicBezTo>
                  <a:pt x="303416" y="302095"/>
                  <a:pt x="88776" y="250461"/>
                  <a:pt x="0" y="302398"/>
                </a:cubicBezTo>
                <a:cubicBezTo>
                  <a:pt x="-9749" y="269810"/>
                  <a:pt x="-1421" y="136655"/>
                  <a:pt x="0" y="100799"/>
                </a:cubicBezTo>
                <a:close/>
              </a:path>
              <a:path w="807078" h="403197" stroke="0" extrusionOk="0">
                <a:moveTo>
                  <a:pt x="0" y="100799"/>
                </a:moveTo>
                <a:cubicBezTo>
                  <a:pt x="243034" y="92900"/>
                  <a:pt x="321132" y="62672"/>
                  <a:pt x="605480" y="100799"/>
                </a:cubicBezTo>
                <a:cubicBezTo>
                  <a:pt x="597167" y="72667"/>
                  <a:pt x="598065" y="19169"/>
                  <a:pt x="605480" y="0"/>
                </a:cubicBezTo>
                <a:cubicBezTo>
                  <a:pt x="678791" y="106010"/>
                  <a:pt x="772171" y="150559"/>
                  <a:pt x="807078" y="201599"/>
                </a:cubicBezTo>
                <a:cubicBezTo>
                  <a:pt x="737946" y="297061"/>
                  <a:pt x="675457" y="303547"/>
                  <a:pt x="605480" y="403197"/>
                </a:cubicBezTo>
                <a:cubicBezTo>
                  <a:pt x="596638" y="362030"/>
                  <a:pt x="600976" y="319205"/>
                  <a:pt x="605480" y="302398"/>
                </a:cubicBezTo>
                <a:cubicBezTo>
                  <a:pt x="501489" y="323930"/>
                  <a:pt x="246694" y="295614"/>
                  <a:pt x="0" y="302398"/>
                </a:cubicBezTo>
                <a:cubicBezTo>
                  <a:pt x="-16466" y="251338"/>
                  <a:pt x="9014" y="176548"/>
                  <a:pt x="0" y="100799"/>
                </a:cubicBezTo>
                <a:close/>
              </a:path>
            </a:pathLst>
          </a:custGeom>
          <a:solidFill>
            <a:srgbClr val="BFBFBF"/>
          </a:solidFill>
          <a:ln>
            <a:extLst>
              <a:ext uri="{C807C97D-BFC1-408E-A445-0C87EB9F89A2}">
                <ask:lineSketchStyleProps xmlns:ask="http://schemas.microsoft.com/office/drawing/2018/sketchyshapes" xmlns="" sd="981765707">
                  <a:prstGeom prst="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b="1" dirty="0">
              <a:solidFill>
                <a:schemeClr val="bg1"/>
              </a:solidFill>
              <a:latin typeface="The Hand" panose="030705020305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83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AEA5E64-E3B7-470A-88DB-C20B55A44439}"/>
              </a:ext>
            </a:extLst>
          </p:cNvPr>
          <p:cNvSpPr txBox="1"/>
          <p:nvPr/>
        </p:nvSpPr>
        <p:spPr>
          <a:xfrm>
            <a:off x="404882" y="880439"/>
            <a:ext cx="9409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Bildnachweis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17EA55-8BCA-416E-B04C-7CDE1032FDF8}"/>
              </a:ext>
            </a:extLst>
          </p:cNvPr>
          <p:cNvSpPr txBox="1"/>
          <p:nvPr/>
        </p:nvSpPr>
        <p:spPr>
          <a:xfrm>
            <a:off x="404882" y="1218993"/>
            <a:ext cx="97768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Präsentation, Informationsblatt Greenwashing, Arbeitsblatt</a:t>
            </a:r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Blatt, freesvg.org – SVG ID: 99840 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Baumwolle, freesvg.org - SVG ID: 198275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Fußabdruck, freesvg.org – SVG ID: 186053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Gemüse, freesvg.org - SVG ID: 1395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Glühbirne: © freesvg.org SVG ID: 144357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Haus, freesvg.org - SVG ID: 21372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Junge, freesvg.org SVG ID: 150809 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Kuh, freesvg.org - SVG ID: 24623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 selbst erstellt aus: Herz, Totenkopf, Toxischer Baum freesvg.org – SVG ID: 6860, 159599, 91998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Mädchen, freesvg.org – SVG ID: 151342 </a:t>
            </a:r>
          </a:p>
          <a:p>
            <a:r>
              <a:rPr lang="en-GB" sz="1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Ozean</a:t>
            </a:r>
            <a:r>
              <a:rPr lang="en-GB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freesvg.org – SVG ID: 37551</a:t>
            </a:r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Seestern</a:t>
            </a:r>
            <a:r>
              <a:rPr lang="en-GB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freesvg.org – SVG ID: 132899</a:t>
            </a:r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Schildkröte</a:t>
            </a:r>
            <a:r>
              <a:rPr lang="en-GB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freesvg.org – SVG ID: 10712</a:t>
            </a:r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Schützende Hand, freesvg.org - SVG ID: 190252</a:t>
            </a:r>
          </a:p>
          <a:p>
            <a:r>
              <a:rPr lang="en-GB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Shirt, freesvg.org - SVG ID: 10444</a:t>
            </a:r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Wasserflasche, freesvg.org – SVG ID: 182642</a:t>
            </a:r>
          </a:p>
          <a:p>
            <a:r>
              <a:rPr lang="en-GB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Yoghurt, freesvg.org - SVG ID: 24664</a:t>
            </a:r>
          </a:p>
          <a:p>
            <a:r>
              <a:rPr lang="en-GB" sz="1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Schiff, ©</a:t>
            </a:r>
            <a:r>
              <a:rPr lang="de-DE" sz="1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clipdealer.com/clipdealer-A49964944-vector_eps</a:t>
            </a:r>
          </a:p>
          <a:p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Informationsblatt Grüne Wäsche GmbH</a:t>
            </a:r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Baum freesvg.org – SVG ID: 74116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Blatt freesvg.org – SVG ID 137274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Natur von </a:t>
            </a:r>
            <a:r>
              <a:rPr lang="de-DE" sz="10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Rostyslav</a:t>
            </a:r>
            <a:r>
              <a:rPr lang="de-DE" sz="10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de-DE" sz="10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Sipakov</a:t>
            </a:r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de-DE" sz="10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Unsplash</a:t>
            </a:r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Rucksack von </a:t>
            </a:r>
            <a:r>
              <a:rPr lang="de-DE" sz="10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Luis Quintero</a:t>
            </a:r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de-DE" sz="10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Unsplash</a:t>
            </a:r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Globus freesvg.org – SVG ID: : 183976</a:t>
            </a:r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Held freesvg.org – SVG ID: 185777</a:t>
            </a:r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Herz freesvg.org – SVG ID: 161028</a:t>
            </a:r>
          </a:p>
          <a:p>
            <a:r>
              <a:rPr lang="en-GB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Panda freesvg.org – SVG ID: 107463</a:t>
            </a:r>
            <a:endParaRPr lang="de-DE" sz="1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Stern freesvg.org – SVG ID: 106473</a:t>
            </a:r>
          </a:p>
          <a:p>
            <a:r>
              <a:rPr lang="de-DE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C4FF125A-2BF2-00CE-1F1B-DF0DC519E721}"/>
              </a:ext>
            </a:extLst>
          </p:cNvPr>
          <p:cNvSpPr/>
          <p:nvPr/>
        </p:nvSpPr>
        <p:spPr>
          <a:xfrm>
            <a:off x="723331" y="2944473"/>
            <a:ext cx="10577017" cy="1680706"/>
          </a:xfrm>
          <a:custGeom>
            <a:avLst/>
            <a:gdLst>
              <a:gd name="connsiteX0" fmla="*/ 0 w 10577017"/>
              <a:gd name="connsiteY0" fmla="*/ 0 h 1680706"/>
              <a:gd name="connsiteX1" fmla="*/ 6169927 w 10577017"/>
              <a:gd name="connsiteY1" fmla="*/ 0 h 1680706"/>
              <a:gd name="connsiteX2" fmla="*/ 6169927 w 10577017"/>
              <a:gd name="connsiteY2" fmla="*/ 0 h 1680706"/>
              <a:gd name="connsiteX3" fmla="*/ 8814181 w 10577017"/>
              <a:gd name="connsiteY3" fmla="*/ 0 h 1680706"/>
              <a:gd name="connsiteX4" fmla="*/ 10577017 w 10577017"/>
              <a:gd name="connsiteY4" fmla="*/ 0 h 1680706"/>
              <a:gd name="connsiteX5" fmla="*/ 10577017 w 10577017"/>
              <a:gd name="connsiteY5" fmla="*/ 280118 h 1680706"/>
              <a:gd name="connsiteX6" fmla="*/ 10577017 w 10577017"/>
              <a:gd name="connsiteY6" fmla="*/ 534599 h 1680706"/>
              <a:gd name="connsiteX7" fmla="*/ 10577017 w 10577017"/>
              <a:gd name="connsiteY7" fmla="*/ 700294 h 1680706"/>
              <a:gd name="connsiteX8" fmla="*/ 10577017 w 10577017"/>
              <a:gd name="connsiteY8" fmla="*/ 1680706 h 1680706"/>
              <a:gd name="connsiteX9" fmla="*/ 8814181 w 10577017"/>
              <a:gd name="connsiteY9" fmla="*/ 1680706 h 1680706"/>
              <a:gd name="connsiteX10" fmla="*/ 6169927 w 10577017"/>
              <a:gd name="connsiteY10" fmla="*/ 1680706 h 1680706"/>
              <a:gd name="connsiteX11" fmla="*/ 6169927 w 10577017"/>
              <a:gd name="connsiteY11" fmla="*/ 1680706 h 1680706"/>
              <a:gd name="connsiteX12" fmla="*/ 0 w 10577017"/>
              <a:gd name="connsiteY12" fmla="*/ 1680706 h 1680706"/>
              <a:gd name="connsiteX13" fmla="*/ 0 w 10577017"/>
              <a:gd name="connsiteY13" fmla="*/ 700294 h 1680706"/>
              <a:gd name="connsiteX14" fmla="*/ 0 w 10577017"/>
              <a:gd name="connsiteY14" fmla="*/ 280118 h 1680706"/>
              <a:gd name="connsiteX15" fmla="*/ 0 w 10577017"/>
              <a:gd name="connsiteY15" fmla="*/ 280118 h 1680706"/>
              <a:gd name="connsiteX16" fmla="*/ 0 w 10577017"/>
              <a:gd name="connsiteY16" fmla="*/ 0 h 168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77017" h="1680706" extrusionOk="0">
                <a:moveTo>
                  <a:pt x="0" y="0"/>
                </a:moveTo>
                <a:cubicBezTo>
                  <a:pt x="2713147" y="-53053"/>
                  <a:pt x="3645737" y="127831"/>
                  <a:pt x="6169927" y="0"/>
                </a:cubicBezTo>
                <a:lnTo>
                  <a:pt x="6169927" y="0"/>
                </a:lnTo>
                <a:cubicBezTo>
                  <a:pt x="7423846" y="-108762"/>
                  <a:pt x="8242827" y="-145115"/>
                  <a:pt x="8814181" y="0"/>
                </a:cubicBezTo>
                <a:cubicBezTo>
                  <a:pt x="9320987" y="-6917"/>
                  <a:pt x="10063047" y="83620"/>
                  <a:pt x="10577017" y="0"/>
                </a:cubicBezTo>
                <a:cubicBezTo>
                  <a:pt x="10577379" y="84206"/>
                  <a:pt x="10586531" y="217002"/>
                  <a:pt x="10577017" y="280118"/>
                </a:cubicBezTo>
                <a:cubicBezTo>
                  <a:pt x="10597228" y="375862"/>
                  <a:pt x="10562018" y="470928"/>
                  <a:pt x="10577017" y="534599"/>
                </a:cubicBezTo>
                <a:cubicBezTo>
                  <a:pt x="10562700" y="608660"/>
                  <a:pt x="10562351" y="650660"/>
                  <a:pt x="10577017" y="700294"/>
                </a:cubicBezTo>
                <a:cubicBezTo>
                  <a:pt x="10592290" y="809001"/>
                  <a:pt x="10498237" y="1504651"/>
                  <a:pt x="10577017" y="1680706"/>
                </a:cubicBezTo>
                <a:cubicBezTo>
                  <a:pt x="9807964" y="1666297"/>
                  <a:pt x="9626807" y="1811596"/>
                  <a:pt x="8814181" y="1680706"/>
                </a:cubicBezTo>
                <a:cubicBezTo>
                  <a:pt x="8016579" y="1644971"/>
                  <a:pt x="7482549" y="1769030"/>
                  <a:pt x="6169927" y="1680706"/>
                </a:cubicBezTo>
                <a:lnTo>
                  <a:pt x="6169927" y="1680706"/>
                </a:lnTo>
                <a:cubicBezTo>
                  <a:pt x="3124887" y="1641893"/>
                  <a:pt x="1036420" y="1523568"/>
                  <a:pt x="0" y="1680706"/>
                </a:cubicBezTo>
                <a:cubicBezTo>
                  <a:pt x="-8172" y="1508703"/>
                  <a:pt x="-42893" y="919608"/>
                  <a:pt x="0" y="700294"/>
                </a:cubicBezTo>
                <a:cubicBezTo>
                  <a:pt x="-13919" y="598443"/>
                  <a:pt x="-25167" y="383933"/>
                  <a:pt x="0" y="280118"/>
                </a:cubicBezTo>
                <a:lnTo>
                  <a:pt x="0" y="280118"/>
                </a:lnTo>
                <a:cubicBezTo>
                  <a:pt x="579" y="232260"/>
                  <a:pt x="-22034" y="133193"/>
                  <a:pt x="0" y="0"/>
                </a:cubicBezTo>
                <a:close/>
              </a:path>
            </a:pathLst>
          </a:custGeom>
          <a:noFill/>
          <a:ln w="19050"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xmlns="" sd="202115831">
                  <a:prstGeom prst="wedgeRectCallout">
                    <a:avLst>
                      <a:gd name="adj1" fmla="val 48911"/>
                      <a:gd name="adj2" fmla="val -181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 ist es wichtig, mit meinem Konsumverhalten der Umwelt möglichst wenig zu schaden.</a:t>
            </a:r>
          </a:p>
        </p:txBody>
      </p:sp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id="{021AE9F1-3EF0-070D-71EF-8BD86B910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42406"/>
              </p:ext>
            </p:extLst>
          </p:nvPr>
        </p:nvGraphicFramePr>
        <p:xfrm>
          <a:off x="723332" y="1597822"/>
          <a:ext cx="10577017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887">
                  <a:extLst>
                    <a:ext uri="{9D8B030D-6E8A-4147-A177-3AD203B41FA5}">
                      <a16:colId xmlns:a16="http://schemas.microsoft.com/office/drawing/2014/main" val="3475585484"/>
                    </a:ext>
                  </a:extLst>
                </a:gridCol>
                <a:gridCol w="2879884">
                  <a:extLst>
                    <a:ext uri="{9D8B030D-6E8A-4147-A177-3AD203B41FA5}">
                      <a16:colId xmlns:a16="http://schemas.microsoft.com/office/drawing/2014/main" val="3656481163"/>
                    </a:ext>
                  </a:extLst>
                </a:gridCol>
                <a:gridCol w="2680623">
                  <a:extLst>
                    <a:ext uri="{9D8B030D-6E8A-4147-A177-3AD203B41FA5}">
                      <a16:colId xmlns:a16="http://schemas.microsoft.com/office/drawing/2014/main" val="1880463441"/>
                    </a:ext>
                  </a:extLst>
                </a:gridCol>
                <a:gridCol w="2680623">
                  <a:extLst>
                    <a:ext uri="{9D8B030D-6E8A-4147-A177-3AD203B41FA5}">
                      <a16:colId xmlns:a16="http://schemas.microsoft.com/office/drawing/2014/main" val="2558974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ÜBERHAUPT NICHT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NICHT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SCHON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3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918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590EA6B-BE6F-4FB6-A226-913B168DE9ED}"/>
              </a:ext>
            </a:extLst>
          </p:cNvPr>
          <p:cNvSpPr/>
          <p:nvPr/>
        </p:nvSpPr>
        <p:spPr>
          <a:xfrm>
            <a:off x="943896" y="993739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D16646D-E966-4BA0-A5FC-148095DB6F2B}"/>
              </a:ext>
            </a:extLst>
          </p:cNvPr>
          <p:cNvSpPr txBox="1"/>
          <p:nvPr/>
        </p:nvSpPr>
        <p:spPr>
          <a:xfrm>
            <a:off x="1020898" y="1363071"/>
            <a:ext cx="10677832" cy="51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ARD Tagesschau, Negativpreis von Foodwatch, </a:t>
            </a:r>
            <a:r>
              <a:rPr lang="de-DE" sz="105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2"/>
              </a:rPr>
              <a:t>https://www.tagesschau.de/wirtschaft/unternehmen/foodwatch-negativpreis-101.html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, zuletzt aufgerufen am 05.11.2023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Arte, 10 Jahre nach Rana Plaza, </a:t>
            </a:r>
          </a:p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https://www.arte.tv/de/videos/113043-039-A/die-textilindustrie-zehn-jahre-nach-rana-plaza/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, zuletzt aufgerufen am 17.12.2023 </a:t>
            </a:r>
          </a:p>
          <a:p>
            <a:pPr>
              <a:tabLst>
                <a:tab pos="1833880" algn="l"/>
              </a:tabLst>
            </a:pPr>
            <a:endParaRPr lang="de-DE" sz="1050" dirty="0">
              <a:effectLst/>
              <a:latin typeface="Arial" panose="020B0604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BR Fernsehen, Wie Konzerne durch Greenwashing ihr Image aufpolieren, </a:t>
            </a:r>
            <a:r>
              <a:rPr lang="de-DE" sz="105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4"/>
              </a:rPr>
              <a:t>https://www.ardmediathek.de/video/planetb/wie-konzerne-durch-greenwashing-ihr-image-aufpolieren-20/br-fernsehen/Y3JpZDovL2JyLmRlL3ZpZGVvL2QyOGMxYzc3LTUzYzAtNGYxZi1iNDQ2LTAyMzNhZmZhZjMyYQ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, zuletzt aufgerufen am 05.11.2023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Bundeszentrale für politische Bildung, Wenn 'nachhaltig' ein leeres Versprechen bleibt,</a:t>
            </a:r>
            <a:r>
              <a:rPr lang="de-DE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5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5"/>
              </a:rPr>
              <a:t>https://www.bpb.de/themen/medien-journalismus/netzdebatte/282365/wenn-nachhaltig-ein-leeres-versprechen-bleibt/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, zuletzt aufgerufen am 05.11.2023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33880" algn="l"/>
              </a:tabLst>
            </a:pPr>
            <a:r>
              <a:rPr lang="de-DE" sz="105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Deutsche Gesellschaft für Internationale Zusammenarbeit (GIZ) GmbH, Siegelklarheit,</a:t>
            </a:r>
            <a:r>
              <a:rPr lang="de-DE" sz="1050" kern="1200" dirty="0">
                <a:solidFill>
                  <a:srgbClr val="5353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11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https://www.siegelklarheit.de/</a:t>
            </a:r>
            <a:r>
              <a:rPr lang="de-DE" sz="105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05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zuletzt aufgerufen am 18.12.2023</a:t>
            </a:r>
          </a:p>
          <a:p>
            <a:pPr>
              <a:tabLst>
                <a:tab pos="1833880" algn="l"/>
              </a:tabLst>
            </a:pPr>
            <a:endParaRPr lang="de-DE" sz="1050" dirty="0">
              <a:effectLst/>
              <a:latin typeface="Arial" panose="020B0604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Foodwatch, Factsheets der Kandidaten für den goldenen Windbeutel, </a:t>
            </a:r>
            <a:r>
              <a:rPr lang="de-DE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05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7"/>
              </a:rPr>
              <a:t>https://www.foodwatch.org/fileadmin/-DE/Themen/Windbeutel/Dokumente/Windbeutel_2021_Kandidaten_Factsheets.pdf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, zuletzt aufgerufen am 05.11.2023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33880" algn="l"/>
              </a:tabLst>
            </a:pP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Landeszentrale für politische Bildung Baden-Württemberg, Greenwashing, </a:t>
            </a:r>
            <a:r>
              <a:rPr lang="de-DE" sz="105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8"/>
              </a:rPr>
              <a:t>https://www.lpb-bw.de/greenwashing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, zuletzt aufgerufen am 05.11.2023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Naturschutzbund Deutschland e.V. (NABU), Kreuzfahrtbranche glänzt durch Greenwashing, 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9"/>
              </a:rPr>
              <a:t>https://www.nabu.de/umwelt-und-ressourcen/verkehr/schifffahrt/kreuzschifffahrt/21156.html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, zuletzt aufgerufen am 18.12.2023</a:t>
            </a:r>
          </a:p>
          <a:p>
            <a:endParaRPr lang="de-DE" sz="1050" dirty="0">
              <a:latin typeface="Arial" panose="020B0604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de-DE" sz="105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Naturschutzbund Deutschland e.V. (NABU), Siegelcheck</a:t>
            </a:r>
            <a:r>
              <a:rPr lang="de-DE" sz="1050" kern="1200" dirty="0">
                <a:solidFill>
                  <a:srgbClr val="5353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100" u="sng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https://siegelcheck.nabu.de/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de-DE" sz="1050" dirty="0"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zuletzt aufgerufen am 18.12.2023</a:t>
            </a:r>
          </a:p>
          <a:p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Umweltbundesamt, Greenwashing und </a:t>
            </a:r>
            <a:r>
              <a:rPr lang="de-DE" sz="1050" dirty="0" err="1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Sustainable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Finance, </a:t>
            </a:r>
            <a:r>
              <a:rPr lang="de-DE" sz="105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https://www.umweltbundesamt.de/greenwashing-sustainable-finance#undefined</a:t>
            </a:r>
            <a:r>
              <a:rPr lang="de-DE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zuletzt aufgerufen am 05.11.2023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Umweltbundesamt, Umweltbewusstsein in Deutschland, </a:t>
            </a:r>
            <a:r>
              <a:rPr lang="de-DE" sz="105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https://www.umweltbundesamt.de/themen/nachhaltigkeit-strategien-internationales/umweltbewusstsein-in-deutschland</a:t>
            </a:r>
            <a:r>
              <a:rPr lang="de-DE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zuletzt aufgerufen am 05.11.2023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ZDF Panorama, Goldener Windbeutel an Mini-Ofenchips Pom-Bär, </a:t>
            </a:r>
            <a:r>
              <a:rPr lang="de-DE" sz="105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3"/>
              </a:rPr>
              <a:t>https://www.zdf.de/nachrichten/panorama/goldener-windbeutel-pom-baer-foodwatch-negativpreis-100.html</a:t>
            </a:r>
            <a:r>
              <a:rPr lang="de-DE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DE" sz="105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zuletzt aufgerufen am 05.11.2023</a:t>
            </a:r>
            <a:endParaRPr lang="de-D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9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7947B64-0309-43BC-B851-3E2F796D738A}"/>
              </a:ext>
            </a:extLst>
          </p:cNvPr>
          <p:cNvSpPr txBox="1"/>
          <p:nvPr/>
        </p:nvSpPr>
        <p:spPr>
          <a:xfrm>
            <a:off x="1553497" y="2879948"/>
            <a:ext cx="931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Erstellt im Arbeitskreis Politische Bildung.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7A060D-7E93-4454-97CE-8B337ED98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4313" y="3516388"/>
            <a:ext cx="4876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3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C4FF125A-2BF2-00CE-1F1B-DF0DC519E721}"/>
              </a:ext>
            </a:extLst>
          </p:cNvPr>
          <p:cNvSpPr/>
          <p:nvPr/>
        </p:nvSpPr>
        <p:spPr>
          <a:xfrm>
            <a:off x="723331" y="2944473"/>
            <a:ext cx="10577017" cy="1680706"/>
          </a:xfrm>
          <a:custGeom>
            <a:avLst/>
            <a:gdLst>
              <a:gd name="connsiteX0" fmla="*/ 0 w 10577017"/>
              <a:gd name="connsiteY0" fmla="*/ 0 h 1680706"/>
              <a:gd name="connsiteX1" fmla="*/ 6169927 w 10577017"/>
              <a:gd name="connsiteY1" fmla="*/ 0 h 1680706"/>
              <a:gd name="connsiteX2" fmla="*/ 6169927 w 10577017"/>
              <a:gd name="connsiteY2" fmla="*/ 0 h 1680706"/>
              <a:gd name="connsiteX3" fmla="*/ 8814181 w 10577017"/>
              <a:gd name="connsiteY3" fmla="*/ 0 h 1680706"/>
              <a:gd name="connsiteX4" fmla="*/ 10577017 w 10577017"/>
              <a:gd name="connsiteY4" fmla="*/ 0 h 1680706"/>
              <a:gd name="connsiteX5" fmla="*/ 10577017 w 10577017"/>
              <a:gd name="connsiteY5" fmla="*/ 280118 h 1680706"/>
              <a:gd name="connsiteX6" fmla="*/ 10577017 w 10577017"/>
              <a:gd name="connsiteY6" fmla="*/ 534599 h 1680706"/>
              <a:gd name="connsiteX7" fmla="*/ 10577017 w 10577017"/>
              <a:gd name="connsiteY7" fmla="*/ 700294 h 1680706"/>
              <a:gd name="connsiteX8" fmla="*/ 10577017 w 10577017"/>
              <a:gd name="connsiteY8" fmla="*/ 1680706 h 1680706"/>
              <a:gd name="connsiteX9" fmla="*/ 8814181 w 10577017"/>
              <a:gd name="connsiteY9" fmla="*/ 1680706 h 1680706"/>
              <a:gd name="connsiteX10" fmla="*/ 6169927 w 10577017"/>
              <a:gd name="connsiteY10" fmla="*/ 1680706 h 1680706"/>
              <a:gd name="connsiteX11" fmla="*/ 6169927 w 10577017"/>
              <a:gd name="connsiteY11" fmla="*/ 1680706 h 1680706"/>
              <a:gd name="connsiteX12" fmla="*/ 0 w 10577017"/>
              <a:gd name="connsiteY12" fmla="*/ 1680706 h 1680706"/>
              <a:gd name="connsiteX13" fmla="*/ 0 w 10577017"/>
              <a:gd name="connsiteY13" fmla="*/ 700294 h 1680706"/>
              <a:gd name="connsiteX14" fmla="*/ 0 w 10577017"/>
              <a:gd name="connsiteY14" fmla="*/ 280118 h 1680706"/>
              <a:gd name="connsiteX15" fmla="*/ 0 w 10577017"/>
              <a:gd name="connsiteY15" fmla="*/ 280118 h 1680706"/>
              <a:gd name="connsiteX16" fmla="*/ 0 w 10577017"/>
              <a:gd name="connsiteY16" fmla="*/ 0 h 168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77017" h="1680706" extrusionOk="0">
                <a:moveTo>
                  <a:pt x="0" y="0"/>
                </a:moveTo>
                <a:cubicBezTo>
                  <a:pt x="2713147" y="-53053"/>
                  <a:pt x="3645737" y="127831"/>
                  <a:pt x="6169927" y="0"/>
                </a:cubicBezTo>
                <a:lnTo>
                  <a:pt x="6169927" y="0"/>
                </a:lnTo>
                <a:cubicBezTo>
                  <a:pt x="7423846" y="-108762"/>
                  <a:pt x="8242827" y="-145115"/>
                  <a:pt x="8814181" y="0"/>
                </a:cubicBezTo>
                <a:cubicBezTo>
                  <a:pt x="9320987" y="-6917"/>
                  <a:pt x="10063047" y="83620"/>
                  <a:pt x="10577017" y="0"/>
                </a:cubicBezTo>
                <a:cubicBezTo>
                  <a:pt x="10577379" y="84206"/>
                  <a:pt x="10586531" y="217002"/>
                  <a:pt x="10577017" y="280118"/>
                </a:cubicBezTo>
                <a:cubicBezTo>
                  <a:pt x="10597228" y="375862"/>
                  <a:pt x="10562018" y="470928"/>
                  <a:pt x="10577017" y="534599"/>
                </a:cubicBezTo>
                <a:cubicBezTo>
                  <a:pt x="10562700" y="608660"/>
                  <a:pt x="10562351" y="650660"/>
                  <a:pt x="10577017" y="700294"/>
                </a:cubicBezTo>
                <a:cubicBezTo>
                  <a:pt x="10592290" y="809001"/>
                  <a:pt x="10498237" y="1504651"/>
                  <a:pt x="10577017" y="1680706"/>
                </a:cubicBezTo>
                <a:cubicBezTo>
                  <a:pt x="9807964" y="1666297"/>
                  <a:pt x="9626807" y="1811596"/>
                  <a:pt x="8814181" y="1680706"/>
                </a:cubicBezTo>
                <a:cubicBezTo>
                  <a:pt x="8016579" y="1644971"/>
                  <a:pt x="7482549" y="1769030"/>
                  <a:pt x="6169927" y="1680706"/>
                </a:cubicBezTo>
                <a:lnTo>
                  <a:pt x="6169927" y="1680706"/>
                </a:lnTo>
                <a:cubicBezTo>
                  <a:pt x="3124887" y="1641893"/>
                  <a:pt x="1036420" y="1523568"/>
                  <a:pt x="0" y="1680706"/>
                </a:cubicBezTo>
                <a:cubicBezTo>
                  <a:pt x="-8172" y="1508703"/>
                  <a:pt x="-42893" y="919608"/>
                  <a:pt x="0" y="700294"/>
                </a:cubicBezTo>
                <a:cubicBezTo>
                  <a:pt x="-13919" y="598443"/>
                  <a:pt x="-25167" y="383933"/>
                  <a:pt x="0" y="280118"/>
                </a:cubicBezTo>
                <a:lnTo>
                  <a:pt x="0" y="280118"/>
                </a:lnTo>
                <a:cubicBezTo>
                  <a:pt x="579" y="232260"/>
                  <a:pt x="-22034" y="133193"/>
                  <a:pt x="0" y="0"/>
                </a:cubicBezTo>
                <a:close/>
              </a:path>
            </a:pathLst>
          </a:custGeom>
          <a:noFill/>
          <a:ln w="19050"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xmlns="" sd="202115831">
                  <a:prstGeom prst="wedgeRectCallout">
                    <a:avLst>
                      <a:gd name="adj1" fmla="val 48911"/>
                      <a:gd name="adj2" fmla="val -181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 ist es wichtig Produkte zu kaufen, die ich möglichst lange bzw. oft nutzen kann.</a:t>
            </a:r>
          </a:p>
        </p:txBody>
      </p:sp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id="{021AE9F1-3EF0-070D-71EF-8BD86B9109B3}"/>
              </a:ext>
            </a:extLst>
          </p:cNvPr>
          <p:cNvGraphicFramePr>
            <a:graphicFrameLocks noGrp="1"/>
          </p:cNvGraphicFramePr>
          <p:nvPr/>
        </p:nvGraphicFramePr>
        <p:xfrm>
          <a:off x="723332" y="1597822"/>
          <a:ext cx="10577017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887">
                  <a:extLst>
                    <a:ext uri="{9D8B030D-6E8A-4147-A177-3AD203B41FA5}">
                      <a16:colId xmlns:a16="http://schemas.microsoft.com/office/drawing/2014/main" val="3475585484"/>
                    </a:ext>
                  </a:extLst>
                </a:gridCol>
                <a:gridCol w="2879884">
                  <a:extLst>
                    <a:ext uri="{9D8B030D-6E8A-4147-A177-3AD203B41FA5}">
                      <a16:colId xmlns:a16="http://schemas.microsoft.com/office/drawing/2014/main" val="3656481163"/>
                    </a:ext>
                  </a:extLst>
                </a:gridCol>
                <a:gridCol w="2680623">
                  <a:extLst>
                    <a:ext uri="{9D8B030D-6E8A-4147-A177-3AD203B41FA5}">
                      <a16:colId xmlns:a16="http://schemas.microsoft.com/office/drawing/2014/main" val="1880463441"/>
                    </a:ext>
                  </a:extLst>
                </a:gridCol>
                <a:gridCol w="2680623">
                  <a:extLst>
                    <a:ext uri="{9D8B030D-6E8A-4147-A177-3AD203B41FA5}">
                      <a16:colId xmlns:a16="http://schemas.microsoft.com/office/drawing/2014/main" val="2558974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ÜBERHAUPT NICHT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NICHT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SCHON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3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97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4FF125A-2BF2-00CE-1F1B-DF0DC519E721}"/>
              </a:ext>
            </a:extLst>
          </p:cNvPr>
          <p:cNvSpPr/>
          <p:nvPr/>
        </p:nvSpPr>
        <p:spPr>
          <a:xfrm>
            <a:off x="723331" y="2944473"/>
            <a:ext cx="10577017" cy="1680706"/>
          </a:xfrm>
          <a:custGeom>
            <a:avLst/>
            <a:gdLst>
              <a:gd name="connsiteX0" fmla="*/ 0 w 10577017"/>
              <a:gd name="connsiteY0" fmla="*/ 0 h 1680706"/>
              <a:gd name="connsiteX1" fmla="*/ 10577017 w 10577017"/>
              <a:gd name="connsiteY1" fmla="*/ 0 h 1680706"/>
              <a:gd name="connsiteX2" fmla="*/ 10577017 w 10577017"/>
              <a:gd name="connsiteY2" fmla="*/ 1680706 h 1680706"/>
              <a:gd name="connsiteX3" fmla="*/ 0 w 10577017"/>
              <a:gd name="connsiteY3" fmla="*/ 1680706 h 1680706"/>
              <a:gd name="connsiteX4" fmla="*/ 0 w 10577017"/>
              <a:gd name="connsiteY4" fmla="*/ 0 h 168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7017" h="1680706" extrusionOk="0">
                <a:moveTo>
                  <a:pt x="0" y="0"/>
                </a:moveTo>
                <a:cubicBezTo>
                  <a:pt x="1744117" y="-53053"/>
                  <a:pt x="5497222" y="127831"/>
                  <a:pt x="10577017" y="0"/>
                </a:cubicBezTo>
                <a:cubicBezTo>
                  <a:pt x="10490766" y="725207"/>
                  <a:pt x="10447753" y="857726"/>
                  <a:pt x="10577017" y="1680706"/>
                </a:cubicBezTo>
                <a:cubicBezTo>
                  <a:pt x="6365018" y="1687823"/>
                  <a:pt x="3507027" y="1635188"/>
                  <a:pt x="0" y="1680706"/>
                </a:cubicBezTo>
                <a:cubicBezTo>
                  <a:pt x="28590" y="985147"/>
                  <a:pt x="16103" y="39589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xmlns="" sd="20211583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 ist es wichtig, dass durch mein Konsumverhalten kein Mensch ausgebeutet oder gefährdet wird.</a:t>
            </a:r>
          </a:p>
        </p:txBody>
      </p:sp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id="{021AE9F1-3EF0-070D-71EF-8BD86B910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34954"/>
              </p:ext>
            </p:extLst>
          </p:nvPr>
        </p:nvGraphicFramePr>
        <p:xfrm>
          <a:off x="723332" y="1597822"/>
          <a:ext cx="10577017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887">
                  <a:extLst>
                    <a:ext uri="{9D8B030D-6E8A-4147-A177-3AD203B41FA5}">
                      <a16:colId xmlns:a16="http://schemas.microsoft.com/office/drawing/2014/main" val="3475585484"/>
                    </a:ext>
                  </a:extLst>
                </a:gridCol>
                <a:gridCol w="2879884">
                  <a:extLst>
                    <a:ext uri="{9D8B030D-6E8A-4147-A177-3AD203B41FA5}">
                      <a16:colId xmlns:a16="http://schemas.microsoft.com/office/drawing/2014/main" val="3656481163"/>
                    </a:ext>
                  </a:extLst>
                </a:gridCol>
                <a:gridCol w="2680623">
                  <a:extLst>
                    <a:ext uri="{9D8B030D-6E8A-4147-A177-3AD203B41FA5}">
                      <a16:colId xmlns:a16="http://schemas.microsoft.com/office/drawing/2014/main" val="1880463441"/>
                    </a:ext>
                  </a:extLst>
                </a:gridCol>
                <a:gridCol w="2680623">
                  <a:extLst>
                    <a:ext uri="{9D8B030D-6E8A-4147-A177-3AD203B41FA5}">
                      <a16:colId xmlns:a16="http://schemas.microsoft.com/office/drawing/2014/main" val="2558974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ÜBERHAUPT NICHT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NICHT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SCHON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3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70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4FF125A-2BF2-00CE-1F1B-DF0DC519E721}"/>
              </a:ext>
            </a:extLst>
          </p:cNvPr>
          <p:cNvSpPr/>
          <p:nvPr/>
        </p:nvSpPr>
        <p:spPr>
          <a:xfrm>
            <a:off x="723331" y="2944473"/>
            <a:ext cx="10577017" cy="1680706"/>
          </a:xfrm>
          <a:custGeom>
            <a:avLst/>
            <a:gdLst>
              <a:gd name="connsiteX0" fmla="*/ 0 w 10577017"/>
              <a:gd name="connsiteY0" fmla="*/ 0 h 1680706"/>
              <a:gd name="connsiteX1" fmla="*/ 10577017 w 10577017"/>
              <a:gd name="connsiteY1" fmla="*/ 0 h 1680706"/>
              <a:gd name="connsiteX2" fmla="*/ 10577017 w 10577017"/>
              <a:gd name="connsiteY2" fmla="*/ 1680706 h 1680706"/>
              <a:gd name="connsiteX3" fmla="*/ 0 w 10577017"/>
              <a:gd name="connsiteY3" fmla="*/ 1680706 h 1680706"/>
              <a:gd name="connsiteX4" fmla="*/ 0 w 10577017"/>
              <a:gd name="connsiteY4" fmla="*/ 0 h 168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7017" h="1680706" extrusionOk="0">
                <a:moveTo>
                  <a:pt x="0" y="0"/>
                </a:moveTo>
                <a:cubicBezTo>
                  <a:pt x="1744117" y="-53053"/>
                  <a:pt x="5497222" y="127831"/>
                  <a:pt x="10577017" y="0"/>
                </a:cubicBezTo>
                <a:cubicBezTo>
                  <a:pt x="10490766" y="725207"/>
                  <a:pt x="10447753" y="857726"/>
                  <a:pt x="10577017" y="1680706"/>
                </a:cubicBezTo>
                <a:cubicBezTo>
                  <a:pt x="6365018" y="1687823"/>
                  <a:pt x="3507027" y="1635188"/>
                  <a:pt x="0" y="1680706"/>
                </a:cubicBezTo>
                <a:cubicBezTo>
                  <a:pt x="28590" y="985147"/>
                  <a:pt x="16103" y="39589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xmlns="" sd="20211583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würde Produkte, die die vorausgegangenen </a:t>
            </a:r>
          </a:p>
          <a:p>
            <a:pPr algn="ctr"/>
            <a:r>
              <a:rPr lang="de-DE" sz="30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Punkte einhalten, eher kaufen wollen.</a:t>
            </a:r>
          </a:p>
        </p:txBody>
      </p:sp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id="{021AE9F1-3EF0-070D-71EF-8BD86B910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20423"/>
              </p:ext>
            </p:extLst>
          </p:nvPr>
        </p:nvGraphicFramePr>
        <p:xfrm>
          <a:off x="723332" y="1597822"/>
          <a:ext cx="10577017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887">
                  <a:extLst>
                    <a:ext uri="{9D8B030D-6E8A-4147-A177-3AD203B41FA5}">
                      <a16:colId xmlns:a16="http://schemas.microsoft.com/office/drawing/2014/main" val="3475585484"/>
                    </a:ext>
                  </a:extLst>
                </a:gridCol>
                <a:gridCol w="2879884">
                  <a:extLst>
                    <a:ext uri="{9D8B030D-6E8A-4147-A177-3AD203B41FA5}">
                      <a16:colId xmlns:a16="http://schemas.microsoft.com/office/drawing/2014/main" val="3656481163"/>
                    </a:ext>
                  </a:extLst>
                </a:gridCol>
                <a:gridCol w="2680623">
                  <a:extLst>
                    <a:ext uri="{9D8B030D-6E8A-4147-A177-3AD203B41FA5}">
                      <a16:colId xmlns:a16="http://schemas.microsoft.com/office/drawing/2014/main" val="1880463441"/>
                    </a:ext>
                  </a:extLst>
                </a:gridCol>
                <a:gridCol w="2680623">
                  <a:extLst>
                    <a:ext uri="{9D8B030D-6E8A-4147-A177-3AD203B41FA5}">
                      <a16:colId xmlns:a16="http://schemas.microsoft.com/office/drawing/2014/main" val="2558974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ÜBERHAUPT NICHT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NICHT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SCHON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3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24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4FF125A-2BF2-00CE-1F1B-DF0DC519E721}"/>
              </a:ext>
            </a:extLst>
          </p:cNvPr>
          <p:cNvSpPr/>
          <p:nvPr/>
        </p:nvSpPr>
        <p:spPr>
          <a:xfrm>
            <a:off x="723331" y="2923925"/>
            <a:ext cx="10577017" cy="1680706"/>
          </a:xfrm>
          <a:custGeom>
            <a:avLst/>
            <a:gdLst>
              <a:gd name="connsiteX0" fmla="*/ 0 w 10577017"/>
              <a:gd name="connsiteY0" fmla="*/ 0 h 1680706"/>
              <a:gd name="connsiteX1" fmla="*/ 10577017 w 10577017"/>
              <a:gd name="connsiteY1" fmla="*/ 0 h 1680706"/>
              <a:gd name="connsiteX2" fmla="*/ 10577017 w 10577017"/>
              <a:gd name="connsiteY2" fmla="*/ 1680706 h 1680706"/>
              <a:gd name="connsiteX3" fmla="*/ 0 w 10577017"/>
              <a:gd name="connsiteY3" fmla="*/ 1680706 h 1680706"/>
              <a:gd name="connsiteX4" fmla="*/ 0 w 10577017"/>
              <a:gd name="connsiteY4" fmla="*/ 0 h 168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7017" h="1680706" extrusionOk="0">
                <a:moveTo>
                  <a:pt x="0" y="0"/>
                </a:moveTo>
                <a:cubicBezTo>
                  <a:pt x="1744117" y="-53053"/>
                  <a:pt x="5497222" y="127831"/>
                  <a:pt x="10577017" y="0"/>
                </a:cubicBezTo>
                <a:cubicBezTo>
                  <a:pt x="10490766" y="725207"/>
                  <a:pt x="10447753" y="857726"/>
                  <a:pt x="10577017" y="1680706"/>
                </a:cubicBezTo>
                <a:cubicBezTo>
                  <a:pt x="6365018" y="1687823"/>
                  <a:pt x="3507027" y="1635188"/>
                  <a:pt x="0" y="1680706"/>
                </a:cubicBezTo>
                <a:cubicBezTo>
                  <a:pt x="28590" y="985147"/>
                  <a:pt x="16103" y="39589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548235"/>
            </a:solidFill>
            <a:extLst>
              <a:ext uri="{C807C97D-BFC1-408E-A445-0C87EB9F89A2}">
                <ask:lineSketchStyleProps xmlns:ask="http://schemas.microsoft.com/office/drawing/2018/sketchyshapes" xmlns="" sd="20211583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würde für Produkte, die die vorausgegangenen </a:t>
            </a:r>
          </a:p>
          <a:p>
            <a:pPr algn="ctr"/>
            <a:r>
              <a:rPr lang="de-DE" sz="30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Punkte einhalten, </a:t>
            </a:r>
          </a:p>
          <a:p>
            <a:pPr algn="ctr"/>
            <a:r>
              <a:rPr lang="de-DE" sz="30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eher etwas mehr Geld ausgeben.</a:t>
            </a:r>
          </a:p>
        </p:txBody>
      </p:sp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id="{021AE9F1-3EF0-070D-71EF-8BD86B910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81563"/>
              </p:ext>
            </p:extLst>
          </p:nvPr>
        </p:nvGraphicFramePr>
        <p:xfrm>
          <a:off x="723332" y="1597822"/>
          <a:ext cx="10577017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887">
                  <a:extLst>
                    <a:ext uri="{9D8B030D-6E8A-4147-A177-3AD203B41FA5}">
                      <a16:colId xmlns:a16="http://schemas.microsoft.com/office/drawing/2014/main" val="3475585484"/>
                    </a:ext>
                  </a:extLst>
                </a:gridCol>
                <a:gridCol w="2879884">
                  <a:extLst>
                    <a:ext uri="{9D8B030D-6E8A-4147-A177-3AD203B41FA5}">
                      <a16:colId xmlns:a16="http://schemas.microsoft.com/office/drawing/2014/main" val="3656481163"/>
                    </a:ext>
                  </a:extLst>
                </a:gridCol>
                <a:gridCol w="2680623">
                  <a:extLst>
                    <a:ext uri="{9D8B030D-6E8A-4147-A177-3AD203B41FA5}">
                      <a16:colId xmlns:a16="http://schemas.microsoft.com/office/drawing/2014/main" val="1880463441"/>
                    </a:ext>
                  </a:extLst>
                </a:gridCol>
                <a:gridCol w="2680623">
                  <a:extLst>
                    <a:ext uri="{9D8B030D-6E8A-4147-A177-3AD203B41FA5}">
                      <a16:colId xmlns:a16="http://schemas.microsoft.com/office/drawing/2014/main" val="2558974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ÜBERHAUPT NICHT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NICHT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EHER SCHON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3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79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F137D4B-19DB-E133-3F6A-D056DE072A37}"/>
              </a:ext>
            </a:extLst>
          </p:cNvPr>
          <p:cNvSpPr/>
          <p:nvPr/>
        </p:nvSpPr>
        <p:spPr>
          <a:xfrm>
            <a:off x="1385585" y="1839754"/>
            <a:ext cx="9829097" cy="2550592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hast viele Punkte vergeben?!</a:t>
            </a:r>
          </a:p>
          <a:p>
            <a:pPr algn="ctr"/>
            <a:r>
              <a:rPr lang="de-DE" sz="3600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 tickst du </a:t>
            </a:r>
          </a:p>
          <a:p>
            <a:pPr algn="ctr"/>
            <a:r>
              <a:rPr lang="de-DE" sz="3600" dirty="0">
                <a:solidFill>
                  <a:srgbClr val="D2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die meisten deutschen Verbraucher!</a:t>
            </a: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B7CC8A57-0215-0DCE-D327-C3332D347375}"/>
              </a:ext>
            </a:extLst>
          </p:cNvPr>
          <p:cNvSpPr/>
          <p:nvPr/>
        </p:nvSpPr>
        <p:spPr>
          <a:xfrm rot="21121620">
            <a:off x="3345058" y="4747756"/>
            <a:ext cx="1130300" cy="698500"/>
          </a:xfr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B58C1F20-742D-2396-5EA7-0B3035DA3855}"/>
              </a:ext>
            </a:extLst>
          </p:cNvPr>
          <p:cNvSpPr/>
          <p:nvPr/>
        </p:nvSpPr>
        <p:spPr>
          <a:xfrm rot="21121620">
            <a:off x="4241259" y="5312549"/>
            <a:ext cx="1130300" cy="698500"/>
          </a:xfrm>
          <a:solidFill>
            <a:srgbClr val="103683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D8E2CA42-FE80-E0B2-248D-258D6BE5CD81}"/>
              </a:ext>
            </a:extLst>
          </p:cNvPr>
          <p:cNvSpPr/>
          <p:nvPr/>
        </p:nvSpPr>
        <p:spPr>
          <a:xfrm rot="21121620" flipH="1">
            <a:off x="207199" y="1160398"/>
            <a:ext cx="2040612" cy="1358716"/>
          </a:xfrm>
          <a:custGeom>
            <a:avLst/>
            <a:gdLst>
              <a:gd name="connsiteX0" fmla="*/ -101684 w 2040612"/>
              <a:gd name="connsiteY0" fmla="*/ 1378879 h 1358716"/>
              <a:gd name="connsiteX1" fmla="*/ 156150 w 2040612"/>
              <a:gd name="connsiteY1" fmla="*/ 1040545 h 1358716"/>
              <a:gd name="connsiteX2" fmla="*/ 684007 w 2040612"/>
              <a:gd name="connsiteY2" fmla="*/ 37963 h 1358716"/>
              <a:gd name="connsiteX3" fmla="*/ 1755416 w 2040612"/>
              <a:gd name="connsiteY3" fmla="*/ 208239 h 1358716"/>
              <a:gd name="connsiteX4" fmla="*/ 1486395 w 2040612"/>
              <a:gd name="connsiteY4" fmla="*/ 1283690 h 1358716"/>
              <a:gd name="connsiteX5" fmla="*/ 422283 w 2040612"/>
              <a:gd name="connsiteY5" fmla="*/ 1229789 h 1358716"/>
              <a:gd name="connsiteX6" fmla="*/ -101684 w 2040612"/>
              <a:gd name="connsiteY6" fmla="*/ 1378879 h 135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612" h="1358716" fill="none" extrusionOk="0">
                <a:moveTo>
                  <a:pt x="-101684" y="1378879"/>
                </a:moveTo>
                <a:cubicBezTo>
                  <a:pt x="-37737" y="1219731"/>
                  <a:pt x="51074" y="1182858"/>
                  <a:pt x="156150" y="1040545"/>
                </a:cubicBezTo>
                <a:cubicBezTo>
                  <a:pt x="-243275" y="567205"/>
                  <a:pt x="86444" y="310595"/>
                  <a:pt x="684007" y="37963"/>
                </a:cubicBezTo>
                <a:cubicBezTo>
                  <a:pt x="1063356" y="-38911"/>
                  <a:pt x="1503605" y="4536"/>
                  <a:pt x="1755416" y="208239"/>
                </a:cubicBezTo>
                <a:cubicBezTo>
                  <a:pt x="2118744" y="417744"/>
                  <a:pt x="2197439" y="1062348"/>
                  <a:pt x="1486395" y="1283690"/>
                </a:cubicBezTo>
                <a:cubicBezTo>
                  <a:pt x="1227418" y="1428630"/>
                  <a:pt x="723417" y="1353468"/>
                  <a:pt x="422283" y="1229789"/>
                </a:cubicBezTo>
                <a:cubicBezTo>
                  <a:pt x="281850" y="1334377"/>
                  <a:pt x="47979" y="1326459"/>
                  <a:pt x="-101684" y="1378879"/>
                </a:cubicBezTo>
                <a:close/>
              </a:path>
              <a:path w="2040612" h="1358716" stroke="0" extrusionOk="0">
                <a:moveTo>
                  <a:pt x="-101684" y="1378879"/>
                </a:moveTo>
                <a:cubicBezTo>
                  <a:pt x="-33486" y="1274303"/>
                  <a:pt x="138691" y="1135349"/>
                  <a:pt x="156150" y="1040545"/>
                </a:cubicBezTo>
                <a:cubicBezTo>
                  <a:pt x="-186569" y="752333"/>
                  <a:pt x="67161" y="147884"/>
                  <a:pt x="684007" y="37963"/>
                </a:cubicBezTo>
                <a:cubicBezTo>
                  <a:pt x="976325" y="-104938"/>
                  <a:pt x="1523151" y="-69007"/>
                  <a:pt x="1755416" y="208239"/>
                </a:cubicBezTo>
                <a:cubicBezTo>
                  <a:pt x="2226137" y="556294"/>
                  <a:pt x="2109256" y="1051110"/>
                  <a:pt x="1486395" y="1283690"/>
                </a:cubicBezTo>
                <a:cubicBezTo>
                  <a:pt x="1149143" y="1371846"/>
                  <a:pt x="708942" y="1374248"/>
                  <a:pt x="422283" y="1229789"/>
                </a:cubicBezTo>
                <a:cubicBezTo>
                  <a:pt x="218821" y="1321562"/>
                  <a:pt x="116058" y="1291658"/>
                  <a:pt x="-101684" y="13788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-54983"/>
                      <a:gd name="adj2" fmla="val 5148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rgbClr val="2F5597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014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B7CC8A57-0215-0DCE-D327-C3332D347375}"/>
              </a:ext>
            </a:extLst>
          </p:cNvPr>
          <p:cNvSpPr/>
          <p:nvPr/>
        </p:nvSpPr>
        <p:spPr>
          <a:xfrm rot="21121620">
            <a:off x="3293687" y="4932690"/>
            <a:ext cx="1130300" cy="698500"/>
          </a:xfr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B58C1F20-742D-2396-5EA7-0B3035DA3855}"/>
              </a:ext>
            </a:extLst>
          </p:cNvPr>
          <p:cNvSpPr/>
          <p:nvPr/>
        </p:nvSpPr>
        <p:spPr>
          <a:xfrm rot="21121620">
            <a:off x="4189888" y="5497483"/>
            <a:ext cx="1130300" cy="698500"/>
          </a:xfrm>
          <a:solidFill>
            <a:srgbClr val="103683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over des Berichts &quot;Umweltbewusstsein in Deutschland 2022 - Ergebnisse einer repräsentativen Bevölkerungsumfrage&quot;">
            <a:extLst>
              <a:ext uri="{FF2B5EF4-FFF2-40B4-BE49-F238E27FC236}">
                <a16:creationId xmlns:a16="http://schemas.microsoft.com/office/drawing/2014/main" id="{F5F654B5-FA54-0B17-CC21-FDFABC07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764">
            <a:off x="6156967" y="572495"/>
            <a:ext cx="3380080" cy="47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D8E2CA42-FE80-E0B2-248D-258D6BE5CD81}"/>
              </a:ext>
            </a:extLst>
          </p:cNvPr>
          <p:cNvSpPr/>
          <p:nvPr/>
        </p:nvSpPr>
        <p:spPr>
          <a:xfrm rot="21121620" flipH="1">
            <a:off x="514910" y="2865758"/>
            <a:ext cx="5724624" cy="3390907"/>
          </a:xfrm>
          <a:custGeom>
            <a:avLst/>
            <a:gdLst>
              <a:gd name="connsiteX0" fmla="*/ -317316 w 5724624"/>
              <a:gd name="connsiteY0" fmla="*/ 1542388 h 3390907"/>
              <a:gd name="connsiteX1" fmla="*/ 106062 w 5724624"/>
              <a:gd name="connsiteY1" fmla="*/ 1238195 h 3390907"/>
              <a:gd name="connsiteX2" fmla="*/ 3043773 w 5724624"/>
              <a:gd name="connsiteY2" fmla="*/ 3410 h 3390907"/>
              <a:gd name="connsiteX3" fmla="*/ 5714757 w 5724624"/>
              <a:gd name="connsiteY3" fmla="*/ 1836107 h 3390907"/>
              <a:gd name="connsiteX4" fmla="*/ 2876377 w 5724624"/>
              <a:gd name="connsiteY4" fmla="*/ 3390887 h 3390907"/>
              <a:gd name="connsiteX5" fmla="*/ 17581 w 5724624"/>
              <a:gd name="connsiteY5" fmla="*/ 1883084 h 3390907"/>
              <a:gd name="connsiteX6" fmla="*/ -317316 w 5724624"/>
              <a:gd name="connsiteY6" fmla="*/ 1542388 h 339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4624" h="3390907" fill="none" extrusionOk="0">
                <a:moveTo>
                  <a:pt x="-317316" y="1542388"/>
                </a:moveTo>
                <a:cubicBezTo>
                  <a:pt x="-209496" y="1412546"/>
                  <a:pt x="-43431" y="1353239"/>
                  <a:pt x="106062" y="1238195"/>
                </a:cubicBezTo>
                <a:cubicBezTo>
                  <a:pt x="330522" y="182833"/>
                  <a:pt x="1742758" y="243149"/>
                  <a:pt x="3043773" y="3410"/>
                </a:cubicBezTo>
                <a:cubicBezTo>
                  <a:pt x="4685958" y="218594"/>
                  <a:pt x="5967678" y="829565"/>
                  <a:pt x="5714757" y="1836107"/>
                </a:cubicBezTo>
                <a:cubicBezTo>
                  <a:pt x="5442231" y="2551877"/>
                  <a:pt x="4568691" y="3359353"/>
                  <a:pt x="2876377" y="3390887"/>
                </a:cubicBezTo>
                <a:cubicBezTo>
                  <a:pt x="1641130" y="3472786"/>
                  <a:pt x="146411" y="2658332"/>
                  <a:pt x="17581" y="1883084"/>
                </a:cubicBezTo>
                <a:cubicBezTo>
                  <a:pt x="-76200" y="1803896"/>
                  <a:pt x="-220247" y="1623713"/>
                  <a:pt x="-317316" y="1542388"/>
                </a:cubicBezTo>
                <a:close/>
              </a:path>
              <a:path w="5724624" h="3390907" stroke="0" extrusionOk="0">
                <a:moveTo>
                  <a:pt x="-317316" y="1542388"/>
                </a:moveTo>
                <a:cubicBezTo>
                  <a:pt x="-185029" y="1395345"/>
                  <a:pt x="-25380" y="1373557"/>
                  <a:pt x="106062" y="1238195"/>
                </a:cubicBezTo>
                <a:cubicBezTo>
                  <a:pt x="487261" y="708729"/>
                  <a:pt x="1698264" y="-104525"/>
                  <a:pt x="3043773" y="3410"/>
                </a:cubicBezTo>
                <a:cubicBezTo>
                  <a:pt x="4605600" y="38746"/>
                  <a:pt x="5968489" y="655229"/>
                  <a:pt x="5714757" y="1836107"/>
                </a:cubicBezTo>
                <a:cubicBezTo>
                  <a:pt x="5564744" y="2872199"/>
                  <a:pt x="4382092" y="3349083"/>
                  <a:pt x="2876377" y="3390887"/>
                </a:cubicBezTo>
                <a:cubicBezTo>
                  <a:pt x="1417871" y="3362149"/>
                  <a:pt x="-25158" y="2699362"/>
                  <a:pt x="17581" y="1883084"/>
                </a:cubicBezTo>
                <a:cubicBezTo>
                  <a:pt x="-91666" y="1772818"/>
                  <a:pt x="-207712" y="1633865"/>
                  <a:pt x="-317316" y="154238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-55543"/>
                      <a:gd name="adj2" fmla="val -451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404040"/>
                </a:solidFill>
                <a:latin typeface="Arial Nova" panose="020B0504020202020204" pitchFamily="34" charset="0"/>
              </a:rPr>
              <a:t>„Die Mehrzahl der Menschen nehmen Umweltprobleme ernst, sind emotional betroffen und möchten nachhaltig konsumieren.“</a:t>
            </a:r>
          </a:p>
          <a:p>
            <a:pPr algn="ctr"/>
            <a:r>
              <a:rPr lang="de-DE" sz="1600" dirty="0">
                <a:solidFill>
                  <a:srgbClr val="404040"/>
                </a:solidFill>
                <a:latin typeface="Arial Nova" panose="020B0504020202020204" pitchFamily="34" charset="0"/>
              </a:rPr>
              <a:t>*Verhalten sich aber nicht immer so.</a:t>
            </a:r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E7A124F7-A7F6-A62E-C254-BDAC2ACB5D99}"/>
              </a:ext>
            </a:extLst>
          </p:cNvPr>
          <p:cNvSpPr/>
          <p:nvPr/>
        </p:nvSpPr>
        <p:spPr>
          <a:xfrm rot="716140" flipH="1">
            <a:off x="9104838" y="3228780"/>
            <a:ext cx="2751756" cy="2110278"/>
          </a:xfrm>
          <a:custGeom>
            <a:avLst/>
            <a:gdLst>
              <a:gd name="connsiteX0" fmla="*/ 3109402 w 2751756"/>
              <a:gd name="connsiteY0" fmla="*/ 407706 h 2110278"/>
              <a:gd name="connsiteX1" fmla="*/ 2705083 w 2751756"/>
              <a:gd name="connsiteY1" fmla="*/ 782646 h 2110278"/>
              <a:gd name="connsiteX2" fmla="*/ 1674851 w 2751756"/>
              <a:gd name="connsiteY2" fmla="*/ 2085066 h 2110278"/>
              <a:gd name="connsiteX3" fmla="*/ 142824 w 2751756"/>
              <a:gd name="connsiteY3" fmla="*/ 1523264 h 2110278"/>
              <a:gd name="connsiteX4" fmla="*/ 905271 w 2751756"/>
              <a:gd name="connsiteY4" fmla="*/ 63641 h 2110278"/>
              <a:gd name="connsiteX5" fmla="*/ 2475188 w 2751756"/>
              <a:gd name="connsiteY5" fmla="*/ 420635 h 2110278"/>
              <a:gd name="connsiteX6" fmla="*/ 2773269 w 2751756"/>
              <a:gd name="connsiteY6" fmla="*/ 414558 h 2110278"/>
              <a:gd name="connsiteX7" fmla="*/ 3109402 w 2751756"/>
              <a:gd name="connsiteY7" fmla="*/ 407706 h 21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1756" h="2110278" fill="none" extrusionOk="0">
                <a:moveTo>
                  <a:pt x="3109402" y="407706"/>
                </a:moveTo>
                <a:cubicBezTo>
                  <a:pt x="2945046" y="586737"/>
                  <a:pt x="2823475" y="620391"/>
                  <a:pt x="2705083" y="782646"/>
                </a:cubicBezTo>
                <a:cubicBezTo>
                  <a:pt x="3062212" y="1311556"/>
                  <a:pt x="2385334" y="1986166"/>
                  <a:pt x="1674851" y="2085066"/>
                </a:cubicBezTo>
                <a:cubicBezTo>
                  <a:pt x="1040340" y="2114770"/>
                  <a:pt x="556910" y="1886232"/>
                  <a:pt x="142824" y="1523264"/>
                </a:cubicBezTo>
                <a:cubicBezTo>
                  <a:pt x="-237421" y="1014112"/>
                  <a:pt x="79990" y="217703"/>
                  <a:pt x="905271" y="63641"/>
                </a:cubicBezTo>
                <a:cubicBezTo>
                  <a:pt x="1565630" y="-63437"/>
                  <a:pt x="1977136" y="110059"/>
                  <a:pt x="2475188" y="420635"/>
                </a:cubicBezTo>
                <a:cubicBezTo>
                  <a:pt x="2558991" y="393651"/>
                  <a:pt x="2643734" y="436600"/>
                  <a:pt x="2773269" y="414558"/>
                </a:cubicBezTo>
                <a:cubicBezTo>
                  <a:pt x="2902804" y="392517"/>
                  <a:pt x="3027157" y="439553"/>
                  <a:pt x="3109402" y="407706"/>
                </a:cubicBezTo>
                <a:close/>
              </a:path>
              <a:path w="2751756" h="2110278" stroke="0" extrusionOk="0">
                <a:moveTo>
                  <a:pt x="3109402" y="407706"/>
                </a:moveTo>
                <a:cubicBezTo>
                  <a:pt x="2934158" y="617582"/>
                  <a:pt x="2763330" y="679673"/>
                  <a:pt x="2705083" y="782646"/>
                </a:cubicBezTo>
                <a:cubicBezTo>
                  <a:pt x="2919105" y="1533736"/>
                  <a:pt x="2447924" y="1781724"/>
                  <a:pt x="1674851" y="2085066"/>
                </a:cubicBezTo>
                <a:cubicBezTo>
                  <a:pt x="1025887" y="2170537"/>
                  <a:pt x="472683" y="1863908"/>
                  <a:pt x="142824" y="1523264"/>
                </a:cubicBezTo>
                <a:cubicBezTo>
                  <a:pt x="-247215" y="1115885"/>
                  <a:pt x="164284" y="229226"/>
                  <a:pt x="905271" y="63641"/>
                </a:cubicBezTo>
                <a:cubicBezTo>
                  <a:pt x="1486116" y="-173768"/>
                  <a:pt x="2005679" y="26407"/>
                  <a:pt x="2475188" y="420635"/>
                </a:cubicBezTo>
                <a:cubicBezTo>
                  <a:pt x="2610663" y="392908"/>
                  <a:pt x="2712788" y="427313"/>
                  <a:pt x="2773269" y="414558"/>
                </a:cubicBezTo>
                <a:cubicBezTo>
                  <a:pt x="2833750" y="401803"/>
                  <a:pt x="3039002" y="428168"/>
                  <a:pt x="3109402" y="4077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62997"/>
                      <a:gd name="adj2" fmla="val -3068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404040"/>
                </a:solidFill>
                <a:latin typeface="Arial Nova" panose="020B0504020202020204" pitchFamily="34" charset="0"/>
              </a:rPr>
              <a:t>„</a:t>
            </a:r>
            <a:r>
              <a:rPr lang="de-DE" sz="2000" b="1" dirty="0">
                <a:solidFill>
                  <a:srgbClr val="404040"/>
                </a:solidFill>
                <a:latin typeface="Arial Nova" panose="020B0504020202020204" pitchFamily="34" charset="0"/>
              </a:rPr>
              <a:t>Jungen Menschen </a:t>
            </a:r>
          </a:p>
          <a:p>
            <a:pPr algn="ctr"/>
            <a:r>
              <a:rPr lang="de-DE" sz="2000" dirty="0">
                <a:solidFill>
                  <a:srgbClr val="404040"/>
                </a:solidFill>
                <a:latin typeface="Arial Nova" panose="020B0504020202020204" pitchFamily="34" charset="0"/>
              </a:rPr>
              <a:t>ist die Umwelt besonders wichtig.“</a:t>
            </a:r>
            <a:br>
              <a:rPr lang="de-DE" sz="2000" dirty="0">
                <a:solidFill>
                  <a:srgbClr val="404040"/>
                </a:solidFill>
                <a:latin typeface="Arial Nova" panose="020B0504020202020204" pitchFamily="34" charset="0"/>
              </a:rPr>
            </a:br>
            <a:endParaRPr lang="de-DE" sz="1600" dirty="0">
              <a:solidFill>
                <a:srgbClr val="40404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Sprechblase: oval 2">
            <a:extLst>
              <a:ext uri="{FF2B5EF4-FFF2-40B4-BE49-F238E27FC236}">
                <a16:creationId xmlns:a16="http://schemas.microsoft.com/office/drawing/2014/main" id="{0F6A7C0F-48B6-FCC4-872D-D3B92F2BB024}"/>
              </a:ext>
            </a:extLst>
          </p:cNvPr>
          <p:cNvSpPr/>
          <p:nvPr/>
        </p:nvSpPr>
        <p:spPr>
          <a:xfrm rot="489187" flipH="1">
            <a:off x="960476" y="744252"/>
            <a:ext cx="5439683" cy="2651622"/>
          </a:xfrm>
          <a:custGeom>
            <a:avLst/>
            <a:gdLst>
              <a:gd name="connsiteX0" fmla="*/ -624258 w 5439683"/>
              <a:gd name="connsiteY0" fmla="*/ 1154278 h 2651622"/>
              <a:gd name="connsiteX1" fmla="*/ -267522 w 5439683"/>
              <a:gd name="connsiteY1" fmla="*/ 1050477 h 2651622"/>
              <a:gd name="connsiteX2" fmla="*/ 118942 w 5439683"/>
              <a:gd name="connsiteY2" fmla="*/ 938026 h 2651622"/>
              <a:gd name="connsiteX3" fmla="*/ 2853195 w 5439683"/>
              <a:gd name="connsiteY3" fmla="*/ 1595 h 2651622"/>
              <a:gd name="connsiteX4" fmla="*/ 5423886 w 5439683"/>
              <a:gd name="connsiteY4" fmla="*/ 1468508 h 2651622"/>
              <a:gd name="connsiteX5" fmla="*/ 2713107 w 5439683"/>
              <a:gd name="connsiteY5" fmla="*/ 2651618 h 2651622"/>
              <a:gd name="connsiteX6" fmla="*/ 10322 w 5439683"/>
              <a:gd name="connsiteY6" fmla="*/ 1441201 h 2651622"/>
              <a:gd name="connsiteX7" fmla="*/ -319660 w 5439683"/>
              <a:gd name="connsiteY7" fmla="*/ 1292001 h 2651622"/>
              <a:gd name="connsiteX8" fmla="*/ -624258 w 5439683"/>
              <a:gd name="connsiteY8" fmla="*/ 1154278 h 265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9683" h="2651622" fill="none" extrusionOk="0">
                <a:moveTo>
                  <a:pt x="-624258" y="1154278"/>
                </a:moveTo>
                <a:cubicBezTo>
                  <a:pt x="-497398" y="1105848"/>
                  <a:pt x="-382706" y="1099092"/>
                  <a:pt x="-267522" y="1050477"/>
                </a:cubicBezTo>
                <a:cubicBezTo>
                  <a:pt x="-152338" y="1001862"/>
                  <a:pt x="14696" y="972489"/>
                  <a:pt x="118942" y="938026"/>
                </a:cubicBezTo>
                <a:cubicBezTo>
                  <a:pt x="710355" y="233772"/>
                  <a:pt x="1506886" y="311412"/>
                  <a:pt x="2853195" y="1595"/>
                </a:cubicBezTo>
                <a:cubicBezTo>
                  <a:pt x="4337652" y="-48661"/>
                  <a:pt x="5773261" y="772648"/>
                  <a:pt x="5423886" y="1468508"/>
                </a:cubicBezTo>
                <a:cubicBezTo>
                  <a:pt x="5030181" y="2252467"/>
                  <a:pt x="4079313" y="2547011"/>
                  <a:pt x="2713107" y="2651618"/>
                </a:cubicBezTo>
                <a:cubicBezTo>
                  <a:pt x="1294043" y="2574377"/>
                  <a:pt x="106043" y="2261356"/>
                  <a:pt x="10322" y="1441201"/>
                </a:cubicBezTo>
                <a:cubicBezTo>
                  <a:pt x="-135114" y="1386941"/>
                  <a:pt x="-225197" y="1305777"/>
                  <a:pt x="-319660" y="1292001"/>
                </a:cubicBezTo>
                <a:cubicBezTo>
                  <a:pt x="-414123" y="1278225"/>
                  <a:pt x="-544549" y="1169999"/>
                  <a:pt x="-624258" y="1154278"/>
                </a:cubicBezTo>
                <a:close/>
              </a:path>
              <a:path w="5439683" h="2651622" stroke="0" extrusionOk="0">
                <a:moveTo>
                  <a:pt x="-624258" y="1154278"/>
                </a:moveTo>
                <a:cubicBezTo>
                  <a:pt x="-555319" y="1101088"/>
                  <a:pt x="-415619" y="1136337"/>
                  <a:pt x="-260090" y="1048315"/>
                </a:cubicBezTo>
                <a:cubicBezTo>
                  <a:pt x="-104561" y="960292"/>
                  <a:pt x="41718" y="1003392"/>
                  <a:pt x="118942" y="938026"/>
                </a:cubicBezTo>
                <a:cubicBezTo>
                  <a:pt x="686108" y="206870"/>
                  <a:pt x="1607604" y="79966"/>
                  <a:pt x="2853195" y="1595"/>
                </a:cubicBezTo>
                <a:cubicBezTo>
                  <a:pt x="4544179" y="-128850"/>
                  <a:pt x="5524404" y="736261"/>
                  <a:pt x="5423886" y="1468508"/>
                </a:cubicBezTo>
                <a:cubicBezTo>
                  <a:pt x="5107916" y="2025508"/>
                  <a:pt x="4314037" y="2427068"/>
                  <a:pt x="2713107" y="2651618"/>
                </a:cubicBezTo>
                <a:cubicBezTo>
                  <a:pt x="1145428" y="2767605"/>
                  <a:pt x="83697" y="1956666"/>
                  <a:pt x="10322" y="1441201"/>
                </a:cubicBezTo>
                <a:cubicBezTo>
                  <a:pt x="-62807" y="1426367"/>
                  <a:pt x="-170021" y="1343839"/>
                  <a:pt x="-313314" y="1294870"/>
                </a:cubicBezTo>
                <a:cubicBezTo>
                  <a:pt x="-456607" y="1245901"/>
                  <a:pt x="-514101" y="1163221"/>
                  <a:pt x="-624258" y="115427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766162261">
                  <a:prstGeom prst="wedgeEllipseCallout">
                    <a:avLst>
                      <a:gd name="adj1" fmla="val -61476"/>
                      <a:gd name="adj2" fmla="val -646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404040"/>
                </a:solidFill>
                <a:latin typeface="Arial Nova" panose="020B0504020202020204" pitchFamily="34" charset="0"/>
              </a:rPr>
              <a:t>„Der Schutz von </a:t>
            </a:r>
          </a:p>
          <a:p>
            <a:pPr algn="ctr"/>
            <a:r>
              <a:rPr lang="de-DE" sz="2000" dirty="0">
                <a:solidFill>
                  <a:srgbClr val="404040"/>
                </a:solidFill>
                <a:latin typeface="Arial Nova" panose="020B0504020202020204" pitchFamily="34" charset="0"/>
              </a:rPr>
              <a:t>Umwelt und Klima </a:t>
            </a:r>
          </a:p>
          <a:p>
            <a:pPr algn="ctr"/>
            <a:r>
              <a:rPr lang="de-DE" sz="2000" dirty="0">
                <a:solidFill>
                  <a:srgbClr val="404040"/>
                </a:solidFill>
                <a:latin typeface="Arial Nova" panose="020B0504020202020204" pitchFamily="34" charset="0"/>
              </a:rPr>
              <a:t>bleibt ein wichtiges Thema für die Menschen in Deutschland. </a:t>
            </a:r>
          </a:p>
          <a:p>
            <a:pPr algn="ctr"/>
            <a:r>
              <a:rPr lang="de-DE" sz="2000" b="1" dirty="0">
                <a:solidFill>
                  <a:srgbClr val="404040"/>
                </a:solidFill>
                <a:latin typeface="Arial Nova" panose="020B0504020202020204" pitchFamily="34" charset="0"/>
              </a:rPr>
              <a:t>57 Prozent </a:t>
            </a:r>
            <a:r>
              <a:rPr lang="de-DE" sz="2000" dirty="0">
                <a:solidFill>
                  <a:srgbClr val="404040"/>
                </a:solidFill>
                <a:latin typeface="Arial Nova" panose="020B0504020202020204" pitchFamily="34" charset="0"/>
              </a:rPr>
              <a:t>der Deutschen erachten diese Themen für </a:t>
            </a:r>
          </a:p>
          <a:p>
            <a:pPr algn="ctr"/>
            <a:r>
              <a:rPr lang="de-DE" sz="2000" b="1" dirty="0">
                <a:solidFill>
                  <a:srgbClr val="404040"/>
                </a:solidFill>
                <a:latin typeface="Arial Nova" panose="020B0504020202020204" pitchFamily="34" charset="0"/>
              </a:rPr>
              <a:t>sehr wichtig</a:t>
            </a:r>
            <a:r>
              <a:rPr lang="de-DE" sz="2000" dirty="0">
                <a:solidFill>
                  <a:srgbClr val="404040"/>
                </a:solidFill>
                <a:latin typeface="Arial Nova" panose="020B0504020202020204" pitchFamily="34" charset="0"/>
              </a:rPr>
              <a:t>.“</a:t>
            </a:r>
          </a:p>
          <a:p>
            <a:pPr algn="ctr"/>
            <a:endParaRPr lang="de-DE" sz="1600" dirty="0">
              <a:solidFill>
                <a:srgbClr val="404040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C64D61-0434-5CAD-C1C4-46B05A9C31A3}"/>
              </a:ext>
            </a:extLst>
          </p:cNvPr>
          <p:cNvSpPr txBox="1"/>
          <p:nvPr/>
        </p:nvSpPr>
        <p:spPr>
          <a:xfrm rot="221804">
            <a:off x="5852461" y="5527454"/>
            <a:ext cx="5492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Bundesministerium für Umwelt, Naturschutz, nukleare Sicherheit und Verbraucherschutz (BMUV)</a:t>
            </a:r>
          </a:p>
          <a:p>
            <a:r>
              <a:rPr lang="de-DE" sz="1000" dirty="0">
                <a:effectLst/>
              </a:rPr>
              <a:t>Umweltbewusstsein in Deutschland 2022</a:t>
            </a:r>
          </a:p>
          <a:p>
            <a:r>
              <a:rPr lang="de-DE" sz="1000" dirty="0">
                <a:effectLst/>
                <a:hlinkClick r:id="rId3"/>
              </a:rPr>
              <a:t>https://www.umweltbundesamt.de/sites/default/files/medien/3521/publikationen/umweltbewusstsein_2022_bf-2023_09_04.pdf</a:t>
            </a:r>
            <a:r>
              <a:rPr lang="de-DE" sz="1000" dirty="0">
                <a:effectLst/>
              </a:rPr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2938D8E-1911-C5FC-DF73-A96A486AC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804">
            <a:off x="9934419" y="652639"/>
            <a:ext cx="1092592" cy="10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6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Microsoft Office PowerPoint</Application>
  <PresentationFormat>Breitbild</PresentationFormat>
  <Paragraphs>319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6" baseType="lpstr">
      <vt:lpstr>Batang</vt:lpstr>
      <vt:lpstr>ADLaM Display</vt:lpstr>
      <vt:lpstr>-apple-system</vt:lpstr>
      <vt:lpstr>Arial</vt:lpstr>
      <vt:lpstr>Arial Nova</vt:lpstr>
      <vt:lpstr>Calibri</vt:lpstr>
      <vt:lpstr>Calibri Light</vt:lpstr>
      <vt:lpstr>Fira Sans</vt:lpstr>
      <vt:lpstr>Modern Love Caps</vt:lpstr>
      <vt:lpstr>Modern Love Grunge</vt:lpstr>
      <vt:lpstr>The Hand</vt:lpstr>
      <vt:lpstr>The Hand Extrablack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150</cp:revision>
  <dcterms:created xsi:type="dcterms:W3CDTF">2023-08-10T15:04:25Z</dcterms:created>
  <dcterms:modified xsi:type="dcterms:W3CDTF">2025-05-16T07:49:25Z</dcterms:modified>
</cp:coreProperties>
</file>