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8" r:id="rId2"/>
    <p:sldId id="276" r:id="rId3"/>
    <p:sldId id="277" r:id="rId4"/>
    <p:sldId id="286" r:id="rId5"/>
    <p:sldId id="278" r:id="rId6"/>
    <p:sldId id="280" r:id="rId7"/>
    <p:sldId id="287" r:id="rId8"/>
    <p:sldId id="283" r:id="rId9"/>
    <p:sldId id="281" r:id="rId10"/>
    <p:sldId id="282" r:id="rId11"/>
    <p:sldId id="288" r:id="rId12"/>
    <p:sldId id="284" r:id="rId13"/>
    <p:sldId id="289" r:id="rId14"/>
    <p:sldId id="275" r:id="rId15"/>
    <p:sldId id="274" r:id="rId16"/>
  </p:sldIdLst>
  <p:sldSz cx="12192000" cy="6858000"/>
  <p:notesSz cx="6858000" cy="9144000"/>
  <p:embeddedFontLst>
    <p:embeddedFont>
      <p:font typeface="Batang" panose="02030600000101010101" pitchFamily="18" charset="-127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Modern Love Caps" panose="04070805081001020A01" pitchFamily="82" charset="0"/>
      <p:regular r:id="rId25"/>
    </p:embeddedFont>
    <p:embeddedFont>
      <p:font typeface="The Hand Extrablack" panose="03070A02030502020204" pitchFamily="66" charset="0"/>
      <p:bold r:id="rId2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folie" id="{4E68E020-7415-4B0F-8E5A-107AB05985CB}">
          <p14:sldIdLst>
            <p14:sldId id="258"/>
          </p14:sldIdLst>
        </p14:section>
        <p14:section name="Einführung" id="{DD92EBEE-8399-49FB-8FBC-B9BD14E03E1B}">
          <p14:sldIdLst>
            <p14:sldId id="276"/>
            <p14:sldId id="277"/>
            <p14:sldId id="286"/>
            <p14:sldId id="278"/>
            <p14:sldId id="280"/>
          </p14:sldIdLst>
        </p14:section>
        <p14:section name="Arbeitsaufträge" id="{2DFFDCF1-20C9-4AB0-9927-F20CFEA21012}">
          <p14:sldIdLst>
            <p14:sldId id="287"/>
            <p14:sldId id="283"/>
            <p14:sldId id="281"/>
            <p14:sldId id="282"/>
            <p14:sldId id="288"/>
            <p14:sldId id="284"/>
          </p14:sldIdLst>
        </p14:section>
        <p14:section name="Bild und Quellenverzeichnis" id="{B8362AB0-4809-41F3-984A-CF326451D377}">
          <p14:sldIdLst>
            <p14:sldId id="289"/>
            <p14:sldId id="275"/>
          </p14:sldIdLst>
        </p14:section>
        <p14:section name="Letzte Folie" id="{F0B9B3BB-BF46-4F03-80A6-2B1A8BA58274}">
          <p14:sldIdLst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ber, Alexandra" initials="WA" lastIdx="1" clrIdx="0">
    <p:extLst>
      <p:ext uri="{19B8F6BF-5375-455C-9EA6-DF929625EA0E}">
        <p15:presenceInfo xmlns:p15="http://schemas.microsoft.com/office/powerpoint/2012/main" userId="4460ecbdd7165f0c" providerId="Windows Live"/>
      </p:ext>
    </p:extLst>
  </p:cmAuthor>
  <p:cmAuthor id="2" name="Doris Ceeh" initials="DC" lastIdx="6" clrIdx="1">
    <p:extLst>
      <p:ext uri="{19B8F6BF-5375-455C-9EA6-DF929625EA0E}">
        <p15:presenceInfo xmlns:p15="http://schemas.microsoft.com/office/powerpoint/2012/main" userId="Doris Cee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2D2"/>
    <a:srgbClr val="103683"/>
    <a:srgbClr val="2F5597"/>
    <a:srgbClr val="0D3989"/>
    <a:srgbClr val="FFFFFF"/>
    <a:srgbClr val="ABC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01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12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AFDB1-AE8C-4E13-A84A-214E597C78F9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006A3-EDE9-48A4-B01A-616F1BB18B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6979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3B1E42-47F9-4D94-B21A-BEAE24F16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193BF8A-08C4-4CBF-B04E-6AF6EB4FB8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58F097-3BD6-4630-9E4A-428409D63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69F4A-0E2A-4C84-B3D9-B935C3636952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2DEE5B-5A9D-4957-9526-F4BF40469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0525B71-52A6-4393-9A00-F6FA3E9E7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BE7C4-ADCD-4936-9C91-F9D3220241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852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C1BF45-E87A-400A-B15B-BB1357F30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5069CBB-3303-42DF-BB78-F6AAF8283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144726-4784-4F7D-81A5-42100FF3C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69F4A-0E2A-4C84-B3D9-B935C3636952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B4D665-3C7C-41BC-B969-086A2753D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97A2EB-78AB-4F21-AC37-8DD20F4E0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BE7C4-ADCD-4936-9C91-F9D3220241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3980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58781B1-30C8-450D-9B91-7590CE51CA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0BF82BB-926A-45C4-A8F4-3B1A82C72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23BE81-C1EA-423C-BDBC-D68863CBD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69F4A-0E2A-4C84-B3D9-B935C3636952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815397-678B-4BFA-B3F4-DC5336993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0FC0E3-7291-41D8-BED4-2C380FF0A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BE7C4-ADCD-4936-9C91-F9D3220241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6272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704D9A-2C88-4A5E-A576-FEEF6FDDE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1C0ED6-713E-4DAE-AA10-0D80FC882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0D96D3-8E13-442D-B55A-ABFC3F2E2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69F4A-0E2A-4C84-B3D9-B935C3636952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B940FD-8A48-4AC8-A5A5-81A273171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9DEA83-F853-4168-B330-8BF317C35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BE7C4-ADCD-4936-9C91-F9D3220241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9757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F027B1-E90F-432B-81D8-82A00574C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27D8450-FD23-40F3-99A7-9EABF90CB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1D5D67-0F83-47A2-8A9D-78F85CABF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69F4A-0E2A-4C84-B3D9-B935C3636952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8F7D67-E75E-426E-AC71-5EA142EBF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3CF491-A290-4C5F-B593-13177B180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BE7C4-ADCD-4936-9C91-F9D3220241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515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A40587-5F8A-4073-AD98-F60F05E71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FAE2B9-099B-4770-B4FE-1B506C2985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BE2FD56-7F4F-4021-B78C-FDD6F0483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217773-64D5-4195-A128-E3EAF432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69F4A-0E2A-4C84-B3D9-B935C3636952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7B59AD-5010-492F-92E1-B25D8B79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1771DBE-A0E4-4246-AE45-C4E43E1D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BE7C4-ADCD-4936-9C91-F9D3220241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1779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C5873B-7D44-4730-95F1-192D4FF4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833B68-E07C-423A-A96A-5DAAFA162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BF28C46-A40F-4951-BCE0-C07D23CE0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E5993BB-355F-44D8-A80D-B22258D25C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5459702-8D1F-4A42-83C3-241CA6744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81C764C-43D0-44A7-A42E-0F72AE161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69F4A-0E2A-4C84-B3D9-B935C3636952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3FBC3F3-6AE8-4448-87E0-6F709CA18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086859-F7C3-42F7-9E66-E732DA3A4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BE7C4-ADCD-4936-9C91-F9D3220241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4967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97EA76-8E6C-4D7E-BB11-894012EE0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700BA8B-F3A0-4D19-BF22-2EAB7E6DE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69F4A-0E2A-4C84-B3D9-B935C3636952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223A5B-1F87-4C62-8C50-721268E72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9CE21A-DE8C-4A8A-8EC3-9621A687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BE7C4-ADCD-4936-9C91-F9D3220241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983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ACB88B9-B500-4405-B582-4C4E344F9E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125967" y="166570"/>
            <a:ext cx="576361" cy="395219"/>
          </a:xfrm>
          <a:prstGeom prst="rect">
            <a:avLst/>
          </a:prstGeom>
          <a:noFill/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AE850A0-B5B8-4A66-A6E0-043B9B1DB731}"/>
              </a:ext>
            </a:extLst>
          </p:cNvPr>
          <p:cNvGrpSpPr/>
          <p:nvPr userDrawn="1"/>
        </p:nvGrpSpPr>
        <p:grpSpPr>
          <a:xfrm>
            <a:off x="125967" y="6046688"/>
            <a:ext cx="9051295" cy="1052733"/>
            <a:chOff x="125967" y="6046688"/>
            <a:chExt cx="9051295" cy="1052733"/>
          </a:xfrm>
        </p:grpSpPr>
        <p:pic>
          <p:nvPicPr>
            <p:cNvPr id="11" name="Grafik 10" descr="Ein Pinselstrich">
              <a:extLst>
                <a:ext uri="{FF2B5EF4-FFF2-40B4-BE49-F238E27FC236}">
                  <a16:creationId xmlns:a16="http://schemas.microsoft.com/office/drawing/2014/main" id="{76E7BAE4-917B-4FD3-847F-7506D7C16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96299" y="6072176"/>
              <a:ext cx="5580963" cy="1027245"/>
            </a:xfrm>
            <a:prstGeom prst="rect">
              <a:avLst/>
            </a:prstGeom>
          </p:spPr>
        </p:pic>
        <p:sp>
          <p:nvSpPr>
            <p:cNvPr id="13" name="Slide Number Placeholder 5">
              <a:extLst>
                <a:ext uri="{FF2B5EF4-FFF2-40B4-BE49-F238E27FC236}">
                  <a16:creationId xmlns:a16="http://schemas.microsoft.com/office/drawing/2014/main" id="{15088CB7-F38E-478A-83D0-6D6784B242B7}"/>
                </a:ext>
              </a:extLst>
            </p:cNvPr>
            <p:cNvSpPr txBox="1">
              <a:spLocks/>
            </p:cNvSpPr>
            <p:nvPr/>
          </p:nvSpPr>
          <p:spPr>
            <a:xfrm>
              <a:off x="3549164" y="6399870"/>
              <a:ext cx="4275667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457200" rtl="0" eaLnBrk="1" latinLnBrk="0" hangingPunct="1">
                <a:defRPr sz="1100" kern="1200">
                  <a:solidFill>
                    <a:srgbClr val="8C98C5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100" b="0" kern="1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www.politischebildung.schule.bayern.de</a:t>
              </a:r>
            </a:p>
          </p:txBody>
        </p:sp>
        <p:pic>
          <p:nvPicPr>
            <p:cNvPr id="14" name="Grafik 13" descr="Ein Pinselstrich">
              <a:extLst>
                <a:ext uri="{FF2B5EF4-FFF2-40B4-BE49-F238E27FC236}">
                  <a16:creationId xmlns:a16="http://schemas.microsoft.com/office/drawing/2014/main" id="{37F6E07C-EB0F-4931-92CC-924E5326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5967" y="6046688"/>
              <a:ext cx="3912633" cy="902125"/>
            </a:xfrm>
            <a:prstGeom prst="rect">
              <a:avLst/>
            </a:prstGeom>
          </p:spPr>
        </p:pic>
      </p:grpSp>
      <p:pic>
        <p:nvPicPr>
          <p:cNvPr id="8" name="Grafik 7" descr="Ein Pinselstrich">
            <a:extLst>
              <a:ext uri="{FF2B5EF4-FFF2-40B4-BE49-F238E27FC236}">
                <a16:creationId xmlns:a16="http://schemas.microsoft.com/office/drawing/2014/main" id="{54A1843A-8558-4E0E-BA79-C6A2F54CE43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8279367" y="6072176"/>
            <a:ext cx="3912633" cy="90212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2183F83-6C02-46F2-A97F-57C94C8C294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8" y="6355133"/>
            <a:ext cx="320388" cy="32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85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1EE039-DC2C-43F7-8117-BBBAA6F0A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648940-0AB8-4821-8F3E-D724A0556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8704B1-CB17-4046-8FE5-B0E526A52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0B0ECA-52E9-4B98-BCE6-74241BE6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69F4A-0E2A-4C84-B3D9-B935C3636952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624E977-8D61-4487-B2D9-B10E20B0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24A5880-F247-4557-8DAC-EE709F0E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BE7C4-ADCD-4936-9C91-F9D3220241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5573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0BF653-2F10-4DE6-B7E8-1E29E1373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776BD56-665D-4546-AAF2-2E9E3A648D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337FF91-42F2-4B0B-9AB2-52971821F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77412EF-132B-4630-8EC1-4F752BA0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69F4A-0E2A-4C84-B3D9-B935C3636952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4CCBF7C-1177-48A6-9D8C-16CA948EA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755290C-2BF3-458A-9002-1AC046990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BE7C4-ADCD-4936-9C91-F9D3220241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2163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2303968-E1B0-4C3B-A827-16A50EF80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35F991-781A-48E1-B695-075A09C2D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ADFDC2-58C6-48BE-BF59-42D744A2C0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69F4A-0E2A-4C84-B3D9-B935C3636952}" type="datetimeFigureOut">
              <a:rPr lang="de-DE" smtClean="0"/>
              <a:t>15.05.2025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601208-AFA9-47FB-954A-BB63AAF4C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39FFEE-5108-4B6E-8195-0B09691B8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BE7C4-ADCD-4936-9C91-F9D3220241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4146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janavirgin.com/CO2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janavirgin.com/CO2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umweltbundesamt.de/umwelttipps-fuer-den-alltag/mobilitaet/flugreisen#hintergrund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mweltbundesamt.de/umwelttipps-fuer-den-alltag/mobilitaet/flugreisen#hintergrund" TargetMode="External"/><Relationship Id="rId3" Type="http://schemas.openxmlformats.org/officeDocument/2006/relationships/hyperlink" Target="https://www.bmuv.de/jugend/wissen/details/handys-internet-und-die-umwelt#:~:text=Denn%20die%20Digitalisierung%20verschlingt%20gro%C3%9Fe,zum%20Beispiel%20auch%20Treibhausgase%20einsparen" TargetMode="External"/><Relationship Id="rId7" Type="http://schemas.openxmlformats.org/officeDocument/2006/relationships/hyperlink" Target="https://www.tagesschau.de/ausland/vestager-stromverbrauch-internet-101.html" TargetMode="External"/><Relationship Id="rId2" Type="http://schemas.openxmlformats.org/officeDocument/2006/relationships/hyperlink" Target="https://www.br.de/nachrichten/wissen/der-grosse-hunger-nach-strom,RhVefsC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pfs.de/studien/jim-studie/2022/" TargetMode="External"/><Relationship Id="rId5" Type="http://schemas.openxmlformats.org/officeDocument/2006/relationships/hyperlink" Target="https://www.deutschlandfunknova.de/beitrag/co2-abdruck-jede-sekunde-googeln-verbraucht-23-baeume" TargetMode="External"/><Relationship Id="rId4" Type="http://schemas.openxmlformats.org/officeDocument/2006/relationships/hyperlink" Target="https://www.deutschlandfunk.de/kryptowaehrungen-belasten-umwelt-und-klima-enorm-100.html#:~:text=Laut%20Prognosen%20ben%C3%B6tigt%20das%20Bitcoin,im%20Fachmagazin%20%E2%80%9EEarth's%20Future%E2%80%9C" TargetMode="External"/><Relationship Id="rId9" Type="http://schemas.openxmlformats.org/officeDocument/2006/relationships/hyperlink" Target="https://www.zdf.de/nachrichten/digitales/streaming-co2-umwelt-100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br.de/nachrichten/wissen/der-grosse-hunger-nach-strom,RhVefsC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9F15433-8CD5-4DB3-B6C6-5841986F6FE5}"/>
              </a:ext>
            </a:extLst>
          </p:cNvPr>
          <p:cNvSpPr txBox="1"/>
          <p:nvPr/>
        </p:nvSpPr>
        <p:spPr>
          <a:xfrm>
            <a:off x="1544320" y="5047607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Digitalisierung und Umweltschutz</a:t>
            </a:r>
          </a:p>
        </p:txBody>
      </p:sp>
      <p:pic>
        <p:nvPicPr>
          <p:cNvPr id="1028" name="Picture 4" descr="trees 3">
            <a:extLst>
              <a:ext uri="{FF2B5EF4-FFF2-40B4-BE49-F238E27FC236}">
                <a16:creationId xmlns:a16="http://schemas.microsoft.com/office/drawing/2014/main" id="{BFCDA93E-E6AC-31AD-7E82-AAB778CC3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520" y="796602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320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5075CBEA-0A26-949B-A4EB-4340605BB3DD}"/>
              </a:ext>
            </a:extLst>
          </p:cNvPr>
          <p:cNvSpPr txBox="1"/>
          <p:nvPr/>
        </p:nvSpPr>
        <p:spPr>
          <a:xfrm>
            <a:off x="3626452" y="2540476"/>
            <a:ext cx="4037312" cy="1595851"/>
          </a:xfrm>
          <a:custGeom>
            <a:avLst/>
            <a:gdLst>
              <a:gd name="connsiteX0" fmla="*/ 0 w 4037312"/>
              <a:gd name="connsiteY0" fmla="*/ 0 h 1595851"/>
              <a:gd name="connsiteX1" fmla="*/ 4037312 w 4037312"/>
              <a:gd name="connsiteY1" fmla="*/ 0 h 1595851"/>
              <a:gd name="connsiteX2" fmla="*/ 4037312 w 4037312"/>
              <a:gd name="connsiteY2" fmla="*/ 1595851 h 1595851"/>
              <a:gd name="connsiteX3" fmla="*/ 0 w 4037312"/>
              <a:gd name="connsiteY3" fmla="*/ 1595851 h 1595851"/>
              <a:gd name="connsiteX4" fmla="*/ 0 w 4037312"/>
              <a:gd name="connsiteY4" fmla="*/ 0 h 15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7312" h="1595851" extrusionOk="0">
                <a:moveTo>
                  <a:pt x="0" y="0"/>
                </a:moveTo>
                <a:cubicBezTo>
                  <a:pt x="1267000" y="38508"/>
                  <a:pt x="3473057" y="75838"/>
                  <a:pt x="4037312" y="0"/>
                </a:cubicBezTo>
                <a:cubicBezTo>
                  <a:pt x="3911082" y="714384"/>
                  <a:pt x="4094110" y="1360127"/>
                  <a:pt x="4037312" y="1595851"/>
                </a:cubicBezTo>
                <a:cubicBezTo>
                  <a:pt x="2289083" y="1460812"/>
                  <a:pt x="1840424" y="1429894"/>
                  <a:pt x="0" y="1595851"/>
                </a:cubicBezTo>
                <a:cubicBezTo>
                  <a:pt x="59695" y="966061"/>
                  <a:pt x="-17883" y="758685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xmlns="" sd="176189138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 sz="300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de-DE" sz="5400" dirty="0"/>
              <a:t>„Google – Experiment“</a:t>
            </a:r>
          </a:p>
          <a:p>
            <a:pPr algn="l"/>
            <a:r>
              <a:rPr lang="de-DE" dirty="0">
                <a:hlinkClick r:id="rId2"/>
              </a:rPr>
              <a:t>https://www.janavirgin.com/CO2/</a:t>
            </a:r>
            <a:r>
              <a:rPr lang="de-DE" sz="5400" dirty="0"/>
              <a:t> </a:t>
            </a:r>
            <a:endParaRPr lang="de-DE" dirty="0"/>
          </a:p>
        </p:txBody>
      </p:sp>
      <p:pic>
        <p:nvPicPr>
          <p:cNvPr id="8" name="Picture 4" descr="trees 3">
            <a:extLst>
              <a:ext uri="{FF2B5EF4-FFF2-40B4-BE49-F238E27FC236}">
                <a16:creationId xmlns:a16="http://schemas.microsoft.com/office/drawing/2014/main" id="{CA534F28-95E4-7F6A-2088-1676EA200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656" y="1104476"/>
            <a:ext cx="3709717" cy="370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55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5075CBEA-0A26-949B-A4EB-4340605BB3DD}"/>
              </a:ext>
            </a:extLst>
          </p:cNvPr>
          <p:cNvSpPr txBox="1"/>
          <p:nvPr/>
        </p:nvSpPr>
        <p:spPr>
          <a:xfrm>
            <a:off x="800956" y="2412460"/>
            <a:ext cx="4037312" cy="1595851"/>
          </a:xfrm>
          <a:custGeom>
            <a:avLst/>
            <a:gdLst>
              <a:gd name="connsiteX0" fmla="*/ 0 w 4037312"/>
              <a:gd name="connsiteY0" fmla="*/ 0 h 1595851"/>
              <a:gd name="connsiteX1" fmla="*/ 4037312 w 4037312"/>
              <a:gd name="connsiteY1" fmla="*/ 0 h 1595851"/>
              <a:gd name="connsiteX2" fmla="*/ 4037312 w 4037312"/>
              <a:gd name="connsiteY2" fmla="*/ 1595851 h 1595851"/>
              <a:gd name="connsiteX3" fmla="*/ 0 w 4037312"/>
              <a:gd name="connsiteY3" fmla="*/ 1595851 h 1595851"/>
              <a:gd name="connsiteX4" fmla="*/ 0 w 4037312"/>
              <a:gd name="connsiteY4" fmla="*/ 0 h 159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7312" h="1595851" extrusionOk="0">
                <a:moveTo>
                  <a:pt x="0" y="0"/>
                </a:moveTo>
                <a:cubicBezTo>
                  <a:pt x="1267000" y="38508"/>
                  <a:pt x="3473057" y="75838"/>
                  <a:pt x="4037312" y="0"/>
                </a:cubicBezTo>
                <a:cubicBezTo>
                  <a:pt x="3911082" y="714384"/>
                  <a:pt x="4094110" y="1360127"/>
                  <a:pt x="4037312" y="1595851"/>
                </a:cubicBezTo>
                <a:cubicBezTo>
                  <a:pt x="2289083" y="1460812"/>
                  <a:pt x="1840424" y="1429894"/>
                  <a:pt x="0" y="1595851"/>
                </a:cubicBezTo>
                <a:cubicBezTo>
                  <a:pt x="59695" y="966061"/>
                  <a:pt x="-17883" y="758685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xmlns="" sd="176189138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 sz="300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de-DE" sz="5400" dirty="0"/>
              <a:t>„Google – Experiment“</a:t>
            </a:r>
          </a:p>
          <a:p>
            <a:pPr algn="l"/>
            <a:r>
              <a:rPr lang="de-DE" dirty="0">
                <a:hlinkClick r:id="rId2"/>
              </a:rPr>
              <a:t>https://www.janavirgin.com/CO2/</a:t>
            </a:r>
            <a:r>
              <a:rPr lang="de-DE" sz="5400" dirty="0"/>
              <a:t> </a:t>
            </a:r>
            <a:endParaRPr lang="de-DE" dirty="0"/>
          </a:p>
        </p:txBody>
      </p:sp>
      <p:pic>
        <p:nvPicPr>
          <p:cNvPr id="8" name="Picture 4" descr="trees 3">
            <a:extLst>
              <a:ext uri="{FF2B5EF4-FFF2-40B4-BE49-F238E27FC236}">
                <a16:creationId xmlns:a16="http://schemas.microsoft.com/office/drawing/2014/main" id="{CA534F28-95E4-7F6A-2088-1676EA200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656" y="1104476"/>
            <a:ext cx="3709717" cy="370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B8B74E79-7032-E86E-0CF3-B314610DF430}"/>
              </a:ext>
            </a:extLst>
          </p:cNvPr>
          <p:cNvSpPr/>
          <p:nvPr/>
        </p:nvSpPr>
        <p:spPr>
          <a:xfrm rot="549118">
            <a:off x="5346479" y="2193742"/>
            <a:ext cx="5614556" cy="1024370"/>
          </a:xfrm>
          <a:prstGeom prst="rect">
            <a:avLst/>
          </a:prstGeom>
          <a:solidFill>
            <a:srgbClr val="2F55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600" dirty="0">
                <a:solidFill>
                  <a:srgbClr val="D2D2D2"/>
                </a:solidFill>
                <a:latin typeface="The Hand Extrablack" panose="03070A02030502020204" pitchFamily="66" charset="0"/>
                <a:cs typeface="Arial" panose="020B0604020202020204" pitchFamily="34" charset="0"/>
              </a:rPr>
              <a:t>Auflösung</a:t>
            </a:r>
          </a:p>
        </p:txBody>
      </p:sp>
    </p:spTree>
    <p:extLst>
      <p:ext uri="{BB962C8B-B14F-4D97-AF65-F5344CB8AC3E}">
        <p14:creationId xmlns:p14="http://schemas.microsoft.com/office/powerpoint/2010/main" val="106029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A61E2724-47E2-8992-19FA-D425838BB98A}"/>
              </a:ext>
            </a:extLst>
          </p:cNvPr>
          <p:cNvSpPr/>
          <p:nvPr/>
        </p:nvSpPr>
        <p:spPr>
          <a:xfrm>
            <a:off x="719846" y="1069188"/>
            <a:ext cx="4106421" cy="708241"/>
          </a:xfrm>
          <a:prstGeom prst="rect">
            <a:avLst/>
          </a:prstGeom>
          <a:solidFill>
            <a:srgbClr val="2F55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dirty="0">
                <a:solidFill>
                  <a:srgbClr val="D2D2D2"/>
                </a:solidFill>
                <a:latin typeface="The Hand Extrablack" panose="03070A02030502020204" pitchFamily="66" charset="0"/>
              </a:rPr>
              <a:t>Zum Vergleich: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533595D-4022-889B-2E77-6ECC6E34C19E}"/>
              </a:ext>
            </a:extLst>
          </p:cNvPr>
          <p:cNvSpPr txBox="1"/>
          <p:nvPr/>
        </p:nvSpPr>
        <p:spPr>
          <a:xfrm>
            <a:off x="5838898" y="5722114"/>
            <a:ext cx="62516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effectLst/>
                <a:latin typeface="Arial" panose="020B0604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Umweltbundesamt, Flugreisen möglichst vermeiden und Alternativen nutzen,</a:t>
            </a:r>
            <a:endParaRPr lang="de-D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0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https://www.umweltbundesamt.de/umwelttipps-fuer-den-alltag/mobilitaet/flugreisen#hintergrund</a:t>
            </a:r>
            <a:endParaRPr lang="de-D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k 3">
            <a:hlinkClick r:id="rId2"/>
            <a:extLst>
              <a:ext uri="{FF2B5EF4-FFF2-40B4-BE49-F238E27FC236}">
                <a16:creationId xmlns:a16="http://schemas.microsoft.com/office/drawing/2014/main" id="{DC864E02-E0AB-4832-BE3F-4FBCF24EA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781" y="1956816"/>
            <a:ext cx="3666744" cy="366674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9C4AA09-E980-4FDD-8DE8-17E7205F3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736" y="2977451"/>
            <a:ext cx="2825496" cy="28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69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AEA5E64-E3B7-470A-88DB-C20B55A44439}"/>
              </a:ext>
            </a:extLst>
          </p:cNvPr>
          <p:cNvSpPr txBox="1"/>
          <p:nvPr/>
        </p:nvSpPr>
        <p:spPr>
          <a:xfrm>
            <a:off x="943897" y="1032388"/>
            <a:ext cx="940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Bildnachweis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017EA55-8BCA-416E-B04C-7CDE1032FDF8}"/>
              </a:ext>
            </a:extLst>
          </p:cNvPr>
          <p:cNvSpPr txBox="1"/>
          <p:nvPr/>
        </p:nvSpPr>
        <p:spPr>
          <a:xfrm>
            <a:off x="946479" y="1401720"/>
            <a:ext cx="940947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Folien 1, 5, 6, 10, 11  Baum, freesvg.org –  SVG ID: 152508 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Folien 3 – 4, 7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Avocado, freesvg.org – SVG ID: 104214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Auto, freesvg.org -  SVG ID: 2026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Flugzeug, freesvg.org -  SVG ID: 37114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Fabrik, freesvg.org -  SVG ID: 175390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Kuh, freesvg.org -  SVG ID: 150249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Klimaanlage, freesvg.org -  SVG ID: 175390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Heizung, freesvg.org -  SVG ID: 97071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Bitcoin, Google, Mail, Streaming – Selbst erstellt von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A.Maier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12 Fußabdruck, freesvg.org – SVG ID: </a:t>
            </a:r>
            <a:r>
              <a:rPr lang="de-DE" sz="1400" dirty="0"/>
              <a:t>121580 , CO2, freesvg.org – SVG ID: 188075 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590EA6B-BE6F-4FB6-A226-913B168DE9ED}"/>
              </a:ext>
            </a:extLst>
          </p:cNvPr>
          <p:cNvSpPr/>
          <p:nvPr/>
        </p:nvSpPr>
        <p:spPr>
          <a:xfrm>
            <a:off x="943896" y="99373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Quellennachweis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D16646D-E966-4BA0-A5FC-148095DB6F2B}"/>
              </a:ext>
            </a:extLst>
          </p:cNvPr>
          <p:cNvSpPr txBox="1"/>
          <p:nvPr/>
        </p:nvSpPr>
        <p:spPr>
          <a:xfrm>
            <a:off x="1020898" y="1363071"/>
            <a:ext cx="10677832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1833880" algn="l"/>
              </a:tabLst>
            </a:pPr>
            <a:r>
              <a:rPr lang="de-DE" sz="1100" dirty="0">
                <a:latin typeface="Arial" panose="020B0604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BR24, Der große Hunger nach Strom, </a:t>
            </a:r>
            <a:r>
              <a:rPr lang="de-DE" sz="1100" dirty="0">
                <a:latin typeface="Arial" panose="020B0604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2"/>
              </a:rPr>
              <a:t>https://www.br.de/nachrichten/wissen/der-grosse-hunger-nach-strom,RhVefsC</a:t>
            </a:r>
            <a:r>
              <a:rPr lang="de-DE" sz="1100" dirty="0">
                <a:latin typeface="Arial" panose="020B0604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zuletzt aufgerufen am 02.11.2023</a:t>
            </a:r>
          </a:p>
          <a:p>
            <a:pPr algn="just">
              <a:tabLst>
                <a:tab pos="1833880" algn="l"/>
              </a:tabLst>
            </a:pPr>
            <a:endParaRPr lang="de-DE" sz="1100" dirty="0">
              <a:latin typeface="Arial" panose="020B0604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algn="just">
              <a:tabLst>
                <a:tab pos="1833880" algn="l"/>
              </a:tabLst>
            </a:pPr>
            <a:r>
              <a:rPr lang="de-DE" sz="1100" dirty="0">
                <a:effectLst/>
                <a:latin typeface="Arial" panose="020B0604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Bundesministerium für Umwelt, Naturschutz, nukleare Sicherheit und Verbraucherschutz (BMUV), Handys, Internet und die Umwelt, </a:t>
            </a:r>
            <a:r>
              <a:rPr lang="de-DE" sz="11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3"/>
              </a:rPr>
              <a:t>https://www.bmuv.de/jugend/wissen/details/handys-internet-und-die-umwelt#:~:text=Denn%20die%20Digitalisierung%20verschlingt%20gro%C3%9Fe,zum%20Beispiel%20auch%20Treibhausgase%20einsparen</a:t>
            </a:r>
            <a:r>
              <a:rPr lang="de-DE" sz="1100" dirty="0">
                <a:effectLst/>
                <a:latin typeface="Arial" panose="020B0604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zuletzt aufgerufen am 02.11.2023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1833880" algn="l"/>
              </a:tabLst>
            </a:pPr>
            <a:r>
              <a:rPr lang="de-DE" sz="1100" dirty="0">
                <a:effectLst/>
                <a:latin typeface="Arial" panose="020B0604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 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1833880" algn="l"/>
              </a:tabLst>
            </a:pPr>
            <a:r>
              <a:rPr lang="de-DE" sz="1100" dirty="0">
                <a:effectLst/>
                <a:latin typeface="Arial" panose="020B0604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Deutschlandfunk, Kryptowährungen belasten Umwelt und Klima enorm, </a:t>
            </a:r>
            <a:r>
              <a:rPr lang="de-DE" sz="11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/>
              </a:rPr>
              <a:t>https://www.deutschlandfunk.de/kryptowaehrungen-belasten-umwelt-und-klima-enorm-100.html#:~:text=Laut%20Prognosen%20ben%C3%B6tigt%20das%20Bitcoin,im%20Fachmagazin%20%E2%80%9EEarth's%20Future%E2%80%9C</a:t>
            </a:r>
            <a:r>
              <a:rPr lang="de-DE" sz="1100" dirty="0">
                <a:effectLst/>
                <a:latin typeface="Arial" panose="020B0604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zuletzt aufgerufen am 02.11.2023 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1833880" algn="l"/>
              </a:tabLst>
            </a:pPr>
            <a:r>
              <a:rPr lang="de-DE" sz="1100" dirty="0">
                <a:effectLst/>
                <a:latin typeface="Arial" panose="020B0604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 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100" dirty="0">
                <a:effectLst/>
                <a:latin typeface="Arial" panose="020B0604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Deutschlandfunk Nova, 23 Bäume um eine Sekunde </a:t>
            </a:r>
            <a:r>
              <a:rPr lang="de-DE" sz="1100" dirty="0" err="1">
                <a:effectLst/>
                <a:latin typeface="Arial" panose="020B0604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googeln</a:t>
            </a:r>
            <a:r>
              <a:rPr lang="de-DE" sz="1100" dirty="0">
                <a:effectLst/>
                <a:latin typeface="Arial" panose="020B0604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wieder gutzumachen, </a:t>
            </a:r>
            <a:r>
              <a:rPr lang="de-DE" sz="11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5"/>
              </a:rPr>
              <a:t>https://www.deutschlandfunknova.de/beitrag/co2-abdruck-jede-sekunde-googeln-verbraucht-23-baeume</a:t>
            </a:r>
            <a:r>
              <a:rPr lang="de-DE" sz="1100" dirty="0">
                <a:effectLst/>
                <a:latin typeface="Arial" panose="020B0604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zuletzt aufgerufen am 02.11.2012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1833880" algn="l"/>
              </a:tabLst>
            </a:pPr>
            <a:r>
              <a:rPr lang="de-DE" sz="1100" dirty="0">
                <a:effectLst/>
                <a:latin typeface="Arial" panose="020B0604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 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1833880" algn="l"/>
              </a:tabLst>
            </a:pPr>
            <a:r>
              <a:rPr lang="de-DE" sz="1100" dirty="0">
                <a:effectLst/>
                <a:latin typeface="Arial" panose="020B0604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Medienpädagogischer Forschungsverbund Südwest - Landesanstalt für Kommunikation (LFK), Jim Medienstudie 2022,  </a:t>
            </a:r>
            <a:r>
              <a:rPr lang="de-DE" sz="11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6"/>
              </a:rPr>
              <a:t>https://www.mpfs.de/studien/jim-studie/2022/</a:t>
            </a:r>
            <a:r>
              <a:rPr lang="de-DE" sz="1100" dirty="0">
                <a:effectLst/>
                <a:latin typeface="Arial" panose="020B0604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, zuletzt aufgerufen am 02.11.2023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de-DE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de-DE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Tagesschau, Warnung vor digitalen Stromfressern,  </a:t>
            </a:r>
            <a:r>
              <a:rPr lang="de-DE" sz="11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7"/>
              </a:rPr>
              <a:t>https://www.tagesschau.de/ausland/vestager-stromverbrauch-internet-101.html</a:t>
            </a:r>
            <a:r>
              <a:rPr lang="de-DE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de-DE" sz="1100" dirty="0">
                <a:effectLst/>
                <a:latin typeface="Arial" panose="020B0604020202020204" pitchFamily="34" charset="0"/>
                <a:ea typeface="Batang" panose="02030600000101010101" pitchFamily="18" charset="-127"/>
              </a:rPr>
              <a:t>zuletzt aufgerufen am 02.11.2023</a:t>
            </a:r>
            <a:endParaRPr lang="de-DE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de-DE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de-DE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de-DE" sz="1100" dirty="0">
                <a:effectLst/>
                <a:latin typeface="Arial" panose="020B0604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Umweltbundesamt, Flugreisen möglichst vermeiden und Alternativen nutzen, </a:t>
            </a:r>
            <a:r>
              <a:rPr lang="de-DE" sz="11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https://www.umweltbundesamt.de/umwelttipps-fuer-den-alltag/mobilitaet/flugreisen#hintergrund</a:t>
            </a:r>
            <a:r>
              <a:rPr lang="de-DE" sz="1100" dirty="0">
                <a:latin typeface="Arial" panose="020B0604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z</a:t>
            </a:r>
            <a:r>
              <a:rPr lang="de-DE" sz="1100" dirty="0">
                <a:effectLst/>
                <a:latin typeface="Arial" panose="020B0604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uletzt aufgerufen am 02.11.2023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de-DE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de-DE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ZDF heute, Wie schädlich ist Streaming für die Umwelt?, </a:t>
            </a:r>
            <a:r>
              <a:rPr lang="de-DE" sz="11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9"/>
              </a:rPr>
              <a:t>https://www.zdf.de/nachrichten/digitales/streaming-co2-umwelt-100.html</a:t>
            </a:r>
            <a:r>
              <a:rPr lang="de-DE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de-DE" sz="1100" dirty="0">
                <a:effectLst/>
                <a:latin typeface="Arial" panose="020B0604020202020204" pitchFamily="34" charset="0"/>
                <a:ea typeface="Batang" panose="02030600000101010101" pitchFamily="18" charset="-127"/>
              </a:rPr>
              <a:t>zuletzt aufgerufen am 02.11.2023</a:t>
            </a:r>
            <a:endParaRPr lang="de-DE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de-DE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de-DE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1799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7947B64-0309-43BC-B851-3E2F796D738A}"/>
              </a:ext>
            </a:extLst>
          </p:cNvPr>
          <p:cNvSpPr txBox="1"/>
          <p:nvPr/>
        </p:nvSpPr>
        <p:spPr>
          <a:xfrm>
            <a:off x="1733606" y="4223839"/>
            <a:ext cx="9311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Erstellt im Arbeitskreis Politische Bildung.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57A060D-7E93-4454-97CE-8B337ED98A5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0780" y="2557895"/>
            <a:ext cx="48768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35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rechblase: oval 6">
            <a:extLst>
              <a:ext uri="{FF2B5EF4-FFF2-40B4-BE49-F238E27FC236}">
                <a16:creationId xmlns:a16="http://schemas.microsoft.com/office/drawing/2014/main" id="{D8E2CA42-FE80-E0B2-248D-258D6BE5CD81}"/>
              </a:ext>
            </a:extLst>
          </p:cNvPr>
          <p:cNvSpPr/>
          <p:nvPr/>
        </p:nvSpPr>
        <p:spPr>
          <a:xfrm rot="21121620">
            <a:off x="9266371" y="4339457"/>
            <a:ext cx="2075970" cy="1228320"/>
          </a:xfrm>
          <a:custGeom>
            <a:avLst/>
            <a:gdLst>
              <a:gd name="connsiteX0" fmla="*/ -56323 w 1130300"/>
              <a:gd name="connsiteY0" fmla="*/ 708866 h 698500"/>
              <a:gd name="connsiteX1" fmla="*/ 86492 w 1130300"/>
              <a:gd name="connsiteY1" fmla="*/ 534932 h 698500"/>
              <a:gd name="connsiteX2" fmla="*/ 401870 w 1130300"/>
              <a:gd name="connsiteY2" fmla="*/ 14894 h 698500"/>
              <a:gd name="connsiteX3" fmla="*/ 971479 w 1130300"/>
              <a:gd name="connsiteY3" fmla="*/ 106509 h 698500"/>
              <a:gd name="connsiteX4" fmla="*/ 794373 w 1130300"/>
              <a:gd name="connsiteY4" fmla="*/ 668483 h 698500"/>
              <a:gd name="connsiteX5" fmla="*/ 233903 w 1130300"/>
              <a:gd name="connsiteY5" fmla="*/ 632220 h 698500"/>
              <a:gd name="connsiteX6" fmla="*/ -56323 w 1130300"/>
              <a:gd name="connsiteY6" fmla="*/ 708866 h 69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0300" h="698500" fill="none" extrusionOk="0">
                <a:moveTo>
                  <a:pt x="-56323" y="708866"/>
                </a:moveTo>
                <a:cubicBezTo>
                  <a:pt x="-10082" y="649969"/>
                  <a:pt x="55434" y="591726"/>
                  <a:pt x="86492" y="534932"/>
                </a:cubicBezTo>
                <a:cubicBezTo>
                  <a:pt x="-143220" y="275806"/>
                  <a:pt x="47146" y="95549"/>
                  <a:pt x="401870" y="14894"/>
                </a:cubicBezTo>
                <a:cubicBezTo>
                  <a:pt x="605750" y="-18428"/>
                  <a:pt x="862868" y="-6942"/>
                  <a:pt x="971479" y="106509"/>
                </a:cubicBezTo>
                <a:cubicBezTo>
                  <a:pt x="1217925" y="252659"/>
                  <a:pt x="1232159" y="559788"/>
                  <a:pt x="794373" y="668483"/>
                </a:cubicBezTo>
                <a:cubicBezTo>
                  <a:pt x="653384" y="733530"/>
                  <a:pt x="395085" y="700242"/>
                  <a:pt x="233903" y="632220"/>
                </a:cubicBezTo>
                <a:cubicBezTo>
                  <a:pt x="92823" y="682264"/>
                  <a:pt x="39106" y="661172"/>
                  <a:pt x="-56323" y="708866"/>
                </a:cubicBezTo>
                <a:close/>
              </a:path>
              <a:path w="1130300" h="698500" stroke="0" extrusionOk="0">
                <a:moveTo>
                  <a:pt x="-56323" y="708866"/>
                </a:moveTo>
                <a:cubicBezTo>
                  <a:pt x="-41620" y="649169"/>
                  <a:pt x="48430" y="584132"/>
                  <a:pt x="86492" y="534932"/>
                </a:cubicBezTo>
                <a:cubicBezTo>
                  <a:pt x="-108730" y="383621"/>
                  <a:pt x="47741" y="26647"/>
                  <a:pt x="401870" y="14894"/>
                </a:cubicBezTo>
                <a:cubicBezTo>
                  <a:pt x="570081" y="-45584"/>
                  <a:pt x="832083" y="-2563"/>
                  <a:pt x="971479" y="106509"/>
                </a:cubicBezTo>
                <a:cubicBezTo>
                  <a:pt x="1237862" y="319983"/>
                  <a:pt x="1167556" y="546197"/>
                  <a:pt x="794373" y="668483"/>
                </a:cubicBezTo>
                <a:cubicBezTo>
                  <a:pt x="617272" y="674473"/>
                  <a:pt x="382596" y="701933"/>
                  <a:pt x="233903" y="632220"/>
                </a:cubicBezTo>
                <a:cubicBezTo>
                  <a:pt x="168326" y="678754"/>
                  <a:pt x="-4517" y="669656"/>
                  <a:pt x="-56323" y="70886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766162261">
                  <a:prstGeom prst="wedgeEllipseCallout">
                    <a:avLst>
                      <a:gd name="adj1" fmla="val -54983"/>
                      <a:gd name="adj2" fmla="val 5148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F137D4B-19DB-E133-3F6A-D056DE072A37}"/>
              </a:ext>
            </a:extLst>
          </p:cNvPr>
          <p:cNvSpPr/>
          <p:nvPr/>
        </p:nvSpPr>
        <p:spPr>
          <a:xfrm>
            <a:off x="2543473" y="1101868"/>
            <a:ext cx="7521682" cy="1578938"/>
          </a:xfrm>
          <a:prstGeom prst="rect">
            <a:avLst/>
          </a:prstGeom>
          <a:solidFill>
            <a:srgbClr val="2F55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0" dirty="0">
                <a:solidFill>
                  <a:srgbClr val="D2D2D2"/>
                </a:solidFill>
                <a:latin typeface="The Hand Extrablack" panose="03070A02030502020204" pitchFamily="66" charset="0"/>
              </a:rPr>
              <a:t>Wer bin ich ?!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14B462F-76D8-4EB7-E438-99BAC0DE00AE}"/>
              </a:ext>
            </a:extLst>
          </p:cNvPr>
          <p:cNvSpPr txBox="1"/>
          <p:nvPr/>
        </p:nvSpPr>
        <p:spPr>
          <a:xfrm>
            <a:off x="203771" y="3124200"/>
            <a:ext cx="11784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denkt ihr? </a:t>
            </a:r>
          </a:p>
          <a:p>
            <a:pPr algn="ctr"/>
            <a:r>
              <a:rPr lang="de-DE" sz="320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Wer oder Was steckt hinter den folgenden Aussagen?</a:t>
            </a:r>
          </a:p>
        </p:txBody>
      </p:sp>
      <p:sp>
        <p:nvSpPr>
          <p:cNvPr id="4" name="Sprechblase: oval 3">
            <a:extLst>
              <a:ext uri="{FF2B5EF4-FFF2-40B4-BE49-F238E27FC236}">
                <a16:creationId xmlns:a16="http://schemas.microsoft.com/office/drawing/2014/main" id="{B7CC8A57-0215-0DCE-D327-C3332D347375}"/>
              </a:ext>
            </a:extLst>
          </p:cNvPr>
          <p:cNvSpPr/>
          <p:nvPr/>
        </p:nvSpPr>
        <p:spPr>
          <a:xfrm rot="21121620">
            <a:off x="3345058" y="4747756"/>
            <a:ext cx="1130300" cy="698500"/>
          </a:xfrm>
          <a:solidFill>
            <a:schemeClr val="bg1">
              <a:lumMod val="75000"/>
            </a:schemeClr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Sprechblase: oval 4">
            <a:extLst>
              <a:ext uri="{FF2B5EF4-FFF2-40B4-BE49-F238E27FC236}">
                <a16:creationId xmlns:a16="http://schemas.microsoft.com/office/drawing/2014/main" id="{B58C1F20-742D-2396-5EA7-0B3035DA3855}"/>
              </a:ext>
            </a:extLst>
          </p:cNvPr>
          <p:cNvSpPr/>
          <p:nvPr/>
        </p:nvSpPr>
        <p:spPr>
          <a:xfrm rot="21121620">
            <a:off x="4241259" y="5312549"/>
            <a:ext cx="1130300" cy="698500"/>
          </a:xfrm>
          <a:solidFill>
            <a:srgbClr val="103683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16BDCFC-C375-D91E-9FA4-14CEBFA91CD5}"/>
              </a:ext>
            </a:extLst>
          </p:cNvPr>
          <p:cNvSpPr txBox="1"/>
          <p:nvPr/>
        </p:nvSpPr>
        <p:spPr>
          <a:xfrm>
            <a:off x="2267929" y="4690273"/>
            <a:ext cx="8487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Findet euch zu Gruppen von je 3 - 4 Personen  </a:t>
            </a:r>
          </a:p>
          <a:p>
            <a:r>
              <a:rPr lang="de-DE" sz="240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zusammen und tauscht euch darüber aus!</a:t>
            </a:r>
          </a:p>
        </p:txBody>
      </p:sp>
    </p:spTree>
    <p:extLst>
      <p:ext uri="{BB962C8B-B14F-4D97-AF65-F5344CB8AC3E}">
        <p14:creationId xmlns:p14="http://schemas.microsoft.com/office/powerpoint/2010/main" val="2862251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rechblase: rechteckig 5">
            <a:extLst>
              <a:ext uri="{FF2B5EF4-FFF2-40B4-BE49-F238E27FC236}">
                <a16:creationId xmlns:a16="http://schemas.microsoft.com/office/drawing/2014/main" id="{FF137D4B-19DB-E133-3F6A-D056DE072A37}"/>
              </a:ext>
            </a:extLst>
          </p:cNvPr>
          <p:cNvSpPr/>
          <p:nvPr/>
        </p:nvSpPr>
        <p:spPr>
          <a:xfrm>
            <a:off x="416420" y="1122454"/>
            <a:ext cx="4001339" cy="2440113"/>
          </a:xfrm>
          <a:custGeom>
            <a:avLst/>
            <a:gdLst>
              <a:gd name="connsiteX0" fmla="*/ 0 w 4001339"/>
              <a:gd name="connsiteY0" fmla="*/ 0 h 2440113"/>
              <a:gd name="connsiteX1" fmla="*/ 666890 w 4001339"/>
              <a:gd name="connsiteY1" fmla="*/ 0 h 2440113"/>
              <a:gd name="connsiteX2" fmla="*/ 1953774 w 4001339"/>
              <a:gd name="connsiteY2" fmla="*/ -210801 h 2440113"/>
              <a:gd name="connsiteX3" fmla="*/ 1667225 w 4001339"/>
              <a:gd name="connsiteY3" fmla="*/ 0 h 2440113"/>
              <a:gd name="connsiteX4" fmla="*/ 4001339 w 4001339"/>
              <a:gd name="connsiteY4" fmla="*/ 0 h 2440113"/>
              <a:gd name="connsiteX5" fmla="*/ 4001339 w 4001339"/>
              <a:gd name="connsiteY5" fmla="*/ 406686 h 2440113"/>
              <a:gd name="connsiteX6" fmla="*/ 4001339 w 4001339"/>
              <a:gd name="connsiteY6" fmla="*/ 406686 h 2440113"/>
              <a:gd name="connsiteX7" fmla="*/ 4001339 w 4001339"/>
              <a:gd name="connsiteY7" fmla="*/ 1016714 h 2440113"/>
              <a:gd name="connsiteX8" fmla="*/ 4001339 w 4001339"/>
              <a:gd name="connsiteY8" fmla="*/ 2440113 h 2440113"/>
              <a:gd name="connsiteX9" fmla="*/ 1667225 w 4001339"/>
              <a:gd name="connsiteY9" fmla="*/ 2440113 h 2440113"/>
              <a:gd name="connsiteX10" fmla="*/ 666890 w 4001339"/>
              <a:gd name="connsiteY10" fmla="*/ 2440113 h 2440113"/>
              <a:gd name="connsiteX11" fmla="*/ 666890 w 4001339"/>
              <a:gd name="connsiteY11" fmla="*/ 2440113 h 2440113"/>
              <a:gd name="connsiteX12" fmla="*/ 0 w 4001339"/>
              <a:gd name="connsiteY12" fmla="*/ 2440113 h 2440113"/>
              <a:gd name="connsiteX13" fmla="*/ 0 w 4001339"/>
              <a:gd name="connsiteY13" fmla="*/ 1016714 h 2440113"/>
              <a:gd name="connsiteX14" fmla="*/ 0 w 4001339"/>
              <a:gd name="connsiteY14" fmla="*/ 406686 h 2440113"/>
              <a:gd name="connsiteX15" fmla="*/ 0 w 4001339"/>
              <a:gd name="connsiteY15" fmla="*/ 406686 h 2440113"/>
              <a:gd name="connsiteX16" fmla="*/ 0 w 4001339"/>
              <a:gd name="connsiteY16" fmla="*/ 0 h 244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01339" h="2440113" extrusionOk="0">
                <a:moveTo>
                  <a:pt x="0" y="0"/>
                </a:moveTo>
                <a:cubicBezTo>
                  <a:pt x="135979" y="24663"/>
                  <a:pt x="399663" y="27054"/>
                  <a:pt x="666890" y="0"/>
                </a:cubicBezTo>
                <a:cubicBezTo>
                  <a:pt x="850448" y="-18921"/>
                  <a:pt x="1799301" y="-185785"/>
                  <a:pt x="1953774" y="-210801"/>
                </a:cubicBezTo>
                <a:cubicBezTo>
                  <a:pt x="1833699" y="-93068"/>
                  <a:pt x="1780752" y="-79074"/>
                  <a:pt x="1667225" y="0"/>
                </a:cubicBezTo>
                <a:cubicBezTo>
                  <a:pt x="2545602" y="4480"/>
                  <a:pt x="3328716" y="14618"/>
                  <a:pt x="4001339" y="0"/>
                </a:cubicBezTo>
                <a:cubicBezTo>
                  <a:pt x="4035459" y="126952"/>
                  <a:pt x="3973529" y="291045"/>
                  <a:pt x="4001339" y="406686"/>
                </a:cubicBezTo>
                <a:lnTo>
                  <a:pt x="4001339" y="406686"/>
                </a:lnTo>
                <a:cubicBezTo>
                  <a:pt x="4013133" y="475154"/>
                  <a:pt x="3976509" y="796672"/>
                  <a:pt x="4001339" y="1016714"/>
                </a:cubicBezTo>
                <a:cubicBezTo>
                  <a:pt x="3934553" y="1191312"/>
                  <a:pt x="3997524" y="1905664"/>
                  <a:pt x="4001339" y="2440113"/>
                </a:cubicBezTo>
                <a:cubicBezTo>
                  <a:pt x="2839348" y="2478989"/>
                  <a:pt x="2614284" y="2368233"/>
                  <a:pt x="1667225" y="2440113"/>
                </a:cubicBezTo>
                <a:cubicBezTo>
                  <a:pt x="1438330" y="2388631"/>
                  <a:pt x="928460" y="2387659"/>
                  <a:pt x="666890" y="2440113"/>
                </a:cubicBezTo>
                <a:lnTo>
                  <a:pt x="666890" y="2440113"/>
                </a:lnTo>
                <a:cubicBezTo>
                  <a:pt x="416302" y="2446085"/>
                  <a:pt x="303400" y="2425073"/>
                  <a:pt x="0" y="2440113"/>
                </a:cubicBezTo>
                <a:cubicBezTo>
                  <a:pt x="48627" y="2287647"/>
                  <a:pt x="121397" y="1323252"/>
                  <a:pt x="0" y="1016714"/>
                </a:cubicBezTo>
                <a:cubicBezTo>
                  <a:pt x="3674" y="900880"/>
                  <a:pt x="26342" y="479905"/>
                  <a:pt x="0" y="406686"/>
                </a:cubicBezTo>
                <a:lnTo>
                  <a:pt x="0" y="406686"/>
                </a:lnTo>
                <a:cubicBezTo>
                  <a:pt x="-3609" y="352916"/>
                  <a:pt x="26343" y="184529"/>
                  <a:pt x="0" y="0"/>
                </a:cubicBezTo>
                <a:close/>
              </a:path>
            </a:pathLst>
          </a:custGeom>
          <a:noFill/>
          <a:ln w="28575">
            <a:solidFill>
              <a:srgbClr val="2F5597"/>
            </a:solidFill>
            <a:extLst>
              <a:ext uri="{C807C97D-BFC1-408E-A445-0C87EB9F89A2}">
                <ask:lineSketchStyleProps xmlns:ask="http://schemas.microsoft.com/office/drawing/2018/sketchyshapes" xmlns="" sd="3686227892">
                  <a:prstGeom prst="wedgeRectCallout">
                    <a:avLst>
                      <a:gd name="adj1" fmla="val -1172"/>
                      <a:gd name="adj2" fmla="val -5863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dirty="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rPr>
              <a:t>Meine Herstellung verbrauchte </a:t>
            </a:r>
          </a:p>
          <a:p>
            <a:pPr algn="ctr"/>
            <a:r>
              <a:rPr lang="de-DE" dirty="0">
                <a:solidFill>
                  <a:schemeClr val="tx1"/>
                </a:solidFill>
                <a:latin typeface="The Hand Extrablack" panose="03070A02030502020204" pitchFamily="66" charset="0"/>
              </a:rPr>
              <a:t>(im Zeitraum zwischen Anfang 2020 bis Ende 2021)</a:t>
            </a:r>
            <a:r>
              <a:rPr lang="de-DE" sz="2800" dirty="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rPr>
              <a:t> </a:t>
            </a:r>
          </a:p>
          <a:p>
            <a:pPr algn="ctr"/>
            <a:r>
              <a:rPr lang="de-DE" sz="3000" dirty="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rPr>
              <a:t>so viel Wasser, dass man damit 300 Millionen Menschen in der ländlichen Subsahara-Region versorgen könnte.</a:t>
            </a:r>
          </a:p>
        </p:txBody>
      </p:sp>
      <p:sp>
        <p:nvSpPr>
          <p:cNvPr id="2" name="Sprechblase: rechteckig 1">
            <a:extLst>
              <a:ext uri="{FF2B5EF4-FFF2-40B4-BE49-F238E27FC236}">
                <a16:creationId xmlns:a16="http://schemas.microsoft.com/office/drawing/2014/main" id="{3700411D-868C-C59F-05AA-DB768F870DAF}"/>
              </a:ext>
            </a:extLst>
          </p:cNvPr>
          <p:cNvSpPr/>
          <p:nvPr/>
        </p:nvSpPr>
        <p:spPr>
          <a:xfrm>
            <a:off x="503713" y="4082012"/>
            <a:ext cx="3914046" cy="1127364"/>
          </a:xfrm>
          <a:custGeom>
            <a:avLst/>
            <a:gdLst>
              <a:gd name="connsiteX0" fmla="*/ 0 w 3914046"/>
              <a:gd name="connsiteY0" fmla="*/ 0 h 1127364"/>
              <a:gd name="connsiteX1" fmla="*/ 2283194 w 3914046"/>
              <a:gd name="connsiteY1" fmla="*/ 0 h 1127364"/>
              <a:gd name="connsiteX2" fmla="*/ 2283194 w 3914046"/>
              <a:gd name="connsiteY2" fmla="*/ 0 h 1127364"/>
              <a:gd name="connsiteX3" fmla="*/ 3261705 w 3914046"/>
              <a:gd name="connsiteY3" fmla="*/ 0 h 1127364"/>
              <a:gd name="connsiteX4" fmla="*/ 3914046 w 3914046"/>
              <a:gd name="connsiteY4" fmla="*/ 0 h 1127364"/>
              <a:gd name="connsiteX5" fmla="*/ 3914046 w 3914046"/>
              <a:gd name="connsiteY5" fmla="*/ 657629 h 1127364"/>
              <a:gd name="connsiteX6" fmla="*/ 3914046 w 3914046"/>
              <a:gd name="connsiteY6" fmla="*/ 657629 h 1127364"/>
              <a:gd name="connsiteX7" fmla="*/ 3914046 w 3914046"/>
              <a:gd name="connsiteY7" fmla="*/ 939470 h 1127364"/>
              <a:gd name="connsiteX8" fmla="*/ 3914046 w 3914046"/>
              <a:gd name="connsiteY8" fmla="*/ 1127364 h 1127364"/>
              <a:gd name="connsiteX9" fmla="*/ 3261705 w 3914046"/>
              <a:gd name="connsiteY9" fmla="*/ 1127364 h 1127364"/>
              <a:gd name="connsiteX10" fmla="*/ 2760342 w 3914046"/>
              <a:gd name="connsiteY10" fmla="*/ 1360153 h 1127364"/>
              <a:gd name="connsiteX11" fmla="*/ 2283194 w 3914046"/>
              <a:gd name="connsiteY11" fmla="*/ 1127364 h 1127364"/>
              <a:gd name="connsiteX12" fmla="*/ 0 w 3914046"/>
              <a:gd name="connsiteY12" fmla="*/ 1127364 h 1127364"/>
              <a:gd name="connsiteX13" fmla="*/ 0 w 3914046"/>
              <a:gd name="connsiteY13" fmla="*/ 939470 h 1127364"/>
              <a:gd name="connsiteX14" fmla="*/ 0 w 3914046"/>
              <a:gd name="connsiteY14" fmla="*/ 657629 h 1127364"/>
              <a:gd name="connsiteX15" fmla="*/ 0 w 3914046"/>
              <a:gd name="connsiteY15" fmla="*/ 657629 h 1127364"/>
              <a:gd name="connsiteX16" fmla="*/ 0 w 3914046"/>
              <a:gd name="connsiteY16" fmla="*/ 0 h 1127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14046" h="1127364" extrusionOk="0">
                <a:moveTo>
                  <a:pt x="0" y="0"/>
                </a:moveTo>
                <a:cubicBezTo>
                  <a:pt x="1139382" y="156188"/>
                  <a:pt x="1900013" y="-70065"/>
                  <a:pt x="2283194" y="0"/>
                </a:cubicBezTo>
                <a:lnTo>
                  <a:pt x="2283194" y="0"/>
                </a:lnTo>
                <a:cubicBezTo>
                  <a:pt x="2638532" y="49382"/>
                  <a:pt x="2809497" y="-59441"/>
                  <a:pt x="3261705" y="0"/>
                </a:cubicBezTo>
                <a:cubicBezTo>
                  <a:pt x="3571736" y="8443"/>
                  <a:pt x="3758180" y="-24294"/>
                  <a:pt x="3914046" y="0"/>
                </a:cubicBezTo>
                <a:cubicBezTo>
                  <a:pt x="3880089" y="211675"/>
                  <a:pt x="3921828" y="333548"/>
                  <a:pt x="3914046" y="657629"/>
                </a:cubicBezTo>
                <a:lnTo>
                  <a:pt x="3914046" y="657629"/>
                </a:lnTo>
                <a:cubicBezTo>
                  <a:pt x="3905470" y="748280"/>
                  <a:pt x="3909498" y="870816"/>
                  <a:pt x="3914046" y="939470"/>
                </a:cubicBezTo>
                <a:cubicBezTo>
                  <a:pt x="3898344" y="979996"/>
                  <a:pt x="3921356" y="1063842"/>
                  <a:pt x="3914046" y="1127364"/>
                </a:cubicBezTo>
                <a:cubicBezTo>
                  <a:pt x="3658830" y="1142671"/>
                  <a:pt x="3361236" y="1100270"/>
                  <a:pt x="3261705" y="1127364"/>
                </a:cubicBezTo>
                <a:cubicBezTo>
                  <a:pt x="3219376" y="1197245"/>
                  <a:pt x="2948983" y="1306960"/>
                  <a:pt x="2760342" y="1360153"/>
                </a:cubicBezTo>
                <a:cubicBezTo>
                  <a:pt x="2572421" y="1264979"/>
                  <a:pt x="2366534" y="1154063"/>
                  <a:pt x="2283194" y="1127364"/>
                </a:cubicBezTo>
                <a:cubicBezTo>
                  <a:pt x="1691911" y="1183503"/>
                  <a:pt x="827922" y="1218351"/>
                  <a:pt x="0" y="1127364"/>
                </a:cubicBezTo>
                <a:cubicBezTo>
                  <a:pt x="15398" y="1039576"/>
                  <a:pt x="-16622" y="1017942"/>
                  <a:pt x="0" y="939470"/>
                </a:cubicBezTo>
                <a:cubicBezTo>
                  <a:pt x="9287" y="875833"/>
                  <a:pt x="4525" y="765629"/>
                  <a:pt x="0" y="657629"/>
                </a:cubicBezTo>
                <a:lnTo>
                  <a:pt x="0" y="657629"/>
                </a:lnTo>
                <a:cubicBezTo>
                  <a:pt x="23466" y="575892"/>
                  <a:pt x="-53452" y="90585"/>
                  <a:pt x="0" y="0"/>
                </a:cubicBezTo>
                <a:close/>
              </a:path>
            </a:pathLst>
          </a:custGeom>
          <a:noFill/>
          <a:ln w="28575">
            <a:solidFill>
              <a:srgbClr val="2F5597"/>
            </a:solidFill>
            <a:extLst>
              <a:ext uri="{C807C97D-BFC1-408E-A445-0C87EB9F89A2}">
                <ask:lineSketchStyleProps xmlns:ask="http://schemas.microsoft.com/office/drawing/2018/sketchyshapes" xmlns="" sd="2243548810">
                  <a:prstGeom prst="wedgeRectCallout">
                    <a:avLst>
                      <a:gd name="adj1" fmla="val 20524"/>
                      <a:gd name="adj2" fmla="val 7064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dirty="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rPr>
              <a:t>1 Stunde mich gönnen oder 1 km Autofahren. </a:t>
            </a:r>
          </a:p>
        </p:txBody>
      </p:sp>
      <p:sp>
        <p:nvSpPr>
          <p:cNvPr id="3" name="Sprechblase: rechteckig 2">
            <a:extLst>
              <a:ext uri="{FF2B5EF4-FFF2-40B4-BE49-F238E27FC236}">
                <a16:creationId xmlns:a16="http://schemas.microsoft.com/office/drawing/2014/main" id="{D6F74BB4-2B65-A796-D952-E717629FF880}"/>
              </a:ext>
            </a:extLst>
          </p:cNvPr>
          <p:cNvSpPr/>
          <p:nvPr/>
        </p:nvSpPr>
        <p:spPr>
          <a:xfrm>
            <a:off x="8906928" y="2281327"/>
            <a:ext cx="2982599" cy="1653534"/>
          </a:xfrm>
          <a:custGeom>
            <a:avLst/>
            <a:gdLst>
              <a:gd name="connsiteX0" fmla="*/ 0 w 2982599"/>
              <a:gd name="connsiteY0" fmla="*/ 0 h 1653534"/>
              <a:gd name="connsiteX1" fmla="*/ 1739849 w 2982599"/>
              <a:gd name="connsiteY1" fmla="*/ 0 h 1653534"/>
              <a:gd name="connsiteX2" fmla="*/ 1739849 w 2982599"/>
              <a:gd name="connsiteY2" fmla="*/ 0 h 1653534"/>
              <a:gd name="connsiteX3" fmla="*/ 2485499 w 2982599"/>
              <a:gd name="connsiteY3" fmla="*/ 0 h 1653534"/>
              <a:gd name="connsiteX4" fmla="*/ 2982599 w 2982599"/>
              <a:gd name="connsiteY4" fmla="*/ 0 h 1653534"/>
              <a:gd name="connsiteX5" fmla="*/ 2982599 w 2982599"/>
              <a:gd name="connsiteY5" fmla="*/ 964562 h 1653534"/>
              <a:gd name="connsiteX6" fmla="*/ 2982599 w 2982599"/>
              <a:gd name="connsiteY6" fmla="*/ 964562 h 1653534"/>
              <a:gd name="connsiteX7" fmla="*/ 2982599 w 2982599"/>
              <a:gd name="connsiteY7" fmla="*/ 1377945 h 1653534"/>
              <a:gd name="connsiteX8" fmla="*/ 2982599 w 2982599"/>
              <a:gd name="connsiteY8" fmla="*/ 1653534 h 1653534"/>
              <a:gd name="connsiteX9" fmla="*/ 2485499 w 2982599"/>
              <a:gd name="connsiteY9" fmla="*/ 1653534 h 1653534"/>
              <a:gd name="connsiteX10" fmla="*/ 2103448 w 2982599"/>
              <a:gd name="connsiteY10" fmla="*/ 1994972 h 1653534"/>
              <a:gd name="connsiteX11" fmla="*/ 1739849 w 2982599"/>
              <a:gd name="connsiteY11" fmla="*/ 1653534 h 1653534"/>
              <a:gd name="connsiteX12" fmla="*/ 0 w 2982599"/>
              <a:gd name="connsiteY12" fmla="*/ 1653534 h 1653534"/>
              <a:gd name="connsiteX13" fmla="*/ 0 w 2982599"/>
              <a:gd name="connsiteY13" fmla="*/ 1377945 h 1653534"/>
              <a:gd name="connsiteX14" fmla="*/ 0 w 2982599"/>
              <a:gd name="connsiteY14" fmla="*/ 964562 h 1653534"/>
              <a:gd name="connsiteX15" fmla="*/ 0 w 2982599"/>
              <a:gd name="connsiteY15" fmla="*/ 964562 h 1653534"/>
              <a:gd name="connsiteX16" fmla="*/ 0 w 2982599"/>
              <a:gd name="connsiteY16" fmla="*/ 0 h 1653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82599" h="1653534" extrusionOk="0">
                <a:moveTo>
                  <a:pt x="0" y="0"/>
                </a:moveTo>
                <a:cubicBezTo>
                  <a:pt x="343840" y="-152108"/>
                  <a:pt x="1079211" y="-39039"/>
                  <a:pt x="1739849" y="0"/>
                </a:cubicBezTo>
                <a:lnTo>
                  <a:pt x="1739849" y="0"/>
                </a:lnTo>
                <a:cubicBezTo>
                  <a:pt x="1838281" y="20697"/>
                  <a:pt x="2179316" y="-11141"/>
                  <a:pt x="2485499" y="0"/>
                </a:cubicBezTo>
                <a:cubicBezTo>
                  <a:pt x="2632484" y="-1565"/>
                  <a:pt x="2823344" y="11831"/>
                  <a:pt x="2982599" y="0"/>
                </a:cubicBezTo>
                <a:cubicBezTo>
                  <a:pt x="3040872" y="131971"/>
                  <a:pt x="2983155" y="530196"/>
                  <a:pt x="2982599" y="964562"/>
                </a:cubicBezTo>
                <a:lnTo>
                  <a:pt x="2982599" y="964562"/>
                </a:lnTo>
                <a:cubicBezTo>
                  <a:pt x="3015277" y="1010545"/>
                  <a:pt x="2970150" y="1257191"/>
                  <a:pt x="2982599" y="1377945"/>
                </a:cubicBezTo>
                <a:cubicBezTo>
                  <a:pt x="3000381" y="1472905"/>
                  <a:pt x="2995799" y="1605957"/>
                  <a:pt x="2982599" y="1653534"/>
                </a:cubicBezTo>
                <a:cubicBezTo>
                  <a:pt x="2781174" y="1648992"/>
                  <a:pt x="2556851" y="1687941"/>
                  <a:pt x="2485499" y="1653534"/>
                </a:cubicBezTo>
                <a:cubicBezTo>
                  <a:pt x="2338469" y="1820349"/>
                  <a:pt x="2208361" y="1871760"/>
                  <a:pt x="2103448" y="1994972"/>
                </a:cubicBezTo>
                <a:cubicBezTo>
                  <a:pt x="1966498" y="1921328"/>
                  <a:pt x="1799258" y="1747754"/>
                  <a:pt x="1739849" y="1653534"/>
                </a:cubicBezTo>
                <a:cubicBezTo>
                  <a:pt x="1125904" y="1642121"/>
                  <a:pt x="771622" y="1699844"/>
                  <a:pt x="0" y="1653534"/>
                </a:cubicBezTo>
                <a:cubicBezTo>
                  <a:pt x="2614" y="1533742"/>
                  <a:pt x="6175" y="1447614"/>
                  <a:pt x="0" y="1377945"/>
                </a:cubicBezTo>
                <a:cubicBezTo>
                  <a:pt x="2463" y="1226181"/>
                  <a:pt x="-20580" y="1124896"/>
                  <a:pt x="0" y="964562"/>
                </a:cubicBezTo>
                <a:lnTo>
                  <a:pt x="0" y="964562"/>
                </a:lnTo>
                <a:cubicBezTo>
                  <a:pt x="75006" y="808274"/>
                  <a:pt x="51323" y="234434"/>
                  <a:pt x="0" y="0"/>
                </a:cubicBezTo>
                <a:close/>
              </a:path>
            </a:pathLst>
          </a:custGeom>
          <a:noFill/>
          <a:ln w="28575">
            <a:solidFill>
              <a:srgbClr val="2F5597"/>
            </a:solidFill>
            <a:extLst>
              <a:ext uri="{C807C97D-BFC1-408E-A445-0C87EB9F89A2}">
                <ask:lineSketchStyleProps xmlns:ask="http://schemas.microsoft.com/office/drawing/2018/sketchyshapes" xmlns="" sd="1625602217">
                  <a:prstGeom prst="wedgeRectCallout">
                    <a:avLst>
                      <a:gd name="adj1" fmla="val 20524"/>
                      <a:gd name="adj2" fmla="val 7064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dirty="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rPr>
              <a:t>1-mal ich oder 11 Sekunden eine 100 Watt-Glühbirne zum Leuchten bringen.</a:t>
            </a:r>
          </a:p>
        </p:txBody>
      </p:sp>
      <p:sp>
        <p:nvSpPr>
          <p:cNvPr id="4" name="Sprechblase: rechteckig 3">
            <a:extLst>
              <a:ext uri="{FF2B5EF4-FFF2-40B4-BE49-F238E27FC236}">
                <a16:creationId xmlns:a16="http://schemas.microsoft.com/office/drawing/2014/main" id="{03B40B87-B3E2-068F-6E09-CF90D75747A9}"/>
              </a:ext>
            </a:extLst>
          </p:cNvPr>
          <p:cNvSpPr/>
          <p:nvPr/>
        </p:nvSpPr>
        <p:spPr>
          <a:xfrm>
            <a:off x="5026987" y="4645694"/>
            <a:ext cx="3630632" cy="1514306"/>
          </a:xfrm>
          <a:custGeom>
            <a:avLst/>
            <a:gdLst>
              <a:gd name="connsiteX0" fmla="*/ 0 w 3630632"/>
              <a:gd name="connsiteY0" fmla="*/ 0 h 1514306"/>
              <a:gd name="connsiteX1" fmla="*/ 2117869 w 3630632"/>
              <a:gd name="connsiteY1" fmla="*/ 0 h 1514306"/>
              <a:gd name="connsiteX2" fmla="*/ 2117869 w 3630632"/>
              <a:gd name="connsiteY2" fmla="*/ 0 h 1514306"/>
              <a:gd name="connsiteX3" fmla="*/ 3025527 w 3630632"/>
              <a:gd name="connsiteY3" fmla="*/ 0 h 1514306"/>
              <a:gd name="connsiteX4" fmla="*/ 3630632 w 3630632"/>
              <a:gd name="connsiteY4" fmla="*/ 0 h 1514306"/>
              <a:gd name="connsiteX5" fmla="*/ 3630632 w 3630632"/>
              <a:gd name="connsiteY5" fmla="*/ 252384 h 1514306"/>
              <a:gd name="connsiteX6" fmla="*/ 3808606 w 3630632"/>
              <a:gd name="connsiteY6" fmla="*/ 410740 h 1514306"/>
              <a:gd name="connsiteX7" fmla="*/ 3630632 w 3630632"/>
              <a:gd name="connsiteY7" fmla="*/ 630961 h 1514306"/>
              <a:gd name="connsiteX8" fmla="*/ 3630632 w 3630632"/>
              <a:gd name="connsiteY8" fmla="*/ 1514306 h 1514306"/>
              <a:gd name="connsiteX9" fmla="*/ 3025527 w 3630632"/>
              <a:gd name="connsiteY9" fmla="*/ 1514306 h 1514306"/>
              <a:gd name="connsiteX10" fmla="*/ 2117869 w 3630632"/>
              <a:gd name="connsiteY10" fmla="*/ 1514306 h 1514306"/>
              <a:gd name="connsiteX11" fmla="*/ 2117869 w 3630632"/>
              <a:gd name="connsiteY11" fmla="*/ 1514306 h 1514306"/>
              <a:gd name="connsiteX12" fmla="*/ 0 w 3630632"/>
              <a:gd name="connsiteY12" fmla="*/ 1514306 h 1514306"/>
              <a:gd name="connsiteX13" fmla="*/ 0 w 3630632"/>
              <a:gd name="connsiteY13" fmla="*/ 630961 h 1514306"/>
              <a:gd name="connsiteX14" fmla="*/ 0 w 3630632"/>
              <a:gd name="connsiteY14" fmla="*/ 252384 h 1514306"/>
              <a:gd name="connsiteX15" fmla="*/ 0 w 3630632"/>
              <a:gd name="connsiteY15" fmla="*/ 252384 h 1514306"/>
              <a:gd name="connsiteX16" fmla="*/ 0 w 3630632"/>
              <a:gd name="connsiteY16" fmla="*/ 0 h 151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30632" h="1514306" extrusionOk="0">
                <a:moveTo>
                  <a:pt x="0" y="0"/>
                </a:moveTo>
                <a:cubicBezTo>
                  <a:pt x="822226" y="-169256"/>
                  <a:pt x="1874598" y="86979"/>
                  <a:pt x="2117869" y="0"/>
                </a:cubicBezTo>
                <a:lnTo>
                  <a:pt x="2117869" y="0"/>
                </a:lnTo>
                <a:cubicBezTo>
                  <a:pt x="2289187" y="-31246"/>
                  <a:pt x="2845428" y="1789"/>
                  <a:pt x="3025527" y="0"/>
                </a:cubicBezTo>
                <a:cubicBezTo>
                  <a:pt x="3166980" y="-1264"/>
                  <a:pt x="3433248" y="-12746"/>
                  <a:pt x="3630632" y="0"/>
                </a:cubicBezTo>
                <a:cubicBezTo>
                  <a:pt x="3633399" y="64700"/>
                  <a:pt x="3610994" y="180361"/>
                  <a:pt x="3630632" y="252384"/>
                </a:cubicBezTo>
                <a:cubicBezTo>
                  <a:pt x="3675721" y="296160"/>
                  <a:pt x="3768916" y="382617"/>
                  <a:pt x="3808606" y="410740"/>
                </a:cubicBezTo>
                <a:cubicBezTo>
                  <a:pt x="3754066" y="493248"/>
                  <a:pt x="3682681" y="532790"/>
                  <a:pt x="3630632" y="630961"/>
                </a:cubicBezTo>
                <a:cubicBezTo>
                  <a:pt x="3675188" y="795110"/>
                  <a:pt x="3582035" y="1259138"/>
                  <a:pt x="3630632" y="1514306"/>
                </a:cubicBezTo>
                <a:cubicBezTo>
                  <a:pt x="3430535" y="1521432"/>
                  <a:pt x="3301712" y="1499899"/>
                  <a:pt x="3025527" y="1514306"/>
                </a:cubicBezTo>
                <a:cubicBezTo>
                  <a:pt x="2747742" y="1475309"/>
                  <a:pt x="2322872" y="1595480"/>
                  <a:pt x="2117869" y="1514306"/>
                </a:cubicBezTo>
                <a:lnTo>
                  <a:pt x="2117869" y="1514306"/>
                </a:lnTo>
                <a:cubicBezTo>
                  <a:pt x="1675313" y="1574812"/>
                  <a:pt x="228807" y="1546250"/>
                  <a:pt x="0" y="1514306"/>
                </a:cubicBezTo>
                <a:cubicBezTo>
                  <a:pt x="-56060" y="1247398"/>
                  <a:pt x="44299" y="1033070"/>
                  <a:pt x="0" y="630961"/>
                </a:cubicBezTo>
                <a:cubicBezTo>
                  <a:pt x="-176" y="581385"/>
                  <a:pt x="19352" y="321736"/>
                  <a:pt x="0" y="252384"/>
                </a:cubicBezTo>
                <a:lnTo>
                  <a:pt x="0" y="252384"/>
                </a:lnTo>
                <a:cubicBezTo>
                  <a:pt x="2362" y="169938"/>
                  <a:pt x="-19628" y="84946"/>
                  <a:pt x="0" y="0"/>
                </a:cubicBezTo>
                <a:close/>
              </a:path>
            </a:pathLst>
          </a:custGeom>
          <a:noFill/>
          <a:ln w="28575">
            <a:solidFill>
              <a:srgbClr val="2F5597"/>
            </a:solidFill>
            <a:extLst>
              <a:ext uri="{C807C97D-BFC1-408E-A445-0C87EB9F89A2}">
                <ask:lineSketchStyleProps xmlns:ask="http://schemas.microsoft.com/office/drawing/2018/sketchyshapes" xmlns="" sd="3096477750">
                  <a:prstGeom prst="wedgeRectCallout">
                    <a:avLst>
                      <a:gd name="adj1" fmla="val 54902"/>
                      <a:gd name="adj2" fmla="val -2287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dirty="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rPr>
              <a:t>Ich verursache in Deutschland etwa 8 Millionen Tonnen CO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rPr>
              <a:t>2</a:t>
            </a:r>
            <a:r>
              <a:rPr lang="de-DE" sz="3000" dirty="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rPr>
              <a:t> pro Jahr.</a:t>
            </a:r>
          </a:p>
        </p:txBody>
      </p:sp>
      <p:pic>
        <p:nvPicPr>
          <p:cNvPr id="2050" name="Picture 2" descr="Avocado">
            <a:extLst>
              <a:ext uri="{FF2B5EF4-FFF2-40B4-BE49-F238E27FC236}">
                <a16:creationId xmlns:a16="http://schemas.microsoft.com/office/drawing/2014/main" id="{4C4A1170-0E9E-2D92-B8A4-2F269DAB9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8952">
            <a:off x="5848614" y="3730958"/>
            <a:ext cx="735745" cy="73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rechblase: rechteckig 6">
            <a:extLst>
              <a:ext uri="{FF2B5EF4-FFF2-40B4-BE49-F238E27FC236}">
                <a16:creationId xmlns:a16="http://schemas.microsoft.com/office/drawing/2014/main" id="{14F67162-9A4B-F610-7F7F-0080398F76FD}"/>
              </a:ext>
            </a:extLst>
          </p:cNvPr>
          <p:cNvSpPr/>
          <p:nvPr/>
        </p:nvSpPr>
        <p:spPr>
          <a:xfrm>
            <a:off x="4698863" y="425859"/>
            <a:ext cx="6472718" cy="1290423"/>
          </a:xfrm>
          <a:custGeom>
            <a:avLst/>
            <a:gdLst>
              <a:gd name="connsiteX0" fmla="*/ 0 w 6472718"/>
              <a:gd name="connsiteY0" fmla="*/ 0 h 1290423"/>
              <a:gd name="connsiteX1" fmla="*/ 1078786 w 6472718"/>
              <a:gd name="connsiteY1" fmla="*/ 0 h 1290423"/>
              <a:gd name="connsiteX2" fmla="*/ 1078786 w 6472718"/>
              <a:gd name="connsiteY2" fmla="*/ 0 h 1290423"/>
              <a:gd name="connsiteX3" fmla="*/ 2696966 w 6472718"/>
              <a:gd name="connsiteY3" fmla="*/ 0 h 1290423"/>
              <a:gd name="connsiteX4" fmla="*/ 6472718 w 6472718"/>
              <a:gd name="connsiteY4" fmla="*/ 0 h 1290423"/>
              <a:gd name="connsiteX5" fmla="*/ 6472718 w 6472718"/>
              <a:gd name="connsiteY5" fmla="*/ 752747 h 1290423"/>
              <a:gd name="connsiteX6" fmla="*/ 6472718 w 6472718"/>
              <a:gd name="connsiteY6" fmla="*/ 752747 h 1290423"/>
              <a:gd name="connsiteX7" fmla="*/ 6472718 w 6472718"/>
              <a:gd name="connsiteY7" fmla="*/ 1075353 h 1290423"/>
              <a:gd name="connsiteX8" fmla="*/ 6472718 w 6472718"/>
              <a:gd name="connsiteY8" fmla="*/ 1290423 h 1290423"/>
              <a:gd name="connsiteX9" fmla="*/ 2696966 w 6472718"/>
              <a:gd name="connsiteY9" fmla="*/ 1290423 h 1290423"/>
              <a:gd name="connsiteX10" fmla="*/ 600992 w 6472718"/>
              <a:gd name="connsiteY10" fmla="*/ 1455933 h 1290423"/>
              <a:gd name="connsiteX11" fmla="*/ 1078786 w 6472718"/>
              <a:gd name="connsiteY11" fmla="*/ 1290423 h 1290423"/>
              <a:gd name="connsiteX12" fmla="*/ 0 w 6472718"/>
              <a:gd name="connsiteY12" fmla="*/ 1290423 h 1290423"/>
              <a:gd name="connsiteX13" fmla="*/ 0 w 6472718"/>
              <a:gd name="connsiteY13" fmla="*/ 1075353 h 1290423"/>
              <a:gd name="connsiteX14" fmla="*/ 0 w 6472718"/>
              <a:gd name="connsiteY14" fmla="*/ 752747 h 1290423"/>
              <a:gd name="connsiteX15" fmla="*/ 0 w 6472718"/>
              <a:gd name="connsiteY15" fmla="*/ 752747 h 1290423"/>
              <a:gd name="connsiteX16" fmla="*/ 0 w 6472718"/>
              <a:gd name="connsiteY16" fmla="*/ 0 h 129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472718" h="1290423" extrusionOk="0">
                <a:moveTo>
                  <a:pt x="0" y="0"/>
                </a:moveTo>
                <a:cubicBezTo>
                  <a:pt x="377039" y="62733"/>
                  <a:pt x="825316" y="21724"/>
                  <a:pt x="1078786" y="0"/>
                </a:cubicBezTo>
                <a:lnTo>
                  <a:pt x="1078786" y="0"/>
                </a:lnTo>
                <a:cubicBezTo>
                  <a:pt x="1429239" y="-105229"/>
                  <a:pt x="2440570" y="-99921"/>
                  <a:pt x="2696966" y="0"/>
                </a:cubicBezTo>
                <a:cubicBezTo>
                  <a:pt x="3780341" y="-155019"/>
                  <a:pt x="4779010" y="119888"/>
                  <a:pt x="6472718" y="0"/>
                </a:cubicBezTo>
                <a:cubicBezTo>
                  <a:pt x="6425605" y="170721"/>
                  <a:pt x="6476803" y="392302"/>
                  <a:pt x="6472718" y="752747"/>
                </a:cubicBezTo>
                <a:lnTo>
                  <a:pt x="6472718" y="752747"/>
                </a:lnTo>
                <a:cubicBezTo>
                  <a:pt x="6495965" y="869530"/>
                  <a:pt x="6493053" y="980739"/>
                  <a:pt x="6472718" y="1075353"/>
                </a:cubicBezTo>
                <a:cubicBezTo>
                  <a:pt x="6461062" y="1148976"/>
                  <a:pt x="6455810" y="1237837"/>
                  <a:pt x="6472718" y="1290423"/>
                </a:cubicBezTo>
                <a:cubicBezTo>
                  <a:pt x="5241440" y="1143568"/>
                  <a:pt x="4206609" y="1345773"/>
                  <a:pt x="2696966" y="1290423"/>
                </a:cubicBezTo>
                <a:cubicBezTo>
                  <a:pt x="1655764" y="1411639"/>
                  <a:pt x="1509725" y="1312071"/>
                  <a:pt x="600992" y="1455933"/>
                </a:cubicBezTo>
                <a:cubicBezTo>
                  <a:pt x="693038" y="1469355"/>
                  <a:pt x="877690" y="1330141"/>
                  <a:pt x="1078786" y="1290423"/>
                </a:cubicBezTo>
                <a:cubicBezTo>
                  <a:pt x="809882" y="1234410"/>
                  <a:pt x="440026" y="1231341"/>
                  <a:pt x="0" y="1290423"/>
                </a:cubicBezTo>
                <a:cubicBezTo>
                  <a:pt x="3987" y="1187622"/>
                  <a:pt x="5157" y="1133339"/>
                  <a:pt x="0" y="1075353"/>
                </a:cubicBezTo>
                <a:cubicBezTo>
                  <a:pt x="28690" y="1019453"/>
                  <a:pt x="-12397" y="906545"/>
                  <a:pt x="0" y="752747"/>
                </a:cubicBezTo>
                <a:lnTo>
                  <a:pt x="0" y="752747"/>
                </a:lnTo>
                <a:cubicBezTo>
                  <a:pt x="-41754" y="522446"/>
                  <a:pt x="63513" y="170559"/>
                  <a:pt x="0" y="0"/>
                </a:cubicBezTo>
                <a:close/>
              </a:path>
            </a:pathLst>
          </a:custGeom>
          <a:noFill/>
          <a:ln w="28575">
            <a:solidFill>
              <a:srgbClr val="2F5597"/>
            </a:solidFill>
            <a:extLst>
              <a:ext uri="{C807C97D-BFC1-408E-A445-0C87EB9F89A2}">
                <ask:lineSketchStyleProps xmlns:ask="http://schemas.microsoft.com/office/drawing/2018/sketchyshapes" xmlns="" sd="3686227892">
                  <a:prstGeom prst="wedgeRectCallout">
                    <a:avLst>
                      <a:gd name="adj1" fmla="val -40715"/>
                      <a:gd name="adj2" fmla="val 6282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dirty="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rPr>
              <a:t>Meine Herstellung verbraucht mehr Strom, </a:t>
            </a:r>
          </a:p>
          <a:p>
            <a:pPr algn="ctr"/>
            <a:r>
              <a:rPr lang="de-DE" sz="3000" dirty="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rPr>
              <a:t>als ein Land mit 230 Millionen Einwohner.</a:t>
            </a:r>
            <a:endParaRPr lang="de-DE" sz="2800" dirty="0">
              <a:solidFill>
                <a:schemeClr val="bg1">
                  <a:lumMod val="50000"/>
                </a:schemeClr>
              </a:solidFill>
              <a:latin typeface="The Hand Extrablack" panose="03070A02030502020204" pitchFamily="66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A928701-86F5-8990-C989-8389D192F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444" y="2107881"/>
            <a:ext cx="914086" cy="148212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19E0039-2ADC-383B-CA62-EB7A425C5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0157" y="1906207"/>
            <a:ext cx="914086" cy="75511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335CEE9-86D0-5F84-8634-66CB809A7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987" y="3204013"/>
            <a:ext cx="1019349" cy="83741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2F71CF2-BD36-D0A8-A270-7339475E66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90000" l="10000" r="90000">
                        <a14:foregroundMark x1="49556" y1="10889" x2="49556" y2="10889"/>
                        <a14:foregroundMark x1="49556" y1="10889" x2="49556" y2="10889"/>
                        <a14:foregroundMark x1="50000" y1="9778" x2="50000" y2="9778"/>
                        <a14:foregroundMark x1="50000" y1="9778" x2="50000" y2="9778"/>
                        <a14:foregroundMark x1="52778" y1="89667" x2="52778" y2="89667"/>
                        <a14:foregroundMark x1="52778" y1="89667" x2="52778" y2="89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48644">
            <a:off x="6361084" y="2732070"/>
            <a:ext cx="607888" cy="6078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CC40564-A0D3-5872-321F-FEE92251E7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7302" y="2647276"/>
            <a:ext cx="866435" cy="86643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46EA7A3-E809-260E-1A57-177DA442E9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9636" y="3371260"/>
            <a:ext cx="746201" cy="746201"/>
          </a:xfrm>
          <a:prstGeom prst="rect">
            <a:avLst/>
          </a:prstGeom>
        </p:spPr>
      </p:pic>
      <p:pic>
        <p:nvPicPr>
          <p:cNvPr id="14" name="Picture 2" descr="factory icon">
            <a:extLst>
              <a:ext uri="{FF2B5EF4-FFF2-40B4-BE49-F238E27FC236}">
                <a16:creationId xmlns:a16="http://schemas.microsoft.com/office/drawing/2014/main" id="{63392982-1B19-259D-8536-932F02F7B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5405">
            <a:off x="7474704" y="3656495"/>
            <a:ext cx="515760" cy="5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8415447-8A5A-95CF-AAD6-94221F9288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16474">
            <a:off x="7895981" y="1932160"/>
            <a:ext cx="732367" cy="732367"/>
          </a:xfrm>
          <a:prstGeom prst="rect">
            <a:avLst/>
          </a:prstGeom>
        </p:spPr>
      </p:pic>
      <p:pic>
        <p:nvPicPr>
          <p:cNvPr id="1028" name="Picture 4" descr="Air Conditioner">
            <a:extLst>
              <a:ext uri="{FF2B5EF4-FFF2-40B4-BE49-F238E27FC236}">
                <a16:creationId xmlns:a16="http://schemas.microsoft.com/office/drawing/2014/main" id="{780A4E8F-B824-C517-B8B8-A9952D6E7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340" y="3404707"/>
            <a:ext cx="739740" cy="73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61B7040-4466-CDFE-865F-4CCBB8B900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98863" y="2280307"/>
            <a:ext cx="827787" cy="82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18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rechblase: rechteckig 5">
            <a:extLst>
              <a:ext uri="{FF2B5EF4-FFF2-40B4-BE49-F238E27FC236}">
                <a16:creationId xmlns:a16="http://schemas.microsoft.com/office/drawing/2014/main" id="{FF137D4B-19DB-E133-3F6A-D056DE072A37}"/>
              </a:ext>
            </a:extLst>
          </p:cNvPr>
          <p:cNvSpPr/>
          <p:nvPr/>
        </p:nvSpPr>
        <p:spPr>
          <a:xfrm>
            <a:off x="416420" y="1122454"/>
            <a:ext cx="4001339" cy="2440113"/>
          </a:xfrm>
          <a:custGeom>
            <a:avLst/>
            <a:gdLst>
              <a:gd name="connsiteX0" fmla="*/ 0 w 4001339"/>
              <a:gd name="connsiteY0" fmla="*/ 0 h 2440113"/>
              <a:gd name="connsiteX1" fmla="*/ 666890 w 4001339"/>
              <a:gd name="connsiteY1" fmla="*/ 0 h 2440113"/>
              <a:gd name="connsiteX2" fmla="*/ 1953774 w 4001339"/>
              <a:gd name="connsiteY2" fmla="*/ -210801 h 2440113"/>
              <a:gd name="connsiteX3" fmla="*/ 1667225 w 4001339"/>
              <a:gd name="connsiteY3" fmla="*/ 0 h 2440113"/>
              <a:gd name="connsiteX4" fmla="*/ 4001339 w 4001339"/>
              <a:gd name="connsiteY4" fmla="*/ 0 h 2440113"/>
              <a:gd name="connsiteX5" fmla="*/ 4001339 w 4001339"/>
              <a:gd name="connsiteY5" fmla="*/ 406686 h 2440113"/>
              <a:gd name="connsiteX6" fmla="*/ 4001339 w 4001339"/>
              <a:gd name="connsiteY6" fmla="*/ 406686 h 2440113"/>
              <a:gd name="connsiteX7" fmla="*/ 4001339 w 4001339"/>
              <a:gd name="connsiteY7" fmla="*/ 1016714 h 2440113"/>
              <a:gd name="connsiteX8" fmla="*/ 4001339 w 4001339"/>
              <a:gd name="connsiteY8" fmla="*/ 2440113 h 2440113"/>
              <a:gd name="connsiteX9" fmla="*/ 1667225 w 4001339"/>
              <a:gd name="connsiteY9" fmla="*/ 2440113 h 2440113"/>
              <a:gd name="connsiteX10" fmla="*/ 666890 w 4001339"/>
              <a:gd name="connsiteY10" fmla="*/ 2440113 h 2440113"/>
              <a:gd name="connsiteX11" fmla="*/ 666890 w 4001339"/>
              <a:gd name="connsiteY11" fmla="*/ 2440113 h 2440113"/>
              <a:gd name="connsiteX12" fmla="*/ 0 w 4001339"/>
              <a:gd name="connsiteY12" fmla="*/ 2440113 h 2440113"/>
              <a:gd name="connsiteX13" fmla="*/ 0 w 4001339"/>
              <a:gd name="connsiteY13" fmla="*/ 1016714 h 2440113"/>
              <a:gd name="connsiteX14" fmla="*/ 0 w 4001339"/>
              <a:gd name="connsiteY14" fmla="*/ 406686 h 2440113"/>
              <a:gd name="connsiteX15" fmla="*/ 0 w 4001339"/>
              <a:gd name="connsiteY15" fmla="*/ 406686 h 2440113"/>
              <a:gd name="connsiteX16" fmla="*/ 0 w 4001339"/>
              <a:gd name="connsiteY16" fmla="*/ 0 h 244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01339" h="2440113" extrusionOk="0">
                <a:moveTo>
                  <a:pt x="0" y="0"/>
                </a:moveTo>
                <a:cubicBezTo>
                  <a:pt x="135979" y="24663"/>
                  <a:pt x="399663" y="27054"/>
                  <a:pt x="666890" y="0"/>
                </a:cubicBezTo>
                <a:cubicBezTo>
                  <a:pt x="850448" y="-18921"/>
                  <a:pt x="1799301" y="-185785"/>
                  <a:pt x="1953774" y="-210801"/>
                </a:cubicBezTo>
                <a:cubicBezTo>
                  <a:pt x="1833699" y="-93068"/>
                  <a:pt x="1780752" y="-79074"/>
                  <a:pt x="1667225" y="0"/>
                </a:cubicBezTo>
                <a:cubicBezTo>
                  <a:pt x="2545602" y="4480"/>
                  <a:pt x="3328716" y="14618"/>
                  <a:pt x="4001339" y="0"/>
                </a:cubicBezTo>
                <a:cubicBezTo>
                  <a:pt x="4035459" y="126952"/>
                  <a:pt x="3973529" y="291045"/>
                  <a:pt x="4001339" y="406686"/>
                </a:cubicBezTo>
                <a:lnTo>
                  <a:pt x="4001339" y="406686"/>
                </a:lnTo>
                <a:cubicBezTo>
                  <a:pt x="4013133" y="475154"/>
                  <a:pt x="3976509" y="796672"/>
                  <a:pt x="4001339" y="1016714"/>
                </a:cubicBezTo>
                <a:cubicBezTo>
                  <a:pt x="3934553" y="1191312"/>
                  <a:pt x="3997524" y="1905664"/>
                  <a:pt x="4001339" y="2440113"/>
                </a:cubicBezTo>
                <a:cubicBezTo>
                  <a:pt x="2839348" y="2478989"/>
                  <a:pt x="2614284" y="2368233"/>
                  <a:pt x="1667225" y="2440113"/>
                </a:cubicBezTo>
                <a:cubicBezTo>
                  <a:pt x="1438330" y="2388631"/>
                  <a:pt x="928460" y="2387659"/>
                  <a:pt x="666890" y="2440113"/>
                </a:cubicBezTo>
                <a:lnTo>
                  <a:pt x="666890" y="2440113"/>
                </a:lnTo>
                <a:cubicBezTo>
                  <a:pt x="416302" y="2446085"/>
                  <a:pt x="303400" y="2425073"/>
                  <a:pt x="0" y="2440113"/>
                </a:cubicBezTo>
                <a:cubicBezTo>
                  <a:pt x="48627" y="2287647"/>
                  <a:pt x="121397" y="1323252"/>
                  <a:pt x="0" y="1016714"/>
                </a:cubicBezTo>
                <a:cubicBezTo>
                  <a:pt x="3674" y="900880"/>
                  <a:pt x="26342" y="479905"/>
                  <a:pt x="0" y="406686"/>
                </a:cubicBezTo>
                <a:lnTo>
                  <a:pt x="0" y="406686"/>
                </a:lnTo>
                <a:cubicBezTo>
                  <a:pt x="-3609" y="352916"/>
                  <a:pt x="26343" y="184529"/>
                  <a:pt x="0" y="0"/>
                </a:cubicBezTo>
                <a:close/>
              </a:path>
            </a:pathLst>
          </a:custGeom>
          <a:noFill/>
          <a:ln w="28575">
            <a:solidFill>
              <a:srgbClr val="2F5597"/>
            </a:solidFill>
            <a:extLst>
              <a:ext uri="{C807C97D-BFC1-408E-A445-0C87EB9F89A2}">
                <ask:lineSketchStyleProps xmlns:ask="http://schemas.microsoft.com/office/drawing/2018/sketchyshapes" xmlns="" sd="3686227892">
                  <a:prstGeom prst="wedgeRectCallout">
                    <a:avLst>
                      <a:gd name="adj1" fmla="val -1172"/>
                      <a:gd name="adj2" fmla="val -5863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dirty="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rPr>
              <a:t>Meine Herstellung verbrauchte </a:t>
            </a:r>
          </a:p>
          <a:p>
            <a:pPr algn="ctr"/>
            <a:r>
              <a:rPr lang="de-DE" dirty="0">
                <a:solidFill>
                  <a:schemeClr val="tx1"/>
                </a:solidFill>
                <a:latin typeface="The Hand Extrablack" panose="03070A02030502020204" pitchFamily="66" charset="0"/>
              </a:rPr>
              <a:t>(im Zeitraum zwischen Anfang 2020 bis Ende 2021)</a:t>
            </a:r>
            <a:r>
              <a:rPr lang="de-DE" sz="2800" dirty="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rPr>
              <a:t> </a:t>
            </a:r>
          </a:p>
          <a:p>
            <a:pPr algn="ctr"/>
            <a:r>
              <a:rPr lang="de-DE" sz="3000" dirty="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rPr>
              <a:t>so viel Wasser, dass man damit 300 Millionen Menschen in der ländlichen Subsahara-Region versorgen könnte.</a:t>
            </a:r>
          </a:p>
        </p:txBody>
      </p:sp>
      <p:sp>
        <p:nvSpPr>
          <p:cNvPr id="2" name="Sprechblase: rechteckig 1">
            <a:extLst>
              <a:ext uri="{FF2B5EF4-FFF2-40B4-BE49-F238E27FC236}">
                <a16:creationId xmlns:a16="http://schemas.microsoft.com/office/drawing/2014/main" id="{3700411D-868C-C59F-05AA-DB768F870DAF}"/>
              </a:ext>
            </a:extLst>
          </p:cNvPr>
          <p:cNvSpPr/>
          <p:nvPr/>
        </p:nvSpPr>
        <p:spPr>
          <a:xfrm>
            <a:off x="503713" y="4082012"/>
            <a:ext cx="3914046" cy="1653534"/>
          </a:xfrm>
          <a:custGeom>
            <a:avLst/>
            <a:gdLst>
              <a:gd name="connsiteX0" fmla="*/ 0 w 3914046"/>
              <a:gd name="connsiteY0" fmla="*/ 0 h 1653534"/>
              <a:gd name="connsiteX1" fmla="*/ 2283194 w 3914046"/>
              <a:gd name="connsiteY1" fmla="*/ 0 h 1653534"/>
              <a:gd name="connsiteX2" fmla="*/ 2283194 w 3914046"/>
              <a:gd name="connsiteY2" fmla="*/ 0 h 1653534"/>
              <a:gd name="connsiteX3" fmla="*/ 3261705 w 3914046"/>
              <a:gd name="connsiteY3" fmla="*/ 0 h 1653534"/>
              <a:gd name="connsiteX4" fmla="*/ 3914046 w 3914046"/>
              <a:gd name="connsiteY4" fmla="*/ 0 h 1653534"/>
              <a:gd name="connsiteX5" fmla="*/ 3914046 w 3914046"/>
              <a:gd name="connsiteY5" fmla="*/ 964562 h 1653534"/>
              <a:gd name="connsiteX6" fmla="*/ 3914046 w 3914046"/>
              <a:gd name="connsiteY6" fmla="*/ 964562 h 1653534"/>
              <a:gd name="connsiteX7" fmla="*/ 3914046 w 3914046"/>
              <a:gd name="connsiteY7" fmla="*/ 1377945 h 1653534"/>
              <a:gd name="connsiteX8" fmla="*/ 3914046 w 3914046"/>
              <a:gd name="connsiteY8" fmla="*/ 1653534 h 1653534"/>
              <a:gd name="connsiteX9" fmla="*/ 3261705 w 3914046"/>
              <a:gd name="connsiteY9" fmla="*/ 1653534 h 1653534"/>
              <a:gd name="connsiteX10" fmla="*/ 2760342 w 3914046"/>
              <a:gd name="connsiteY10" fmla="*/ 1994972 h 1653534"/>
              <a:gd name="connsiteX11" fmla="*/ 2283194 w 3914046"/>
              <a:gd name="connsiteY11" fmla="*/ 1653534 h 1653534"/>
              <a:gd name="connsiteX12" fmla="*/ 0 w 3914046"/>
              <a:gd name="connsiteY12" fmla="*/ 1653534 h 1653534"/>
              <a:gd name="connsiteX13" fmla="*/ 0 w 3914046"/>
              <a:gd name="connsiteY13" fmla="*/ 1377945 h 1653534"/>
              <a:gd name="connsiteX14" fmla="*/ 0 w 3914046"/>
              <a:gd name="connsiteY14" fmla="*/ 964562 h 1653534"/>
              <a:gd name="connsiteX15" fmla="*/ 0 w 3914046"/>
              <a:gd name="connsiteY15" fmla="*/ 964562 h 1653534"/>
              <a:gd name="connsiteX16" fmla="*/ 0 w 3914046"/>
              <a:gd name="connsiteY16" fmla="*/ 0 h 1653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14046" h="1653534" extrusionOk="0">
                <a:moveTo>
                  <a:pt x="0" y="0"/>
                </a:moveTo>
                <a:cubicBezTo>
                  <a:pt x="1139382" y="156188"/>
                  <a:pt x="1900013" y="-70065"/>
                  <a:pt x="2283194" y="0"/>
                </a:cubicBezTo>
                <a:lnTo>
                  <a:pt x="2283194" y="0"/>
                </a:lnTo>
                <a:cubicBezTo>
                  <a:pt x="2638532" y="49382"/>
                  <a:pt x="2809497" y="-59441"/>
                  <a:pt x="3261705" y="0"/>
                </a:cubicBezTo>
                <a:cubicBezTo>
                  <a:pt x="3571736" y="8443"/>
                  <a:pt x="3758180" y="-24294"/>
                  <a:pt x="3914046" y="0"/>
                </a:cubicBezTo>
                <a:cubicBezTo>
                  <a:pt x="3844053" y="243724"/>
                  <a:pt x="3845274" y="575860"/>
                  <a:pt x="3914046" y="964562"/>
                </a:cubicBezTo>
                <a:lnTo>
                  <a:pt x="3914046" y="964562"/>
                </a:lnTo>
                <a:cubicBezTo>
                  <a:pt x="3942805" y="1126988"/>
                  <a:pt x="3912607" y="1303705"/>
                  <a:pt x="3914046" y="1377945"/>
                </a:cubicBezTo>
                <a:cubicBezTo>
                  <a:pt x="3892913" y="1484686"/>
                  <a:pt x="3917379" y="1521364"/>
                  <a:pt x="3914046" y="1653534"/>
                </a:cubicBezTo>
                <a:cubicBezTo>
                  <a:pt x="3658830" y="1668841"/>
                  <a:pt x="3361236" y="1626440"/>
                  <a:pt x="3261705" y="1653534"/>
                </a:cubicBezTo>
                <a:cubicBezTo>
                  <a:pt x="3194022" y="1752040"/>
                  <a:pt x="2907707" y="1857236"/>
                  <a:pt x="2760342" y="1994972"/>
                </a:cubicBezTo>
                <a:cubicBezTo>
                  <a:pt x="2580976" y="1848613"/>
                  <a:pt x="2434564" y="1812560"/>
                  <a:pt x="2283194" y="1653534"/>
                </a:cubicBezTo>
                <a:cubicBezTo>
                  <a:pt x="1691911" y="1709673"/>
                  <a:pt x="827922" y="1744521"/>
                  <a:pt x="0" y="1653534"/>
                </a:cubicBezTo>
                <a:cubicBezTo>
                  <a:pt x="19716" y="1551831"/>
                  <a:pt x="18598" y="1435210"/>
                  <a:pt x="0" y="1377945"/>
                </a:cubicBezTo>
                <a:cubicBezTo>
                  <a:pt x="2276" y="1252734"/>
                  <a:pt x="-5548" y="1161364"/>
                  <a:pt x="0" y="964562"/>
                </a:cubicBezTo>
                <a:lnTo>
                  <a:pt x="0" y="964562"/>
                </a:lnTo>
                <a:cubicBezTo>
                  <a:pt x="-5952" y="841248"/>
                  <a:pt x="-44131" y="396156"/>
                  <a:pt x="0" y="0"/>
                </a:cubicBezTo>
                <a:close/>
              </a:path>
            </a:pathLst>
          </a:custGeom>
          <a:noFill/>
          <a:ln w="28575">
            <a:solidFill>
              <a:srgbClr val="2F5597"/>
            </a:solidFill>
            <a:extLst>
              <a:ext uri="{C807C97D-BFC1-408E-A445-0C87EB9F89A2}">
                <ask:lineSketchStyleProps xmlns:ask="http://schemas.microsoft.com/office/drawing/2018/sketchyshapes" xmlns="" sd="2243548810">
                  <a:prstGeom prst="wedgeRectCallout">
                    <a:avLst>
                      <a:gd name="adj1" fmla="val 20524"/>
                      <a:gd name="adj2" fmla="val 7064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dirty="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rPr>
              <a:t>1 Stunde mich gönnen oder 1 km Autofahren.</a:t>
            </a:r>
          </a:p>
        </p:txBody>
      </p:sp>
      <p:sp>
        <p:nvSpPr>
          <p:cNvPr id="3" name="Sprechblase: rechteckig 2">
            <a:extLst>
              <a:ext uri="{FF2B5EF4-FFF2-40B4-BE49-F238E27FC236}">
                <a16:creationId xmlns:a16="http://schemas.microsoft.com/office/drawing/2014/main" id="{D6F74BB4-2B65-A796-D952-E717629FF880}"/>
              </a:ext>
            </a:extLst>
          </p:cNvPr>
          <p:cNvSpPr/>
          <p:nvPr/>
        </p:nvSpPr>
        <p:spPr>
          <a:xfrm>
            <a:off x="9000066" y="2446541"/>
            <a:ext cx="2982599" cy="1653534"/>
          </a:xfrm>
          <a:custGeom>
            <a:avLst/>
            <a:gdLst>
              <a:gd name="connsiteX0" fmla="*/ 0 w 2982599"/>
              <a:gd name="connsiteY0" fmla="*/ 0 h 1653534"/>
              <a:gd name="connsiteX1" fmla="*/ 1739849 w 2982599"/>
              <a:gd name="connsiteY1" fmla="*/ 0 h 1653534"/>
              <a:gd name="connsiteX2" fmla="*/ 1739849 w 2982599"/>
              <a:gd name="connsiteY2" fmla="*/ 0 h 1653534"/>
              <a:gd name="connsiteX3" fmla="*/ 2485499 w 2982599"/>
              <a:gd name="connsiteY3" fmla="*/ 0 h 1653534"/>
              <a:gd name="connsiteX4" fmla="*/ 2982599 w 2982599"/>
              <a:gd name="connsiteY4" fmla="*/ 0 h 1653534"/>
              <a:gd name="connsiteX5" fmla="*/ 2982599 w 2982599"/>
              <a:gd name="connsiteY5" fmla="*/ 964562 h 1653534"/>
              <a:gd name="connsiteX6" fmla="*/ 2982599 w 2982599"/>
              <a:gd name="connsiteY6" fmla="*/ 964562 h 1653534"/>
              <a:gd name="connsiteX7" fmla="*/ 2982599 w 2982599"/>
              <a:gd name="connsiteY7" fmla="*/ 1377945 h 1653534"/>
              <a:gd name="connsiteX8" fmla="*/ 2982599 w 2982599"/>
              <a:gd name="connsiteY8" fmla="*/ 1653534 h 1653534"/>
              <a:gd name="connsiteX9" fmla="*/ 2485499 w 2982599"/>
              <a:gd name="connsiteY9" fmla="*/ 1653534 h 1653534"/>
              <a:gd name="connsiteX10" fmla="*/ 2103448 w 2982599"/>
              <a:gd name="connsiteY10" fmla="*/ 1994972 h 1653534"/>
              <a:gd name="connsiteX11" fmla="*/ 1739849 w 2982599"/>
              <a:gd name="connsiteY11" fmla="*/ 1653534 h 1653534"/>
              <a:gd name="connsiteX12" fmla="*/ 0 w 2982599"/>
              <a:gd name="connsiteY12" fmla="*/ 1653534 h 1653534"/>
              <a:gd name="connsiteX13" fmla="*/ 0 w 2982599"/>
              <a:gd name="connsiteY13" fmla="*/ 1377945 h 1653534"/>
              <a:gd name="connsiteX14" fmla="*/ 0 w 2982599"/>
              <a:gd name="connsiteY14" fmla="*/ 964562 h 1653534"/>
              <a:gd name="connsiteX15" fmla="*/ 0 w 2982599"/>
              <a:gd name="connsiteY15" fmla="*/ 964562 h 1653534"/>
              <a:gd name="connsiteX16" fmla="*/ 0 w 2982599"/>
              <a:gd name="connsiteY16" fmla="*/ 0 h 1653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82599" h="1653534" extrusionOk="0">
                <a:moveTo>
                  <a:pt x="0" y="0"/>
                </a:moveTo>
                <a:cubicBezTo>
                  <a:pt x="343840" y="-152108"/>
                  <a:pt x="1079211" y="-39039"/>
                  <a:pt x="1739849" y="0"/>
                </a:cubicBezTo>
                <a:lnTo>
                  <a:pt x="1739849" y="0"/>
                </a:lnTo>
                <a:cubicBezTo>
                  <a:pt x="1838281" y="20697"/>
                  <a:pt x="2179316" y="-11141"/>
                  <a:pt x="2485499" y="0"/>
                </a:cubicBezTo>
                <a:cubicBezTo>
                  <a:pt x="2632484" y="-1565"/>
                  <a:pt x="2823344" y="11831"/>
                  <a:pt x="2982599" y="0"/>
                </a:cubicBezTo>
                <a:cubicBezTo>
                  <a:pt x="3040872" y="131971"/>
                  <a:pt x="2983155" y="530196"/>
                  <a:pt x="2982599" y="964562"/>
                </a:cubicBezTo>
                <a:lnTo>
                  <a:pt x="2982599" y="964562"/>
                </a:lnTo>
                <a:cubicBezTo>
                  <a:pt x="3015277" y="1010545"/>
                  <a:pt x="2970150" y="1257191"/>
                  <a:pt x="2982599" y="1377945"/>
                </a:cubicBezTo>
                <a:cubicBezTo>
                  <a:pt x="3000381" y="1472905"/>
                  <a:pt x="2995799" y="1605957"/>
                  <a:pt x="2982599" y="1653534"/>
                </a:cubicBezTo>
                <a:cubicBezTo>
                  <a:pt x="2781174" y="1648992"/>
                  <a:pt x="2556851" y="1687941"/>
                  <a:pt x="2485499" y="1653534"/>
                </a:cubicBezTo>
                <a:cubicBezTo>
                  <a:pt x="2338469" y="1820349"/>
                  <a:pt x="2208361" y="1871760"/>
                  <a:pt x="2103448" y="1994972"/>
                </a:cubicBezTo>
                <a:cubicBezTo>
                  <a:pt x="1966498" y="1921328"/>
                  <a:pt x="1799258" y="1747754"/>
                  <a:pt x="1739849" y="1653534"/>
                </a:cubicBezTo>
                <a:cubicBezTo>
                  <a:pt x="1125904" y="1642121"/>
                  <a:pt x="771622" y="1699844"/>
                  <a:pt x="0" y="1653534"/>
                </a:cubicBezTo>
                <a:cubicBezTo>
                  <a:pt x="2614" y="1533742"/>
                  <a:pt x="6175" y="1447614"/>
                  <a:pt x="0" y="1377945"/>
                </a:cubicBezTo>
                <a:cubicBezTo>
                  <a:pt x="2463" y="1226181"/>
                  <a:pt x="-20580" y="1124896"/>
                  <a:pt x="0" y="964562"/>
                </a:cubicBezTo>
                <a:lnTo>
                  <a:pt x="0" y="964562"/>
                </a:lnTo>
                <a:cubicBezTo>
                  <a:pt x="75006" y="808274"/>
                  <a:pt x="51323" y="234434"/>
                  <a:pt x="0" y="0"/>
                </a:cubicBezTo>
                <a:close/>
              </a:path>
            </a:pathLst>
          </a:custGeom>
          <a:noFill/>
          <a:ln w="28575">
            <a:solidFill>
              <a:srgbClr val="2F5597"/>
            </a:solidFill>
            <a:extLst>
              <a:ext uri="{C807C97D-BFC1-408E-A445-0C87EB9F89A2}">
                <ask:lineSketchStyleProps xmlns:ask="http://schemas.microsoft.com/office/drawing/2018/sketchyshapes" xmlns="" sd="1625602217">
                  <a:prstGeom prst="wedgeRectCallout">
                    <a:avLst>
                      <a:gd name="adj1" fmla="val 20524"/>
                      <a:gd name="adj2" fmla="val 7064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dirty="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rPr>
              <a:t>1 mal ich oder 11 Sekunden eine 100 Watt Glühbirne zum Leuchten bringen.</a:t>
            </a:r>
          </a:p>
        </p:txBody>
      </p:sp>
      <p:sp>
        <p:nvSpPr>
          <p:cNvPr id="4" name="Sprechblase: rechteckig 3">
            <a:extLst>
              <a:ext uri="{FF2B5EF4-FFF2-40B4-BE49-F238E27FC236}">
                <a16:creationId xmlns:a16="http://schemas.microsoft.com/office/drawing/2014/main" id="{03B40B87-B3E2-068F-6E09-CF90D75747A9}"/>
              </a:ext>
            </a:extLst>
          </p:cNvPr>
          <p:cNvSpPr/>
          <p:nvPr/>
        </p:nvSpPr>
        <p:spPr>
          <a:xfrm>
            <a:off x="5763108" y="3979708"/>
            <a:ext cx="2737975" cy="1930814"/>
          </a:xfrm>
          <a:custGeom>
            <a:avLst/>
            <a:gdLst>
              <a:gd name="connsiteX0" fmla="*/ 0 w 2737975"/>
              <a:gd name="connsiteY0" fmla="*/ 0 h 1930814"/>
              <a:gd name="connsiteX1" fmla="*/ 1597152 w 2737975"/>
              <a:gd name="connsiteY1" fmla="*/ 0 h 1930814"/>
              <a:gd name="connsiteX2" fmla="*/ 1597152 w 2737975"/>
              <a:gd name="connsiteY2" fmla="*/ 0 h 1930814"/>
              <a:gd name="connsiteX3" fmla="*/ 2281646 w 2737975"/>
              <a:gd name="connsiteY3" fmla="*/ 0 h 1930814"/>
              <a:gd name="connsiteX4" fmla="*/ 2737975 w 2737975"/>
              <a:gd name="connsiteY4" fmla="*/ 0 h 1930814"/>
              <a:gd name="connsiteX5" fmla="*/ 2737975 w 2737975"/>
              <a:gd name="connsiteY5" fmla="*/ 321802 h 1930814"/>
              <a:gd name="connsiteX6" fmla="*/ 2872191 w 2737975"/>
              <a:gd name="connsiteY6" fmla="*/ 523714 h 1930814"/>
              <a:gd name="connsiteX7" fmla="*/ 2737975 w 2737975"/>
              <a:gd name="connsiteY7" fmla="*/ 804506 h 1930814"/>
              <a:gd name="connsiteX8" fmla="*/ 2737975 w 2737975"/>
              <a:gd name="connsiteY8" fmla="*/ 1930814 h 1930814"/>
              <a:gd name="connsiteX9" fmla="*/ 2281646 w 2737975"/>
              <a:gd name="connsiteY9" fmla="*/ 1930814 h 1930814"/>
              <a:gd name="connsiteX10" fmla="*/ 1597152 w 2737975"/>
              <a:gd name="connsiteY10" fmla="*/ 1930814 h 1930814"/>
              <a:gd name="connsiteX11" fmla="*/ 1597152 w 2737975"/>
              <a:gd name="connsiteY11" fmla="*/ 1930814 h 1930814"/>
              <a:gd name="connsiteX12" fmla="*/ 0 w 2737975"/>
              <a:gd name="connsiteY12" fmla="*/ 1930814 h 1930814"/>
              <a:gd name="connsiteX13" fmla="*/ 0 w 2737975"/>
              <a:gd name="connsiteY13" fmla="*/ 804506 h 1930814"/>
              <a:gd name="connsiteX14" fmla="*/ 0 w 2737975"/>
              <a:gd name="connsiteY14" fmla="*/ 321802 h 1930814"/>
              <a:gd name="connsiteX15" fmla="*/ 0 w 2737975"/>
              <a:gd name="connsiteY15" fmla="*/ 321802 h 1930814"/>
              <a:gd name="connsiteX16" fmla="*/ 0 w 2737975"/>
              <a:gd name="connsiteY16" fmla="*/ 0 h 1930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37975" h="1930814" extrusionOk="0">
                <a:moveTo>
                  <a:pt x="0" y="0"/>
                </a:moveTo>
                <a:cubicBezTo>
                  <a:pt x="703542" y="95680"/>
                  <a:pt x="1316158" y="139112"/>
                  <a:pt x="1597152" y="0"/>
                </a:cubicBezTo>
                <a:lnTo>
                  <a:pt x="1597152" y="0"/>
                </a:lnTo>
                <a:cubicBezTo>
                  <a:pt x="1757535" y="9232"/>
                  <a:pt x="2014625" y="3640"/>
                  <a:pt x="2281646" y="0"/>
                </a:cubicBezTo>
                <a:cubicBezTo>
                  <a:pt x="2381554" y="25655"/>
                  <a:pt x="2669287" y="-29523"/>
                  <a:pt x="2737975" y="0"/>
                </a:cubicBezTo>
                <a:cubicBezTo>
                  <a:pt x="2761940" y="87560"/>
                  <a:pt x="2759793" y="270245"/>
                  <a:pt x="2737975" y="321802"/>
                </a:cubicBezTo>
                <a:cubicBezTo>
                  <a:pt x="2777200" y="396979"/>
                  <a:pt x="2833389" y="469407"/>
                  <a:pt x="2872191" y="523714"/>
                </a:cubicBezTo>
                <a:cubicBezTo>
                  <a:pt x="2824765" y="585700"/>
                  <a:pt x="2766542" y="760502"/>
                  <a:pt x="2737975" y="804506"/>
                </a:cubicBezTo>
                <a:cubicBezTo>
                  <a:pt x="2709001" y="1248608"/>
                  <a:pt x="2712008" y="1424961"/>
                  <a:pt x="2737975" y="1930814"/>
                </a:cubicBezTo>
                <a:cubicBezTo>
                  <a:pt x="2587362" y="1929576"/>
                  <a:pt x="2384378" y="1936625"/>
                  <a:pt x="2281646" y="1930814"/>
                </a:cubicBezTo>
                <a:cubicBezTo>
                  <a:pt x="2195165" y="1961146"/>
                  <a:pt x="1884329" y="1904796"/>
                  <a:pt x="1597152" y="1930814"/>
                </a:cubicBezTo>
                <a:lnTo>
                  <a:pt x="1597152" y="1930814"/>
                </a:lnTo>
                <a:cubicBezTo>
                  <a:pt x="1338722" y="1856250"/>
                  <a:pt x="277319" y="1956181"/>
                  <a:pt x="0" y="1930814"/>
                </a:cubicBezTo>
                <a:cubicBezTo>
                  <a:pt x="64643" y="1781123"/>
                  <a:pt x="7290" y="1104048"/>
                  <a:pt x="0" y="804506"/>
                </a:cubicBezTo>
                <a:cubicBezTo>
                  <a:pt x="-18122" y="699749"/>
                  <a:pt x="17014" y="423908"/>
                  <a:pt x="0" y="321802"/>
                </a:cubicBezTo>
                <a:lnTo>
                  <a:pt x="0" y="321802"/>
                </a:lnTo>
                <a:cubicBezTo>
                  <a:pt x="7437" y="186571"/>
                  <a:pt x="12589" y="43786"/>
                  <a:pt x="0" y="0"/>
                </a:cubicBezTo>
                <a:close/>
              </a:path>
            </a:pathLst>
          </a:custGeom>
          <a:noFill/>
          <a:ln w="28575">
            <a:solidFill>
              <a:srgbClr val="2F5597"/>
            </a:solidFill>
            <a:extLst>
              <a:ext uri="{C807C97D-BFC1-408E-A445-0C87EB9F89A2}">
                <ask:lineSketchStyleProps xmlns:ask="http://schemas.microsoft.com/office/drawing/2018/sketchyshapes" xmlns="" sd="3096477750">
                  <a:prstGeom prst="wedgeRectCallout">
                    <a:avLst>
                      <a:gd name="adj1" fmla="val 54902"/>
                      <a:gd name="adj2" fmla="val -2287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dirty="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rPr>
              <a:t>Ich verursache in Deutschland etwa 8 Millionen Tonnen CO2 pro Jahr.</a:t>
            </a:r>
          </a:p>
        </p:txBody>
      </p:sp>
      <p:pic>
        <p:nvPicPr>
          <p:cNvPr id="2050" name="Picture 2" descr="Avocado">
            <a:extLst>
              <a:ext uri="{FF2B5EF4-FFF2-40B4-BE49-F238E27FC236}">
                <a16:creationId xmlns:a16="http://schemas.microsoft.com/office/drawing/2014/main" id="{4C4A1170-0E9E-2D92-B8A4-2F269DAB9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914" y="3061127"/>
            <a:ext cx="735745" cy="73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rechblase: rechteckig 6">
            <a:extLst>
              <a:ext uri="{FF2B5EF4-FFF2-40B4-BE49-F238E27FC236}">
                <a16:creationId xmlns:a16="http://schemas.microsoft.com/office/drawing/2014/main" id="{14F67162-9A4B-F610-7F7F-0080398F76FD}"/>
              </a:ext>
            </a:extLst>
          </p:cNvPr>
          <p:cNvSpPr/>
          <p:nvPr/>
        </p:nvSpPr>
        <p:spPr>
          <a:xfrm>
            <a:off x="4808307" y="507555"/>
            <a:ext cx="6472718" cy="1290423"/>
          </a:xfrm>
          <a:custGeom>
            <a:avLst/>
            <a:gdLst>
              <a:gd name="connsiteX0" fmla="*/ 0 w 6472718"/>
              <a:gd name="connsiteY0" fmla="*/ 0 h 1290423"/>
              <a:gd name="connsiteX1" fmla="*/ 1078786 w 6472718"/>
              <a:gd name="connsiteY1" fmla="*/ 0 h 1290423"/>
              <a:gd name="connsiteX2" fmla="*/ 1078786 w 6472718"/>
              <a:gd name="connsiteY2" fmla="*/ 0 h 1290423"/>
              <a:gd name="connsiteX3" fmla="*/ 2696966 w 6472718"/>
              <a:gd name="connsiteY3" fmla="*/ 0 h 1290423"/>
              <a:gd name="connsiteX4" fmla="*/ 6472718 w 6472718"/>
              <a:gd name="connsiteY4" fmla="*/ 0 h 1290423"/>
              <a:gd name="connsiteX5" fmla="*/ 6472718 w 6472718"/>
              <a:gd name="connsiteY5" fmla="*/ 752747 h 1290423"/>
              <a:gd name="connsiteX6" fmla="*/ 6472718 w 6472718"/>
              <a:gd name="connsiteY6" fmla="*/ 752747 h 1290423"/>
              <a:gd name="connsiteX7" fmla="*/ 6472718 w 6472718"/>
              <a:gd name="connsiteY7" fmla="*/ 1075353 h 1290423"/>
              <a:gd name="connsiteX8" fmla="*/ 6472718 w 6472718"/>
              <a:gd name="connsiteY8" fmla="*/ 1290423 h 1290423"/>
              <a:gd name="connsiteX9" fmla="*/ 2696966 w 6472718"/>
              <a:gd name="connsiteY9" fmla="*/ 1290423 h 1290423"/>
              <a:gd name="connsiteX10" fmla="*/ 600992 w 6472718"/>
              <a:gd name="connsiteY10" fmla="*/ 1455933 h 1290423"/>
              <a:gd name="connsiteX11" fmla="*/ 1078786 w 6472718"/>
              <a:gd name="connsiteY11" fmla="*/ 1290423 h 1290423"/>
              <a:gd name="connsiteX12" fmla="*/ 0 w 6472718"/>
              <a:gd name="connsiteY12" fmla="*/ 1290423 h 1290423"/>
              <a:gd name="connsiteX13" fmla="*/ 0 w 6472718"/>
              <a:gd name="connsiteY13" fmla="*/ 1075353 h 1290423"/>
              <a:gd name="connsiteX14" fmla="*/ 0 w 6472718"/>
              <a:gd name="connsiteY14" fmla="*/ 752747 h 1290423"/>
              <a:gd name="connsiteX15" fmla="*/ 0 w 6472718"/>
              <a:gd name="connsiteY15" fmla="*/ 752747 h 1290423"/>
              <a:gd name="connsiteX16" fmla="*/ 0 w 6472718"/>
              <a:gd name="connsiteY16" fmla="*/ 0 h 129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472718" h="1290423" extrusionOk="0">
                <a:moveTo>
                  <a:pt x="0" y="0"/>
                </a:moveTo>
                <a:cubicBezTo>
                  <a:pt x="377039" y="62733"/>
                  <a:pt x="825316" y="21724"/>
                  <a:pt x="1078786" y="0"/>
                </a:cubicBezTo>
                <a:lnTo>
                  <a:pt x="1078786" y="0"/>
                </a:lnTo>
                <a:cubicBezTo>
                  <a:pt x="1429239" y="-105229"/>
                  <a:pt x="2440570" y="-99921"/>
                  <a:pt x="2696966" y="0"/>
                </a:cubicBezTo>
                <a:cubicBezTo>
                  <a:pt x="3780341" y="-155019"/>
                  <a:pt x="4779010" y="119888"/>
                  <a:pt x="6472718" y="0"/>
                </a:cubicBezTo>
                <a:cubicBezTo>
                  <a:pt x="6425605" y="170721"/>
                  <a:pt x="6476803" y="392302"/>
                  <a:pt x="6472718" y="752747"/>
                </a:cubicBezTo>
                <a:lnTo>
                  <a:pt x="6472718" y="752747"/>
                </a:lnTo>
                <a:cubicBezTo>
                  <a:pt x="6495965" y="869530"/>
                  <a:pt x="6493053" y="980739"/>
                  <a:pt x="6472718" y="1075353"/>
                </a:cubicBezTo>
                <a:cubicBezTo>
                  <a:pt x="6461062" y="1148976"/>
                  <a:pt x="6455810" y="1237837"/>
                  <a:pt x="6472718" y="1290423"/>
                </a:cubicBezTo>
                <a:cubicBezTo>
                  <a:pt x="5241440" y="1143568"/>
                  <a:pt x="4206609" y="1345773"/>
                  <a:pt x="2696966" y="1290423"/>
                </a:cubicBezTo>
                <a:cubicBezTo>
                  <a:pt x="1655764" y="1411639"/>
                  <a:pt x="1509725" y="1312071"/>
                  <a:pt x="600992" y="1455933"/>
                </a:cubicBezTo>
                <a:cubicBezTo>
                  <a:pt x="693038" y="1469355"/>
                  <a:pt x="877690" y="1330141"/>
                  <a:pt x="1078786" y="1290423"/>
                </a:cubicBezTo>
                <a:cubicBezTo>
                  <a:pt x="809882" y="1234410"/>
                  <a:pt x="440026" y="1231341"/>
                  <a:pt x="0" y="1290423"/>
                </a:cubicBezTo>
                <a:cubicBezTo>
                  <a:pt x="3987" y="1187622"/>
                  <a:pt x="5157" y="1133339"/>
                  <a:pt x="0" y="1075353"/>
                </a:cubicBezTo>
                <a:cubicBezTo>
                  <a:pt x="28690" y="1019453"/>
                  <a:pt x="-12397" y="906545"/>
                  <a:pt x="0" y="752747"/>
                </a:cubicBezTo>
                <a:lnTo>
                  <a:pt x="0" y="752747"/>
                </a:lnTo>
                <a:cubicBezTo>
                  <a:pt x="-41754" y="522446"/>
                  <a:pt x="63513" y="170559"/>
                  <a:pt x="0" y="0"/>
                </a:cubicBezTo>
                <a:close/>
              </a:path>
            </a:pathLst>
          </a:custGeom>
          <a:noFill/>
          <a:ln w="28575">
            <a:solidFill>
              <a:srgbClr val="2F5597"/>
            </a:solidFill>
            <a:extLst>
              <a:ext uri="{C807C97D-BFC1-408E-A445-0C87EB9F89A2}">
                <ask:lineSketchStyleProps xmlns:ask="http://schemas.microsoft.com/office/drawing/2018/sketchyshapes" xmlns="" sd="3686227892">
                  <a:prstGeom prst="wedgeRectCallout">
                    <a:avLst>
                      <a:gd name="adj1" fmla="val -40715"/>
                      <a:gd name="adj2" fmla="val 6282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dirty="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rPr>
              <a:t>Meine Herstellung verbraucht mehr Strom, </a:t>
            </a:r>
          </a:p>
          <a:p>
            <a:pPr algn="ctr"/>
            <a:r>
              <a:rPr lang="de-DE" sz="3000" dirty="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rPr>
              <a:t>als ein Land mit 230 Millionen Einwohner.</a:t>
            </a:r>
            <a:endParaRPr lang="de-DE" sz="2800" dirty="0">
              <a:solidFill>
                <a:schemeClr val="bg1">
                  <a:lumMod val="50000"/>
                </a:schemeClr>
              </a:solidFill>
              <a:latin typeface="The Hand Extrablack" panose="03070A02030502020204" pitchFamily="66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A928701-86F5-8990-C989-8389D192F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2" y="848922"/>
            <a:ext cx="1393321" cy="225917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19E0039-2ADC-383B-CA62-EB7A425C5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20" y="4920201"/>
            <a:ext cx="1318115" cy="108887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2F71CF2-BD36-D0A8-A270-7339475E6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0000" l="10000" r="90000">
                        <a14:foregroundMark x1="49556" y1="10889" x2="49556" y2="10889"/>
                        <a14:foregroundMark x1="49556" y1="10889" x2="49556" y2="10889"/>
                        <a14:foregroundMark x1="50000" y1="9778" x2="50000" y2="9778"/>
                        <a14:foregroundMark x1="50000" y1="9778" x2="50000" y2="9778"/>
                        <a14:foregroundMark x1="52778" y1="89667" x2="52778" y2="89667"/>
                        <a14:foregroundMark x1="52778" y1="89667" x2="52778" y2="89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48644">
            <a:off x="10675595" y="3948721"/>
            <a:ext cx="876557" cy="87655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CC40564-A0D3-5872-321F-FEE92251E7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2782" y="2308265"/>
            <a:ext cx="866435" cy="86643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46EA7A3-E809-260E-1A57-177DA442E9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2348" y="2411201"/>
            <a:ext cx="653197" cy="653197"/>
          </a:xfrm>
          <a:prstGeom prst="rect">
            <a:avLst/>
          </a:prstGeom>
        </p:spPr>
      </p:pic>
      <p:pic>
        <p:nvPicPr>
          <p:cNvPr id="14" name="Picture 2" descr="factory icon">
            <a:extLst>
              <a:ext uri="{FF2B5EF4-FFF2-40B4-BE49-F238E27FC236}">
                <a16:creationId xmlns:a16="http://schemas.microsoft.com/office/drawing/2014/main" id="{63392982-1B19-259D-8536-932F02F7B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945" y="3226006"/>
            <a:ext cx="449412" cy="4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8415447-8A5A-95CF-AAD6-94221F9288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2096" y="2447356"/>
            <a:ext cx="665699" cy="532635"/>
          </a:xfrm>
          <a:prstGeom prst="rect">
            <a:avLst/>
          </a:prstGeom>
        </p:spPr>
      </p:pic>
      <p:pic>
        <p:nvPicPr>
          <p:cNvPr id="1028" name="Picture 4" descr="Air Conditioner">
            <a:extLst>
              <a:ext uri="{FF2B5EF4-FFF2-40B4-BE49-F238E27FC236}">
                <a16:creationId xmlns:a16="http://schemas.microsoft.com/office/drawing/2014/main" id="{780A4E8F-B824-C517-B8B8-A9952D6E7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527" y="2483835"/>
            <a:ext cx="739740" cy="73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61B7040-4466-CDFE-865F-4CCBB8B900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69106" y="3064398"/>
            <a:ext cx="641034" cy="64103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2217071-A302-9CE4-DE61-7BBFF01D6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5250" y="187369"/>
            <a:ext cx="1393321" cy="225917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0453A0B-B41A-D522-FEDE-6D99F00602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03495" y="5444393"/>
            <a:ext cx="1019349" cy="83741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71573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EC182C2-C882-DFFF-1B26-A0DD91A4120C}"/>
              </a:ext>
            </a:extLst>
          </p:cNvPr>
          <p:cNvSpPr txBox="1"/>
          <p:nvPr/>
        </p:nvSpPr>
        <p:spPr>
          <a:xfrm>
            <a:off x="800956" y="2814031"/>
            <a:ext cx="5503591" cy="2400657"/>
          </a:xfrm>
          <a:custGeom>
            <a:avLst/>
            <a:gdLst>
              <a:gd name="connsiteX0" fmla="*/ 0 w 5503591"/>
              <a:gd name="connsiteY0" fmla="*/ 400118 h 2400657"/>
              <a:gd name="connsiteX1" fmla="*/ 400118 w 5503591"/>
              <a:gd name="connsiteY1" fmla="*/ 0 h 2400657"/>
              <a:gd name="connsiteX2" fmla="*/ 917265 w 5503591"/>
              <a:gd name="connsiteY2" fmla="*/ 0 h 2400657"/>
              <a:gd name="connsiteX3" fmla="*/ 917265 w 5503591"/>
              <a:gd name="connsiteY3" fmla="*/ 0 h 2400657"/>
              <a:gd name="connsiteX4" fmla="*/ 2293163 w 5503591"/>
              <a:gd name="connsiteY4" fmla="*/ 0 h 2400657"/>
              <a:gd name="connsiteX5" fmla="*/ 5103473 w 5503591"/>
              <a:gd name="connsiteY5" fmla="*/ 0 h 2400657"/>
              <a:gd name="connsiteX6" fmla="*/ 5503591 w 5503591"/>
              <a:gd name="connsiteY6" fmla="*/ 400118 h 2400657"/>
              <a:gd name="connsiteX7" fmla="*/ 5503591 w 5503591"/>
              <a:gd name="connsiteY7" fmla="*/ 1400383 h 2400657"/>
              <a:gd name="connsiteX8" fmla="*/ 5503591 w 5503591"/>
              <a:gd name="connsiteY8" fmla="*/ 1400383 h 2400657"/>
              <a:gd name="connsiteX9" fmla="*/ 5503591 w 5503591"/>
              <a:gd name="connsiteY9" fmla="*/ 2000548 h 2400657"/>
              <a:gd name="connsiteX10" fmla="*/ 5503591 w 5503591"/>
              <a:gd name="connsiteY10" fmla="*/ 2000539 h 2400657"/>
              <a:gd name="connsiteX11" fmla="*/ 5103473 w 5503591"/>
              <a:gd name="connsiteY11" fmla="*/ 2400657 h 2400657"/>
              <a:gd name="connsiteX12" fmla="*/ 2293163 w 5503591"/>
              <a:gd name="connsiteY12" fmla="*/ 2400657 h 2400657"/>
              <a:gd name="connsiteX13" fmla="*/ 917265 w 5503591"/>
              <a:gd name="connsiteY13" fmla="*/ 2400657 h 2400657"/>
              <a:gd name="connsiteX14" fmla="*/ 917265 w 5503591"/>
              <a:gd name="connsiteY14" fmla="*/ 2400657 h 2400657"/>
              <a:gd name="connsiteX15" fmla="*/ 400118 w 5503591"/>
              <a:gd name="connsiteY15" fmla="*/ 2400657 h 2400657"/>
              <a:gd name="connsiteX16" fmla="*/ 0 w 5503591"/>
              <a:gd name="connsiteY16" fmla="*/ 2000539 h 2400657"/>
              <a:gd name="connsiteX17" fmla="*/ 0 w 5503591"/>
              <a:gd name="connsiteY17" fmla="*/ 2000548 h 2400657"/>
              <a:gd name="connsiteX18" fmla="*/ -273473 w 5503591"/>
              <a:gd name="connsiteY18" fmla="*/ 1887949 h 2400657"/>
              <a:gd name="connsiteX19" fmla="*/ 0 w 5503591"/>
              <a:gd name="connsiteY19" fmla="*/ 1400383 h 2400657"/>
              <a:gd name="connsiteX20" fmla="*/ 0 w 5503591"/>
              <a:gd name="connsiteY20" fmla="*/ 400118 h 240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03591" h="2400657" extrusionOk="0">
                <a:moveTo>
                  <a:pt x="0" y="400118"/>
                </a:moveTo>
                <a:cubicBezTo>
                  <a:pt x="12730" y="212819"/>
                  <a:pt x="156269" y="4335"/>
                  <a:pt x="400118" y="0"/>
                </a:cubicBezTo>
                <a:cubicBezTo>
                  <a:pt x="458285" y="29520"/>
                  <a:pt x="676656" y="-18170"/>
                  <a:pt x="917265" y="0"/>
                </a:cubicBezTo>
                <a:lnTo>
                  <a:pt x="917265" y="0"/>
                </a:lnTo>
                <a:cubicBezTo>
                  <a:pt x="1286694" y="98788"/>
                  <a:pt x="1747325" y="50538"/>
                  <a:pt x="2293163" y="0"/>
                </a:cubicBezTo>
                <a:cubicBezTo>
                  <a:pt x="3141154" y="168653"/>
                  <a:pt x="4334503" y="-2129"/>
                  <a:pt x="5103473" y="0"/>
                </a:cubicBezTo>
                <a:cubicBezTo>
                  <a:pt x="5360167" y="1407"/>
                  <a:pt x="5488564" y="198778"/>
                  <a:pt x="5503591" y="400118"/>
                </a:cubicBezTo>
                <a:cubicBezTo>
                  <a:pt x="5489465" y="563245"/>
                  <a:pt x="5528602" y="1272560"/>
                  <a:pt x="5503591" y="1400383"/>
                </a:cubicBezTo>
                <a:lnTo>
                  <a:pt x="5503591" y="1400383"/>
                </a:lnTo>
                <a:cubicBezTo>
                  <a:pt x="5552595" y="1693717"/>
                  <a:pt x="5515044" y="1821309"/>
                  <a:pt x="5503591" y="2000548"/>
                </a:cubicBezTo>
                <a:lnTo>
                  <a:pt x="5503591" y="2000539"/>
                </a:lnTo>
                <a:cubicBezTo>
                  <a:pt x="5488123" y="2226257"/>
                  <a:pt x="5312768" y="2431370"/>
                  <a:pt x="5103473" y="2400657"/>
                </a:cubicBezTo>
                <a:cubicBezTo>
                  <a:pt x="3877381" y="2442027"/>
                  <a:pt x="3106939" y="2547616"/>
                  <a:pt x="2293163" y="2400657"/>
                </a:cubicBezTo>
                <a:cubicBezTo>
                  <a:pt x="1614480" y="2301595"/>
                  <a:pt x="1123332" y="2403758"/>
                  <a:pt x="917265" y="2400657"/>
                </a:cubicBezTo>
                <a:lnTo>
                  <a:pt x="917265" y="2400657"/>
                </a:lnTo>
                <a:cubicBezTo>
                  <a:pt x="841737" y="2398385"/>
                  <a:pt x="467227" y="2361558"/>
                  <a:pt x="400118" y="2400657"/>
                </a:cubicBezTo>
                <a:cubicBezTo>
                  <a:pt x="195189" y="2361007"/>
                  <a:pt x="-16303" y="2219800"/>
                  <a:pt x="0" y="2000539"/>
                </a:cubicBezTo>
                <a:lnTo>
                  <a:pt x="0" y="2000548"/>
                </a:lnTo>
                <a:cubicBezTo>
                  <a:pt x="-40983" y="1968804"/>
                  <a:pt x="-195762" y="1932344"/>
                  <a:pt x="-273473" y="1887949"/>
                </a:cubicBezTo>
                <a:cubicBezTo>
                  <a:pt x="-171097" y="1743809"/>
                  <a:pt x="-103407" y="1601530"/>
                  <a:pt x="0" y="1400383"/>
                </a:cubicBezTo>
                <a:cubicBezTo>
                  <a:pt x="-81656" y="1289575"/>
                  <a:pt x="49423" y="888094"/>
                  <a:pt x="0" y="400118"/>
                </a:cubicBezTo>
                <a:close/>
              </a:path>
            </a:pathLst>
          </a:custGeom>
          <a:noFill/>
          <a:ln w="28575">
            <a:solidFill>
              <a:srgbClr val="2F5597"/>
            </a:solidFill>
            <a:extLst>
              <a:ext uri="{C807C97D-BFC1-408E-A445-0C87EB9F89A2}">
                <ask:lineSketchStyleProps xmlns:ask="http://schemas.microsoft.com/office/drawing/2018/sketchyshapes" xmlns="" sd="1761891380">
                  <a:prstGeom prst="wedgeRoundRectCallout">
                    <a:avLst>
                      <a:gd name="adj1" fmla="val -54969"/>
                      <a:gd name="adj2" fmla="val 2864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 sz="300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Bis 2030 werde ich schätzungsweise 9.000 Milliarden Kilowattstunden Strom verbrauchen. </a:t>
            </a:r>
          </a:p>
          <a:p>
            <a:r>
              <a:rPr lang="de-DE" dirty="0"/>
              <a:t>Das ist etwa der gesamte Stromverbrauch </a:t>
            </a:r>
          </a:p>
          <a:p>
            <a:r>
              <a:rPr lang="de-DE" dirty="0"/>
              <a:t>der EU und China zusammen.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B2C782B-BC0A-C478-D7AA-F1974ACE753F}"/>
              </a:ext>
            </a:extLst>
          </p:cNvPr>
          <p:cNvSpPr txBox="1"/>
          <p:nvPr/>
        </p:nvSpPr>
        <p:spPr>
          <a:xfrm>
            <a:off x="1115280" y="5459562"/>
            <a:ext cx="524741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BR24, </a:t>
            </a:r>
            <a:r>
              <a:rPr lang="de-DE" sz="11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Der große Hunger nach Strom,</a:t>
            </a:r>
          </a:p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https://www.br.de/nachrichten/wissen/der-grosse-hunger-nach-strom,RhVefsC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F9E8448-E22C-29C1-3A4C-B6290C0C6712}"/>
              </a:ext>
            </a:extLst>
          </p:cNvPr>
          <p:cNvSpPr/>
          <p:nvPr/>
        </p:nvSpPr>
        <p:spPr>
          <a:xfrm>
            <a:off x="800956" y="1114813"/>
            <a:ext cx="10590090" cy="1293830"/>
          </a:xfrm>
          <a:prstGeom prst="rect">
            <a:avLst/>
          </a:prstGeom>
          <a:solidFill>
            <a:srgbClr val="2F55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dirty="0">
                <a:solidFill>
                  <a:srgbClr val="D2D2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Darum geht’s: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075CBEA-0A26-949B-A4EB-4340605BB3DD}"/>
              </a:ext>
            </a:extLst>
          </p:cNvPr>
          <p:cNvSpPr txBox="1"/>
          <p:nvPr/>
        </p:nvSpPr>
        <p:spPr>
          <a:xfrm>
            <a:off x="6304547" y="3135083"/>
            <a:ext cx="5028346" cy="1550774"/>
          </a:xfrm>
          <a:custGeom>
            <a:avLst/>
            <a:gdLst>
              <a:gd name="connsiteX0" fmla="*/ 0 w 5028346"/>
              <a:gd name="connsiteY0" fmla="*/ 0 h 1550774"/>
              <a:gd name="connsiteX1" fmla="*/ 5028346 w 5028346"/>
              <a:gd name="connsiteY1" fmla="*/ 0 h 1550774"/>
              <a:gd name="connsiteX2" fmla="*/ 5028346 w 5028346"/>
              <a:gd name="connsiteY2" fmla="*/ 1550774 h 1550774"/>
              <a:gd name="connsiteX3" fmla="*/ 0 w 5028346"/>
              <a:gd name="connsiteY3" fmla="*/ 1550774 h 1550774"/>
              <a:gd name="connsiteX4" fmla="*/ 0 w 5028346"/>
              <a:gd name="connsiteY4" fmla="*/ 0 h 1550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8346" h="1550774" extrusionOk="0">
                <a:moveTo>
                  <a:pt x="0" y="0"/>
                </a:moveTo>
                <a:cubicBezTo>
                  <a:pt x="1145319" y="38508"/>
                  <a:pt x="3814719" y="75838"/>
                  <a:pt x="5028346" y="0"/>
                </a:cubicBezTo>
                <a:cubicBezTo>
                  <a:pt x="5071042" y="509095"/>
                  <a:pt x="4986425" y="850686"/>
                  <a:pt x="5028346" y="1550774"/>
                </a:cubicBezTo>
                <a:cubicBezTo>
                  <a:pt x="3321483" y="1415735"/>
                  <a:pt x="723515" y="1384817"/>
                  <a:pt x="0" y="1550774"/>
                </a:cubicBezTo>
                <a:cubicBezTo>
                  <a:pt x="16647" y="977684"/>
                  <a:pt x="-70059" y="462579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xmlns="" sd="176189138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 sz="300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de-DE" sz="5400" dirty="0"/>
              <a:t>   UND Umwelt(-schutz)</a:t>
            </a:r>
            <a:endParaRPr lang="de-DE" dirty="0"/>
          </a:p>
        </p:txBody>
      </p:sp>
      <p:pic>
        <p:nvPicPr>
          <p:cNvPr id="8" name="Picture 4" descr="trees 3">
            <a:extLst>
              <a:ext uri="{FF2B5EF4-FFF2-40B4-BE49-F238E27FC236}">
                <a16:creationId xmlns:a16="http://schemas.microsoft.com/office/drawing/2014/main" id="{CA534F28-95E4-7F6A-2088-1676EA200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232" y="2996089"/>
            <a:ext cx="1689768" cy="168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E4C6B33F-9E0D-4F51-2088-533AAA42A158}"/>
              </a:ext>
            </a:extLst>
          </p:cNvPr>
          <p:cNvSpPr/>
          <p:nvPr/>
        </p:nvSpPr>
        <p:spPr>
          <a:xfrm rot="967604">
            <a:off x="5583744" y="4599115"/>
            <a:ext cx="683970" cy="780818"/>
          </a:xfrm>
          <a:custGeom>
            <a:avLst/>
            <a:gdLst>
              <a:gd name="connsiteX0" fmla="*/ 0 w 683970"/>
              <a:gd name="connsiteY0" fmla="*/ 0 h 780818"/>
              <a:gd name="connsiteX1" fmla="*/ 683970 w 683970"/>
              <a:gd name="connsiteY1" fmla="*/ 0 h 780818"/>
              <a:gd name="connsiteX2" fmla="*/ 683970 w 683970"/>
              <a:gd name="connsiteY2" fmla="*/ 780818 h 780818"/>
              <a:gd name="connsiteX3" fmla="*/ 0 w 683970"/>
              <a:gd name="connsiteY3" fmla="*/ 780818 h 780818"/>
              <a:gd name="connsiteX4" fmla="*/ 0 w 683970"/>
              <a:gd name="connsiteY4" fmla="*/ 0 h 78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970" h="780818" fill="none" extrusionOk="0">
                <a:moveTo>
                  <a:pt x="0" y="0"/>
                </a:moveTo>
                <a:cubicBezTo>
                  <a:pt x="152025" y="37623"/>
                  <a:pt x="391560" y="23487"/>
                  <a:pt x="683970" y="0"/>
                </a:cubicBezTo>
                <a:cubicBezTo>
                  <a:pt x="720489" y="289801"/>
                  <a:pt x="615621" y="692699"/>
                  <a:pt x="683970" y="780818"/>
                </a:cubicBezTo>
                <a:cubicBezTo>
                  <a:pt x="513676" y="807623"/>
                  <a:pt x="202568" y="805621"/>
                  <a:pt x="0" y="780818"/>
                </a:cubicBezTo>
                <a:cubicBezTo>
                  <a:pt x="54676" y="694306"/>
                  <a:pt x="-62012" y="247315"/>
                  <a:pt x="0" y="0"/>
                </a:cubicBezTo>
                <a:close/>
              </a:path>
              <a:path w="683970" h="780818" stroke="0" extrusionOk="0">
                <a:moveTo>
                  <a:pt x="0" y="0"/>
                </a:moveTo>
                <a:cubicBezTo>
                  <a:pt x="86885" y="-42769"/>
                  <a:pt x="467060" y="-23081"/>
                  <a:pt x="683970" y="0"/>
                </a:cubicBezTo>
                <a:cubicBezTo>
                  <a:pt x="698930" y="361950"/>
                  <a:pt x="667452" y="497064"/>
                  <a:pt x="683970" y="780818"/>
                </a:cubicBezTo>
                <a:cubicBezTo>
                  <a:pt x="349135" y="762494"/>
                  <a:pt x="311642" y="767260"/>
                  <a:pt x="0" y="780818"/>
                </a:cubicBezTo>
                <a:cubicBezTo>
                  <a:pt x="-69444" y="540236"/>
                  <a:pt x="37890" y="388913"/>
                  <a:pt x="0" y="0"/>
                </a:cubicBezTo>
                <a:close/>
              </a:path>
            </a:pathLst>
          </a:custGeom>
          <a:solidFill>
            <a:srgbClr val="2F5597"/>
          </a:solidFill>
          <a:ln>
            <a:extLst>
              <a:ext uri="{C807C97D-BFC1-408E-A445-0C87EB9F89A2}">
                <ask:lineSketchStyleProps xmlns:ask="http://schemas.microsoft.com/office/drawing/2018/sketchyshapes" xmlns="" sd="319301679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400" dirty="0">
                <a:solidFill>
                  <a:srgbClr val="D2D2D2"/>
                </a:solidFill>
                <a:latin typeface="Modern Love Caps" panose="04070805081001020A01" pitchFamily="8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2221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5075CBEA-0A26-949B-A4EB-4340605BB3DD}"/>
              </a:ext>
            </a:extLst>
          </p:cNvPr>
          <p:cNvSpPr txBox="1"/>
          <p:nvPr/>
        </p:nvSpPr>
        <p:spPr>
          <a:xfrm>
            <a:off x="1327718" y="2789348"/>
            <a:ext cx="9775290" cy="1550774"/>
          </a:xfrm>
          <a:custGeom>
            <a:avLst/>
            <a:gdLst>
              <a:gd name="connsiteX0" fmla="*/ 0 w 9775290"/>
              <a:gd name="connsiteY0" fmla="*/ 0 h 1550774"/>
              <a:gd name="connsiteX1" fmla="*/ 9775290 w 9775290"/>
              <a:gd name="connsiteY1" fmla="*/ 0 h 1550774"/>
              <a:gd name="connsiteX2" fmla="*/ 9775290 w 9775290"/>
              <a:gd name="connsiteY2" fmla="*/ 1550774 h 1550774"/>
              <a:gd name="connsiteX3" fmla="*/ 0 w 9775290"/>
              <a:gd name="connsiteY3" fmla="*/ 1550774 h 1550774"/>
              <a:gd name="connsiteX4" fmla="*/ 0 w 9775290"/>
              <a:gd name="connsiteY4" fmla="*/ 0 h 1550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75290" h="1550774" extrusionOk="0">
                <a:moveTo>
                  <a:pt x="0" y="0"/>
                </a:moveTo>
                <a:cubicBezTo>
                  <a:pt x="1071977" y="38508"/>
                  <a:pt x="7994802" y="75838"/>
                  <a:pt x="9775290" y="0"/>
                </a:cubicBezTo>
                <a:cubicBezTo>
                  <a:pt x="9817986" y="509095"/>
                  <a:pt x="9733369" y="850686"/>
                  <a:pt x="9775290" y="1550774"/>
                </a:cubicBezTo>
                <a:cubicBezTo>
                  <a:pt x="8444286" y="1415735"/>
                  <a:pt x="4726322" y="1384817"/>
                  <a:pt x="0" y="1550774"/>
                </a:cubicBezTo>
                <a:cubicBezTo>
                  <a:pt x="16647" y="977684"/>
                  <a:pt x="-70059" y="462579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xmlns="" sd="176189138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 sz="300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de-DE" sz="5400" dirty="0"/>
              <a:t>  </a:t>
            </a:r>
            <a:r>
              <a:rPr lang="de-DE" sz="7200" b="1" dirty="0"/>
              <a:t>Digitalisierung</a:t>
            </a:r>
            <a:r>
              <a:rPr lang="de-DE" sz="5400" dirty="0"/>
              <a:t> UND </a:t>
            </a:r>
            <a:r>
              <a:rPr lang="de-DE" sz="7200" dirty="0"/>
              <a:t>Umweltschutz</a:t>
            </a:r>
            <a:endParaRPr lang="de-DE" dirty="0"/>
          </a:p>
        </p:txBody>
      </p:sp>
      <p:pic>
        <p:nvPicPr>
          <p:cNvPr id="8" name="Picture 4" descr="trees 3">
            <a:extLst>
              <a:ext uri="{FF2B5EF4-FFF2-40B4-BE49-F238E27FC236}">
                <a16:creationId xmlns:a16="http://schemas.microsoft.com/office/drawing/2014/main" id="{CA534F28-95E4-7F6A-2088-1676EA200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932" y="1892808"/>
            <a:ext cx="2381076" cy="23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142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hteck: abgerundete Ecken 49">
            <a:extLst>
              <a:ext uri="{FF2B5EF4-FFF2-40B4-BE49-F238E27FC236}">
                <a16:creationId xmlns:a16="http://schemas.microsoft.com/office/drawing/2014/main" id="{5ADD03E4-8942-56A9-9B2D-417B70C74AC8}"/>
              </a:ext>
            </a:extLst>
          </p:cNvPr>
          <p:cNvSpPr/>
          <p:nvPr/>
        </p:nvSpPr>
        <p:spPr>
          <a:xfrm rot="13263629">
            <a:off x="4979242" y="3969642"/>
            <a:ext cx="153752" cy="1062616"/>
          </a:xfrm>
          <a:prstGeom prst="roundRect">
            <a:avLst/>
          </a:prstGeom>
          <a:solidFill>
            <a:srgbClr val="1036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Rechteck: abgerundete Ecken 50">
            <a:extLst>
              <a:ext uri="{FF2B5EF4-FFF2-40B4-BE49-F238E27FC236}">
                <a16:creationId xmlns:a16="http://schemas.microsoft.com/office/drawing/2014/main" id="{1168FEF5-82C5-0BF3-4CC8-B7661CDEDB2D}"/>
              </a:ext>
            </a:extLst>
          </p:cNvPr>
          <p:cNvSpPr/>
          <p:nvPr/>
        </p:nvSpPr>
        <p:spPr>
          <a:xfrm rot="16718139" flipH="1">
            <a:off x="3956854" y="1683656"/>
            <a:ext cx="139402" cy="20615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: abgerundete Ecken 51">
            <a:extLst>
              <a:ext uri="{FF2B5EF4-FFF2-40B4-BE49-F238E27FC236}">
                <a16:creationId xmlns:a16="http://schemas.microsoft.com/office/drawing/2014/main" id="{B0461D8F-12C6-5D4C-0041-AB36831AEB6B}"/>
              </a:ext>
            </a:extLst>
          </p:cNvPr>
          <p:cNvSpPr/>
          <p:nvPr/>
        </p:nvSpPr>
        <p:spPr>
          <a:xfrm rot="15083821" flipH="1">
            <a:off x="4196114" y="2585546"/>
            <a:ext cx="159982" cy="2118795"/>
          </a:xfrm>
          <a:prstGeom prst="roundRect">
            <a:avLst/>
          </a:prstGeom>
          <a:solidFill>
            <a:srgbClr val="0D398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Rechteck: abgerundete Ecken 48">
            <a:extLst>
              <a:ext uri="{FF2B5EF4-FFF2-40B4-BE49-F238E27FC236}">
                <a16:creationId xmlns:a16="http://schemas.microsoft.com/office/drawing/2014/main" id="{35C818F2-1D7B-2FF9-3A68-A39C1360F38A}"/>
              </a:ext>
            </a:extLst>
          </p:cNvPr>
          <p:cNvSpPr/>
          <p:nvPr/>
        </p:nvSpPr>
        <p:spPr>
          <a:xfrm rot="18735135" flipH="1">
            <a:off x="4977495" y="1246482"/>
            <a:ext cx="166268" cy="14628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19E0039-2ADC-383B-CA62-EB7A425C5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275" y="4608886"/>
            <a:ext cx="1318115" cy="108887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2F71CF2-BD36-D0A8-A270-7339475E6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0000" l="10000" r="90000">
                        <a14:foregroundMark x1="49556" y1="10889" x2="49556" y2="10889"/>
                        <a14:foregroundMark x1="49556" y1="10889" x2="49556" y2="10889"/>
                        <a14:foregroundMark x1="50000" y1="9778" x2="50000" y2="9778"/>
                        <a14:foregroundMark x1="50000" y1="9778" x2="50000" y2="9778"/>
                        <a14:foregroundMark x1="52778" y1="89667" x2="52778" y2="89667"/>
                        <a14:foregroundMark x1="52778" y1="89667" x2="52778" y2="89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0833">
            <a:off x="2499045" y="3564104"/>
            <a:ext cx="876557" cy="87655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2217071-A302-9CE4-DE61-7BBFF01D6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3220" y="1894426"/>
            <a:ext cx="1393321" cy="225917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0453A0B-B41A-D522-FEDE-6D99F0060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0185" y="795341"/>
            <a:ext cx="1019349" cy="83741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10C1534F-981D-3632-5016-B34469A306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74609">
            <a:off x="4700652" y="2071156"/>
            <a:ext cx="2384764" cy="2384764"/>
          </a:xfrm>
          <a:prstGeom prst="rect">
            <a:avLst/>
          </a:prstGeom>
        </p:spPr>
      </p:pic>
      <p:sp>
        <p:nvSpPr>
          <p:cNvPr id="53" name="Textfeld 52">
            <a:extLst>
              <a:ext uri="{FF2B5EF4-FFF2-40B4-BE49-F238E27FC236}">
                <a16:creationId xmlns:a16="http://schemas.microsoft.com/office/drawing/2014/main" id="{D0477DC3-EDFD-985B-B857-AE6BEEEE9BB8}"/>
              </a:ext>
            </a:extLst>
          </p:cNvPr>
          <p:cNvSpPr txBox="1"/>
          <p:nvPr/>
        </p:nvSpPr>
        <p:spPr>
          <a:xfrm>
            <a:off x="7715892" y="1636163"/>
            <a:ext cx="3899977" cy="2220908"/>
          </a:xfrm>
          <a:custGeom>
            <a:avLst/>
            <a:gdLst>
              <a:gd name="connsiteX0" fmla="*/ 0 w 3899977"/>
              <a:gd name="connsiteY0" fmla="*/ 370159 h 2220908"/>
              <a:gd name="connsiteX1" fmla="*/ 370159 w 3899977"/>
              <a:gd name="connsiteY1" fmla="*/ 0 h 2220908"/>
              <a:gd name="connsiteX2" fmla="*/ 649996 w 3899977"/>
              <a:gd name="connsiteY2" fmla="*/ 0 h 2220908"/>
              <a:gd name="connsiteX3" fmla="*/ 649996 w 3899977"/>
              <a:gd name="connsiteY3" fmla="*/ 0 h 2220908"/>
              <a:gd name="connsiteX4" fmla="*/ 1624990 w 3899977"/>
              <a:gd name="connsiteY4" fmla="*/ 0 h 2220908"/>
              <a:gd name="connsiteX5" fmla="*/ 3529818 w 3899977"/>
              <a:gd name="connsiteY5" fmla="*/ 0 h 2220908"/>
              <a:gd name="connsiteX6" fmla="*/ 3899977 w 3899977"/>
              <a:gd name="connsiteY6" fmla="*/ 370159 h 2220908"/>
              <a:gd name="connsiteX7" fmla="*/ 3899977 w 3899977"/>
              <a:gd name="connsiteY7" fmla="*/ 1295530 h 2220908"/>
              <a:gd name="connsiteX8" fmla="*/ 3899977 w 3899977"/>
              <a:gd name="connsiteY8" fmla="*/ 1295530 h 2220908"/>
              <a:gd name="connsiteX9" fmla="*/ 3899977 w 3899977"/>
              <a:gd name="connsiteY9" fmla="*/ 1850757 h 2220908"/>
              <a:gd name="connsiteX10" fmla="*/ 3899977 w 3899977"/>
              <a:gd name="connsiteY10" fmla="*/ 1850749 h 2220908"/>
              <a:gd name="connsiteX11" fmla="*/ 3529818 w 3899977"/>
              <a:gd name="connsiteY11" fmla="*/ 2220908 h 2220908"/>
              <a:gd name="connsiteX12" fmla="*/ 1624990 w 3899977"/>
              <a:gd name="connsiteY12" fmla="*/ 2220908 h 2220908"/>
              <a:gd name="connsiteX13" fmla="*/ 649996 w 3899977"/>
              <a:gd name="connsiteY13" fmla="*/ 2220908 h 2220908"/>
              <a:gd name="connsiteX14" fmla="*/ 649996 w 3899977"/>
              <a:gd name="connsiteY14" fmla="*/ 2220908 h 2220908"/>
              <a:gd name="connsiteX15" fmla="*/ 370159 w 3899977"/>
              <a:gd name="connsiteY15" fmla="*/ 2220908 h 2220908"/>
              <a:gd name="connsiteX16" fmla="*/ 0 w 3899977"/>
              <a:gd name="connsiteY16" fmla="*/ 1850749 h 2220908"/>
              <a:gd name="connsiteX17" fmla="*/ 0 w 3899977"/>
              <a:gd name="connsiteY17" fmla="*/ 1850757 h 2220908"/>
              <a:gd name="connsiteX18" fmla="*/ -516006 w 3899977"/>
              <a:gd name="connsiteY18" fmla="*/ 1582175 h 2220908"/>
              <a:gd name="connsiteX19" fmla="*/ 0 w 3899977"/>
              <a:gd name="connsiteY19" fmla="*/ 1295530 h 2220908"/>
              <a:gd name="connsiteX20" fmla="*/ 0 w 3899977"/>
              <a:gd name="connsiteY20" fmla="*/ 370159 h 222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99977" h="2220908" extrusionOk="0">
                <a:moveTo>
                  <a:pt x="0" y="370159"/>
                </a:moveTo>
                <a:cubicBezTo>
                  <a:pt x="1031" y="168454"/>
                  <a:pt x="136725" y="5497"/>
                  <a:pt x="370159" y="0"/>
                </a:cubicBezTo>
                <a:cubicBezTo>
                  <a:pt x="451717" y="16471"/>
                  <a:pt x="593969" y="-740"/>
                  <a:pt x="649996" y="0"/>
                </a:cubicBezTo>
                <a:lnTo>
                  <a:pt x="649996" y="0"/>
                </a:lnTo>
                <a:cubicBezTo>
                  <a:pt x="1065736" y="-48783"/>
                  <a:pt x="1486284" y="-13736"/>
                  <a:pt x="1624990" y="0"/>
                </a:cubicBezTo>
                <a:cubicBezTo>
                  <a:pt x="2369244" y="168653"/>
                  <a:pt x="3303218" y="-2129"/>
                  <a:pt x="3529818" y="0"/>
                </a:cubicBezTo>
                <a:cubicBezTo>
                  <a:pt x="3763686" y="1159"/>
                  <a:pt x="3876372" y="196576"/>
                  <a:pt x="3899977" y="370159"/>
                </a:cubicBezTo>
                <a:cubicBezTo>
                  <a:pt x="3869452" y="751040"/>
                  <a:pt x="3929846" y="1093813"/>
                  <a:pt x="3899977" y="1295530"/>
                </a:cubicBezTo>
                <a:lnTo>
                  <a:pt x="3899977" y="1295530"/>
                </a:lnTo>
                <a:cubicBezTo>
                  <a:pt x="3850662" y="1370662"/>
                  <a:pt x="3876271" y="1738298"/>
                  <a:pt x="3899977" y="1850757"/>
                </a:cubicBezTo>
                <a:lnTo>
                  <a:pt x="3899977" y="1850749"/>
                </a:lnTo>
                <a:cubicBezTo>
                  <a:pt x="3876823" y="2062276"/>
                  <a:pt x="3724591" y="2246303"/>
                  <a:pt x="3529818" y="2220908"/>
                </a:cubicBezTo>
                <a:cubicBezTo>
                  <a:pt x="2880752" y="2262278"/>
                  <a:pt x="1995482" y="2367867"/>
                  <a:pt x="1624990" y="2220908"/>
                </a:cubicBezTo>
                <a:cubicBezTo>
                  <a:pt x="1483321" y="2272043"/>
                  <a:pt x="877522" y="2212801"/>
                  <a:pt x="649996" y="2220908"/>
                </a:cubicBezTo>
                <a:lnTo>
                  <a:pt x="649996" y="2220908"/>
                </a:lnTo>
                <a:cubicBezTo>
                  <a:pt x="572384" y="2210672"/>
                  <a:pt x="423497" y="2230170"/>
                  <a:pt x="370159" y="2220908"/>
                </a:cubicBezTo>
                <a:cubicBezTo>
                  <a:pt x="168560" y="2213907"/>
                  <a:pt x="-38309" y="2051146"/>
                  <a:pt x="0" y="1850749"/>
                </a:cubicBezTo>
                <a:lnTo>
                  <a:pt x="0" y="1850757"/>
                </a:lnTo>
                <a:cubicBezTo>
                  <a:pt x="-255547" y="1756949"/>
                  <a:pt x="-352058" y="1620292"/>
                  <a:pt x="-516006" y="1582175"/>
                </a:cubicBezTo>
                <a:cubicBezTo>
                  <a:pt x="-413475" y="1510224"/>
                  <a:pt x="-115425" y="1359425"/>
                  <a:pt x="0" y="1295530"/>
                </a:cubicBezTo>
                <a:cubicBezTo>
                  <a:pt x="18582" y="1186587"/>
                  <a:pt x="-26085" y="523999"/>
                  <a:pt x="0" y="370159"/>
                </a:cubicBezTo>
                <a:close/>
              </a:path>
            </a:pathLst>
          </a:custGeom>
          <a:noFill/>
          <a:ln w="28575">
            <a:solidFill>
              <a:srgbClr val="2F5597"/>
            </a:solidFill>
            <a:extLst>
              <a:ext uri="{C807C97D-BFC1-408E-A445-0C87EB9F89A2}">
                <ask:lineSketchStyleProps xmlns:ask="http://schemas.microsoft.com/office/drawing/2018/sketchyshapes" xmlns="" sd="1761891380">
                  <a:prstGeom prst="wedgeRoundRectCallout">
                    <a:avLst>
                      <a:gd name="adj1" fmla="val -63231"/>
                      <a:gd name="adj2" fmla="val 2124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 sz="300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Wir sind doch alle digital!</a:t>
            </a:r>
          </a:p>
          <a:p>
            <a:r>
              <a:rPr lang="de-DE" dirty="0"/>
              <a:t>Wie sollen wir und unsere Nutzung sich auf die reale </a:t>
            </a:r>
          </a:p>
          <a:p>
            <a:r>
              <a:rPr lang="de-DE" dirty="0"/>
              <a:t>(Um-)Welt auswirken?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4326E62-86CF-5634-068E-6CFF0CD3B825}"/>
              </a:ext>
            </a:extLst>
          </p:cNvPr>
          <p:cNvSpPr txBox="1"/>
          <p:nvPr/>
        </p:nvSpPr>
        <p:spPr>
          <a:xfrm>
            <a:off x="8442374" y="5978971"/>
            <a:ext cx="3863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©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Bitcoin, Google, Mail, Streaming Selbst erstellt A. Maier </a:t>
            </a:r>
          </a:p>
          <a:p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112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rechblase: rechteckig 9">
            <a:extLst>
              <a:ext uri="{FF2B5EF4-FFF2-40B4-BE49-F238E27FC236}">
                <a16:creationId xmlns:a16="http://schemas.microsoft.com/office/drawing/2014/main" id="{4165F5D5-5BB9-80CF-32DA-63A70F942353}"/>
              </a:ext>
            </a:extLst>
          </p:cNvPr>
          <p:cNvSpPr/>
          <p:nvPr/>
        </p:nvSpPr>
        <p:spPr>
          <a:xfrm>
            <a:off x="6390525" y="2722652"/>
            <a:ext cx="5248175" cy="2784812"/>
          </a:xfrm>
          <a:custGeom>
            <a:avLst/>
            <a:gdLst>
              <a:gd name="connsiteX0" fmla="*/ 0 w 5248175"/>
              <a:gd name="connsiteY0" fmla="*/ 0 h 2784812"/>
              <a:gd name="connsiteX1" fmla="*/ 874696 w 5248175"/>
              <a:gd name="connsiteY1" fmla="*/ 0 h 2784812"/>
              <a:gd name="connsiteX2" fmla="*/ 874696 w 5248175"/>
              <a:gd name="connsiteY2" fmla="*/ 0 h 2784812"/>
              <a:gd name="connsiteX3" fmla="*/ 2186740 w 5248175"/>
              <a:gd name="connsiteY3" fmla="*/ 0 h 2784812"/>
              <a:gd name="connsiteX4" fmla="*/ 5248175 w 5248175"/>
              <a:gd name="connsiteY4" fmla="*/ 0 h 2784812"/>
              <a:gd name="connsiteX5" fmla="*/ 5248175 w 5248175"/>
              <a:gd name="connsiteY5" fmla="*/ 1624474 h 2784812"/>
              <a:gd name="connsiteX6" fmla="*/ 5248175 w 5248175"/>
              <a:gd name="connsiteY6" fmla="*/ 1624474 h 2784812"/>
              <a:gd name="connsiteX7" fmla="*/ 5248175 w 5248175"/>
              <a:gd name="connsiteY7" fmla="*/ 2320677 h 2784812"/>
              <a:gd name="connsiteX8" fmla="*/ 5248175 w 5248175"/>
              <a:gd name="connsiteY8" fmla="*/ 2784812 h 2784812"/>
              <a:gd name="connsiteX9" fmla="*/ 2186740 w 5248175"/>
              <a:gd name="connsiteY9" fmla="*/ 2784812 h 2784812"/>
              <a:gd name="connsiteX10" fmla="*/ 1249328 w 5248175"/>
              <a:gd name="connsiteY10" fmla="*/ 3144359 h 2784812"/>
              <a:gd name="connsiteX11" fmla="*/ 874696 w 5248175"/>
              <a:gd name="connsiteY11" fmla="*/ 2784812 h 2784812"/>
              <a:gd name="connsiteX12" fmla="*/ 0 w 5248175"/>
              <a:gd name="connsiteY12" fmla="*/ 2784812 h 2784812"/>
              <a:gd name="connsiteX13" fmla="*/ 0 w 5248175"/>
              <a:gd name="connsiteY13" fmla="*/ 2320677 h 2784812"/>
              <a:gd name="connsiteX14" fmla="*/ 0 w 5248175"/>
              <a:gd name="connsiteY14" fmla="*/ 1624474 h 2784812"/>
              <a:gd name="connsiteX15" fmla="*/ 0 w 5248175"/>
              <a:gd name="connsiteY15" fmla="*/ 1624474 h 2784812"/>
              <a:gd name="connsiteX16" fmla="*/ 0 w 5248175"/>
              <a:gd name="connsiteY16" fmla="*/ 0 h 2784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48175" h="2784812" fill="none" extrusionOk="0">
                <a:moveTo>
                  <a:pt x="0" y="0"/>
                </a:moveTo>
                <a:cubicBezTo>
                  <a:pt x="195889" y="-17022"/>
                  <a:pt x="512186" y="-3644"/>
                  <a:pt x="874696" y="0"/>
                </a:cubicBezTo>
                <a:lnTo>
                  <a:pt x="874696" y="0"/>
                </a:lnTo>
                <a:cubicBezTo>
                  <a:pt x="1514773" y="-60528"/>
                  <a:pt x="1810813" y="-65286"/>
                  <a:pt x="2186740" y="0"/>
                </a:cubicBezTo>
                <a:cubicBezTo>
                  <a:pt x="2937638" y="-68545"/>
                  <a:pt x="4851526" y="79069"/>
                  <a:pt x="5248175" y="0"/>
                </a:cubicBezTo>
                <a:cubicBezTo>
                  <a:pt x="5353887" y="624862"/>
                  <a:pt x="5361404" y="1411994"/>
                  <a:pt x="5248175" y="1624474"/>
                </a:cubicBezTo>
                <a:lnTo>
                  <a:pt x="5248175" y="1624474"/>
                </a:lnTo>
                <a:cubicBezTo>
                  <a:pt x="5192103" y="1758826"/>
                  <a:pt x="5261597" y="2212422"/>
                  <a:pt x="5248175" y="2320677"/>
                </a:cubicBezTo>
                <a:cubicBezTo>
                  <a:pt x="5263946" y="2393706"/>
                  <a:pt x="5257067" y="2714504"/>
                  <a:pt x="5248175" y="2784812"/>
                </a:cubicBezTo>
                <a:cubicBezTo>
                  <a:pt x="3832239" y="2875823"/>
                  <a:pt x="3110989" y="2798854"/>
                  <a:pt x="2186740" y="2784812"/>
                </a:cubicBezTo>
                <a:cubicBezTo>
                  <a:pt x="1991253" y="2949591"/>
                  <a:pt x="1581028" y="3099964"/>
                  <a:pt x="1249328" y="3144359"/>
                </a:cubicBezTo>
                <a:cubicBezTo>
                  <a:pt x="1169817" y="3043538"/>
                  <a:pt x="889442" y="2850834"/>
                  <a:pt x="874696" y="2784812"/>
                </a:cubicBezTo>
                <a:cubicBezTo>
                  <a:pt x="596690" y="2857797"/>
                  <a:pt x="375531" y="2767066"/>
                  <a:pt x="0" y="2784812"/>
                </a:cubicBezTo>
                <a:cubicBezTo>
                  <a:pt x="14510" y="2724137"/>
                  <a:pt x="21494" y="2474649"/>
                  <a:pt x="0" y="2320677"/>
                </a:cubicBezTo>
                <a:cubicBezTo>
                  <a:pt x="-51909" y="2062286"/>
                  <a:pt x="33178" y="1892492"/>
                  <a:pt x="0" y="1624474"/>
                </a:cubicBezTo>
                <a:lnTo>
                  <a:pt x="0" y="1624474"/>
                </a:lnTo>
                <a:cubicBezTo>
                  <a:pt x="-29149" y="944645"/>
                  <a:pt x="56521" y="765481"/>
                  <a:pt x="0" y="0"/>
                </a:cubicBezTo>
                <a:close/>
              </a:path>
              <a:path w="5248175" h="2784812" stroke="0" extrusionOk="0">
                <a:moveTo>
                  <a:pt x="0" y="0"/>
                </a:moveTo>
                <a:cubicBezTo>
                  <a:pt x="390544" y="-66206"/>
                  <a:pt x="524844" y="33596"/>
                  <a:pt x="874696" y="0"/>
                </a:cubicBezTo>
                <a:lnTo>
                  <a:pt x="874696" y="0"/>
                </a:lnTo>
                <a:cubicBezTo>
                  <a:pt x="1297213" y="-57617"/>
                  <a:pt x="1973165" y="-29596"/>
                  <a:pt x="2186740" y="0"/>
                </a:cubicBezTo>
                <a:cubicBezTo>
                  <a:pt x="3310165" y="-59066"/>
                  <a:pt x="3844123" y="4273"/>
                  <a:pt x="5248175" y="0"/>
                </a:cubicBezTo>
                <a:cubicBezTo>
                  <a:pt x="5384715" y="204377"/>
                  <a:pt x="5390383" y="826626"/>
                  <a:pt x="5248175" y="1624474"/>
                </a:cubicBezTo>
                <a:lnTo>
                  <a:pt x="5248175" y="1624474"/>
                </a:lnTo>
                <a:cubicBezTo>
                  <a:pt x="5264034" y="1965078"/>
                  <a:pt x="5288229" y="1982040"/>
                  <a:pt x="5248175" y="2320677"/>
                </a:cubicBezTo>
                <a:cubicBezTo>
                  <a:pt x="5279477" y="2451799"/>
                  <a:pt x="5276528" y="2654231"/>
                  <a:pt x="5248175" y="2784812"/>
                </a:cubicBezTo>
                <a:cubicBezTo>
                  <a:pt x="4039979" y="2668214"/>
                  <a:pt x="2561717" y="2663260"/>
                  <a:pt x="2186740" y="2784812"/>
                </a:cubicBezTo>
                <a:cubicBezTo>
                  <a:pt x="1914512" y="2974671"/>
                  <a:pt x="1675315" y="2969960"/>
                  <a:pt x="1249328" y="3144359"/>
                </a:cubicBezTo>
                <a:cubicBezTo>
                  <a:pt x="1084324" y="3029559"/>
                  <a:pt x="1001280" y="2861183"/>
                  <a:pt x="874696" y="2784812"/>
                </a:cubicBezTo>
                <a:cubicBezTo>
                  <a:pt x="613483" y="2855824"/>
                  <a:pt x="253524" y="2737287"/>
                  <a:pt x="0" y="2784812"/>
                </a:cubicBezTo>
                <a:cubicBezTo>
                  <a:pt x="14879" y="2702633"/>
                  <a:pt x="-22364" y="2393408"/>
                  <a:pt x="0" y="2320677"/>
                </a:cubicBezTo>
                <a:cubicBezTo>
                  <a:pt x="-51476" y="2047494"/>
                  <a:pt x="37626" y="1940645"/>
                  <a:pt x="0" y="1624474"/>
                </a:cubicBezTo>
                <a:lnTo>
                  <a:pt x="0" y="1624474"/>
                </a:lnTo>
                <a:cubicBezTo>
                  <a:pt x="107377" y="1017980"/>
                  <a:pt x="13287" y="476244"/>
                  <a:pt x="0" y="0"/>
                </a:cubicBezTo>
                <a:close/>
              </a:path>
            </a:pathLst>
          </a:custGeom>
          <a:solidFill>
            <a:srgbClr val="2F5597"/>
          </a:solidFill>
          <a:ln w="28575">
            <a:solidFill>
              <a:srgbClr val="2F5597"/>
            </a:solidFill>
            <a:extLst>
              <a:ext uri="{C807C97D-BFC1-408E-A445-0C87EB9F89A2}">
                <ask:lineSketchStyleProps xmlns:ask="http://schemas.microsoft.com/office/drawing/2018/sketchyshapes" xmlns="" sd="349740817">
                  <a:prstGeom prst="wedgeRectCallout">
                    <a:avLst>
                      <a:gd name="adj1" fmla="val -26195"/>
                      <a:gd name="adj2" fmla="val 6291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cap="all" dirty="0">
                <a:solidFill>
                  <a:schemeClr val="bg1">
                    <a:lumMod val="85000"/>
                  </a:schemeClr>
                </a:solidFill>
                <a:latin typeface="The Hand Extrablack" panose="03070A02030502020204" pitchFamily="66" charset="0"/>
              </a:rPr>
              <a:t>„Viele kleine Leute, </a:t>
            </a:r>
          </a:p>
          <a:p>
            <a:pPr algn="ctr"/>
            <a:r>
              <a:rPr lang="de-DE" sz="3000" cap="all" dirty="0">
                <a:solidFill>
                  <a:schemeClr val="bg1">
                    <a:lumMod val="85000"/>
                  </a:schemeClr>
                </a:solidFill>
                <a:latin typeface="The Hand Extrablack" panose="03070A02030502020204" pitchFamily="66" charset="0"/>
              </a:rPr>
              <a:t>die an vielen kleinen Orten </a:t>
            </a:r>
          </a:p>
          <a:p>
            <a:pPr algn="ctr"/>
            <a:r>
              <a:rPr lang="de-DE" sz="3000" cap="all" dirty="0">
                <a:solidFill>
                  <a:schemeClr val="bg1">
                    <a:lumMod val="85000"/>
                  </a:schemeClr>
                </a:solidFill>
                <a:latin typeface="The Hand Extrablack" panose="03070A02030502020204" pitchFamily="66" charset="0"/>
              </a:rPr>
              <a:t>viele kleine Dinge tun, </a:t>
            </a:r>
          </a:p>
          <a:p>
            <a:pPr algn="ctr"/>
            <a:r>
              <a:rPr lang="de-DE" sz="3000" cap="all" dirty="0">
                <a:solidFill>
                  <a:schemeClr val="bg1">
                    <a:lumMod val="85000"/>
                  </a:schemeClr>
                </a:solidFill>
                <a:latin typeface="The Hand Extrablack" panose="03070A02030502020204" pitchFamily="66" charset="0"/>
              </a:rPr>
              <a:t>können das Gesicht der Welt verändern.“ </a:t>
            </a:r>
          </a:p>
          <a:p>
            <a:pPr algn="ctr"/>
            <a:r>
              <a:rPr lang="de-DE" cap="all" dirty="0">
                <a:solidFill>
                  <a:schemeClr val="bg1">
                    <a:lumMod val="85000"/>
                  </a:schemeClr>
                </a:solidFill>
                <a:latin typeface="The Hand Extrablack" panose="03070A02030502020204" pitchFamily="66" charset="0"/>
              </a:rPr>
              <a:t> Afrikanisches Sprichwort</a:t>
            </a:r>
          </a:p>
        </p:txBody>
      </p:sp>
      <p:sp>
        <p:nvSpPr>
          <p:cNvPr id="2" name="Denkblase: wolkenförmig 1">
            <a:extLst>
              <a:ext uri="{FF2B5EF4-FFF2-40B4-BE49-F238E27FC236}">
                <a16:creationId xmlns:a16="http://schemas.microsoft.com/office/drawing/2014/main" id="{B8309F5E-CF35-0A27-645B-FE4C185182C7}"/>
              </a:ext>
            </a:extLst>
          </p:cNvPr>
          <p:cNvSpPr/>
          <p:nvPr/>
        </p:nvSpPr>
        <p:spPr>
          <a:xfrm rot="400530">
            <a:off x="309252" y="955912"/>
            <a:ext cx="6296432" cy="3334575"/>
          </a:xfrm>
          <a:custGeom>
            <a:avLst/>
            <a:gdLst>
              <a:gd name="connsiteX0" fmla="*/ 454439 w 5033788"/>
              <a:gd name="connsiteY0" fmla="*/ 940856 h 2828461"/>
              <a:gd name="connsiteX1" fmla="*/ 655208 w 5033788"/>
              <a:gd name="connsiteY1" fmla="*/ 452226 h 2828461"/>
              <a:gd name="connsiteX2" fmla="*/ 1631902 w 5033788"/>
              <a:gd name="connsiteY2" fmla="*/ 340593 h 2828461"/>
              <a:gd name="connsiteX3" fmla="*/ 2616637 w 5033788"/>
              <a:gd name="connsiteY3" fmla="*/ 224705 h 2828461"/>
              <a:gd name="connsiteX4" fmla="*/ 3000347 w 5033788"/>
              <a:gd name="connsiteY4" fmla="*/ 13094 h 2828461"/>
              <a:gd name="connsiteX5" fmla="*/ 3476226 w 5033788"/>
              <a:gd name="connsiteY5" fmla="*/ 162440 h 2828461"/>
              <a:gd name="connsiteX6" fmla="*/ 4132250 w 5033788"/>
              <a:gd name="connsiteY6" fmla="*/ 45176 h 2828461"/>
              <a:gd name="connsiteX7" fmla="*/ 4464923 w 5033788"/>
              <a:gd name="connsiteY7" fmla="*/ 365080 h 2828461"/>
              <a:gd name="connsiteX8" fmla="*/ 4891863 w 5033788"/>
              <a:gd name="connsiteY8" fmla="*/ 675556 h 2828461"/>
              <a:gd name="connsiteX9" fmla="*/ 4872753 w 5033788"/>
              <a:gd name="connsiteY9" fmla="*/ 1012222 h 2828461"/>
              <a:gd name="connsiteX10" fmla="*/ 5012347 w 5033788"/>
              <a:gd name="connsiteY10" fmla="*/ 1526976 h 2828461"/>
              <a:gd name="connsiteX11" fmla="*/ 4358421 w 5033788"/>
              <a:gd name="connsiteY11" fmla="*/ 1977565 h 2828461"/>
              <a:gd name="connsiteX12" fmla="*/ 4124326 w 5033788"/>
              <a:gd name="connsiteY12" fmla="*/ 2363663 h 2828461"/>
              <a:gd name="connsiteX13" fmla="*/ 3327310 w 5033788"/>
              <a:gd name="connsiteY13" fmla="*/ 2410411 h 2828461"/>
              <a:gd name="connsiteX14" fmla="*/ 2757746 w 5033788"/>
              <a:gd name="connsiteY14" fmla="*/ 2822306 h 2828461"/>
              <a:gd name="connsiteX15" fmla="*/ 1920296 w 5033788"/>
              <a:gd name="connsiteY15" fmla="*/ 2570887 h 2828461"/>
              <a:gd name="connsiteX16" fmla="*/ 676298 w 5033788"/>
              <a:gd name="connsiteY16" fmla="*/ 2322480 h 2828461"/>
              <a:gd name="connsiteX17" fmla="*/ 129340 w 5033788"/>
              <a:gd name="connsiteY17" fmla="*/ 2046051 h 2828461"/>
              <a:gd name="connsiteX18" fmla="*/ 246212 w 5033788"/>
              <a:gd name="connsiteY18" fmla="*/ 1672916 h 2828461"/>
              <a:gd name="connsiteX19" fmla="*/ -583 w 5033788"/>
              <a:gd name="connsiteY19" fmla="*/ 1290092 h 2828461"/>
              <a:gd name="connsiteX20" fmla="*/ 450127 w 5033788"/>
              <a:gd name="connsiteY20" fmla="*/ 949826 h 2828461"/>
              <a:gd name="connsiteX21" fmla="*/ 454439 w 5033788"/>
              <a:gd name="connsiteY21" fmla="*/ 940856 h 2828461"/>
              <a:gd name="connsiteX0" fmla="*/ 4660574 w 5033788"/>
              <a:gd name="connsiteY0" fmla="*/ 2647439 h 2828461"/>
              <a:gd name="connsiteX1" fmla="*/ 4582006 w 5033788"/>
              <a:gd name="connsiteY1" fmla="*/ 2726007 h 2828461"/>
              <a:gd name="connsiteX2" fmla="*/ 4503438 w 5033788"/>
              <a:gd name="connsiteY2" fmla="*/ 2647439 h 2828461"/>
              <a:gd name="connsiteX3" fmla="*/ 4582006 w 5033788"/>
              <a:gd name="connsiteY3" fmla="*/ 2568871 h 2828461"/>
              <a:gd name="connsiteX4" fmla="*/ 4660574 w 5033788"/>
              <a:gd name="connsiteY4" fmla="*/ 2647439 h 2828461"/>
              <a:gd name="connsiteX0" fmla="*/ 4670663 w 5033788"/>
              <a:gd name="connsiteY0" fmla="*/ 2606546 h 2828461"/>
              <a:gd name="connsiteX1" fmla="*/ 4513526 w 5033788"/>
              <a:gd name="connsiteY1" fmla="*/ 2763683 h 2828461"/>
              <a:gd name="connsiteX2" fmla="*/ 4356389 w 5033788"/>
              <a:gd name="connsiteY2" fmla="*/ 2606546 h 2828461"/>
              <a:gd name="connsiteX3" fmla="*/ 4513526 w 5033788"/>
              <a:gd name="connsiteY3" fmla="*/ 2449409 h 2828461"/>
              <a:gd name="connsiteX4" fmla="*/ 4670663 w 5033788"/>
              <a:gd name="connsiteY4" fmla="*/ 2606546 h 2828461"/>
              <a:gd name="connsiteX0" fmla="*/ 4545839 w 5033788"/>
              <a:gd name="connsiteY0" fmla="*/ 2485088 h 2828461"/>
              <a:gd name="connsiteX1" fmla="*/ 4310134 w 5033788"/>
              <a:gd name="connsiteY1" fmla="*/ 2720793 h 2828461"/>
              <a:gd name="connsiteX2" fmla="*/ 4074429 w 5033788"/>
              <a:gd name="connsiteY2" fmla="*/ 2485088 h 2828461"/>
              <a:gd name="connsiteX3" fmla="*/ 4310134 w 5033788"/>
              <a:gd name="connsiteY3" fmla="*/ 2249383 h 2828461"/>
              <a:gd name="connsiteX4" fmla="*/ 4545839 w 5033788"/>
              <a:gd name="connsiteY4" fmla="*/ 2485088 h 2828461"/>
              <a:gd name="connsiteX0" fmla="*/ 546841 w 5033788"/>
              <a:gd name="connsiteY0" fmla="*/ 1713903 h 2828461"/>
              <a:gd name="connsiteX1" fmla="*/ 251689 w 5033788"/>
              <a:gd name="connsiteY1" fmla="*/ 1661720 h 2828461"/>
              <a:gd name="connsiteX2" fmla="*/ 807270 w 5033788"/>
              <a:gd name="connsiteY2" fmla="*/ 2284964 h 2828461"/>
              <a:gd name="connsiteX3" fmla="*/ 678163 w 5033788"/>
              <a:gd name="connsiteY3" fmla="*/ 2309909 h 2828461"/>
              <a:gd name="connsiteX4" fmla="*/ 1920063 w 5033788"/>
              <a:gd name="connsiteY4" fmla="*/ 2559364 h 2828461"/>
              <a:gd name="connsiteX5" fmla="*/ 1842226 w 5033788"/>
              <a:gd name="connsiteY5" fmla="*/ 2445440 h 2828461"/>
              <a:gd name="connsiteX6" fmla="*/ 3359004 w 5033788"/>
              <a:gd name="connsiteY6" fmla="*/ 2275274 h 2828461"/>
              <a:gd name="connsiteX7" fmla="*/ 3327893 w 5033788"/>
              <a:gd name="connsiteY7" fmla="*/ 2400263 h 2828461"/>
              <a:gd name="connsiteX8" fmla="*/ 3976809 w 5033788"/>
              <a:gd name="connsiteY8" fmla="*/ 1502881 h 2828461"/>
              <a:gd name="connsiteX9" fmla="*/ 4355624 w 5033788"/>
              <a:gd name="connsiteY9" fmla="*/ 1970101 h 2828461"/>
              <a:gd name="connsiteX10" fmla="*/ 4870422 w 5033788"/>
              <a:gd name="connsiteY10" fmla="*/ 1005282 h 2828461"/>
              <a:gd name="connsiteX11" fmla="*/ 4701697 w 5033788"/>
              <a:gd name="connsiteY11" fmla="*/ 1180489 h 2828461"/>
              <a:gd name="connsiteX12" fmla="*/ 4465622 w 5033788"/>
              <a:gd name="connsiteY12" fmla="*/ 355259 h 2828461"/>
              <a:gd name="connsiteX13" fmla="*/ 4474478 w 5033788"/>
              <a:gd name="connsiteY13" fmla="*/ 438018 h 2828461"/>
              <a:gd name="connsiteX14" fmla="*/ 3388252 w 5033788"/>
              <a:gd name="connsiteY14" fmla="*/ 258751 h 2828461"/>
              <a:gd name="connsiteX15" fmla="*/ 3474711 w 5033788"/>
              <a:gd name="connsiteY15" fmla="*/ 153208 h 2828461"/>
              <a:gd name="connsiteX16" fmla="*/ 2579932 w 5033788"/>
              <a:gd name="connsiteY16" fmla="*/ 309035 h 2828461"/>
              <a:gd name="connsiteX17" fmla="*/ 2621764 w 5033788"/>
              <a:gd name="connsiteY17" fmla="*/ 218027 h 2828461"/>
              <a:gd name="connsiteX18" fmla="*/ 1631320 w 5033788"/>
              <a:gd name="connsiteY18" fmla="*/ 339939 h 2828461"/>
              <a:gd name="connsiteX19" fmla="*/ 1782799 w 5033788"/>
              <a:gd name="connsiteY19" fmla="*/ 428197 h 2828461"/>
              <a:gd name="connsiteX20" fmla="*/ 480889 w 5033788"/>
              <a:gd name="connsiteY20" fmla="*/ 1033763 h 2828461"/>
              <a:gd name="connsiteX21" fmla="*/ 454439 w 5033788"/>
              <a:gd name="connsiteY21" fmla="*/ 940856 h 282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033788" h="2828461" extrusionOk="0">
                <a:moveTo>
                  <a:pt x="454439" y="940856"/>
                </a:moveTo>
                <a:cubicBezTo>
                  <a:pt x="422154" y="755313"/>
                  <a:pt x="486988" y="591997"/>
                  <a:pt x="655208" y="452226"/>
                </a:cubicBezTo>
                <a:cubicBezTo>
                  <a:pt x="912576" y="208207"/>
                  <a:pt x="1283374" y="153997"/>
                  <a:pt x="1631902" y="340593"/>
                </a:cubicBezTo>
                <a:cubicBezTo>
                  <a:pt x="1803642" y="5225"/>
                  <a:pt x="2327406" y="4689"/>
                  <a:pt x="2616637" y="224705"/>
                </a:cubicBezTo>
                <a:cubicBezTo>
                  <a:pt x="2674059" y="103889"/>
                  <a:pt x="2862032" y="26289"/>
                  <a:pt x="3000347" y="13094"/>
                </a:cubicBezTo>
                <a:cubicBezTo>
                  <a:pt x="3166042" y="-26542"/>
                  <a:pt x="3363068" y="43231"/>
                  <a:pt x="3476226" y="162440"/>
                </a:cubicBezTo>
                <a:cubicBezTo>
                  <a:pt x="3633553" y="31073"/>
                  <a:pt x="3923883" y="11127"/>
                  <a:pt x="4132250" y="45176"/>
                </a:cubicBezTo>
                <a:cubicBezTo>
                  <a:pt x="4306093" y="106860"/>
                  <a:pt x="4425810" y="231535"/>
                  <a:pt x="4464923" y="365080"/>
                </a:cubicBezTo>
                <a:cubicBezTo>
                  <a:pt x="4636058" y="415532"/>
                  <a:pt x="4819217" y="514941"/>
                  <a:pt x="4891863" y="675556"/>
                </a:cubicBezTo>
                <a:cubicBezTo>
                  <a:pt x="4956908" y="796574"/>
                  <a:pt x="4945540" y="910887"/>
                  <a:pt x="4872753" y="1012222"/>
                </a:cubicBezTo>
                <a:cubicBezTo>
                  <a:pt x="5048499" y="1175988"/>
                  <a:pt x="5054582" y="1340977"/>
                  <a:pt x="5012347" y="1526976"/>
                </a:cubicBezTo>
                <a:cubicBezTo>
                  <a:pt x="4910492" y="1762449"/>
                  <a:pt x="4680623" y="1949614"/>
                  <a:pt x="4358421" y="1977565"/>
                </a:cubicBezTo>
                <a:cubicBezTo>
                  <a:pt x="4338045" y="2122966"/>
                  <a:pt x="4265429" y="2238347"/>
                  <a:pt x="4124326" y="2363663"/>
                </a:cubicBezTo>
                <a:cubicBezTo>
                  <a:pt x="3926537" y="2469865"/>
                  <a:pt x="3529182" y="2535965"/>
                  <a:pt x="3327310" y="2410411"/>
                </a:cubicBezTo>
                <a:cubicBezTo>
                  <a:pt x="3246690" y="2663401"/>
                  <a:pt x="3048544" y="2778559"/>
                  <a:pt x="2757746" y="2822306"/>
                </a:cubicBezTo>
                <a:cubicBezTo>
                  <a:pt x="2477268" y="2878407"/>
                  <a:pt x="2098903" y="2792479"/>
                  <a:pt x="1920296" y="2570887"/>
                </a:cubicBezTo>
                <a:cubicBezTo>
                  <a:pt x="1493594" y="2757699"/>
                  <a:pt x="940791" y="2650700"/>
                  <a:pt x="676298" y="2322480"/>
                </a:cubicBezTo>
                <a:cubicBezTo>
                  <a:pt x="413198" y="2363525"/>
                  <a:pt x="209466" y="2195175"/>
                  <a:pt x="129340" y="2046051"/>
                </a:cubicBezTo>
                <a:cubicBezTo>
                  <a:pt x="101462" y="1897194"/>
                  <a:pt x="134422" y="1761294"/>
                  <a:pt x="246212" y="1672916"/>
                </a:cubicBezTo>
                <a:cubicBezTo>
                  <a:pt x="45874" y="1604849"/>
                  <a:pt x="-30487" y="1468619"/>
                  <a:pt x="-583" y="1290092"/>
                </a:cubicBezTo>
                <a:cubicBezTo>
                  <a:pt x="35076" y="1147631"/>
                  <a:pt x="220785" y="963300"/>
                  <a:pt x="450127" y="949826"/>
                </a:cubicBezTo>
                <a:cubicBezTo>
                  <a:pt x="451898" y="947043"/>
                  <a:pt x="453086" y="943929"/>
                  <a:pt x="454439" y="940856"/>
                </a:cubicBezTo>
                <a:close/>
              </a:path>
              <a:path w="5033788" h="2828461" extrusionOk="0">
                <a:moveTo>
                  <a:pt x="4660574" y="2647439"/>
                </a:moveTo>
                <a:cubicBezTo>
                  <a:pt x="4663680" y="2689910"/>
                  <a:pt x="4622302" y="2726665"/>
                  <a:pt x="4582006" y="2726007"/>
                </a:cubicBezTo>
                <a:cubicBezTo>
                  <a:pt x="4538735" y="2725445"/>
                  <a:pt x="4498725" y="2692858"/>
                  <a:pt x="4503438" y="2647439"/>
                </a:cubicBezTo>
                <a:cubicBezTo>
                  <a:pt x="4507400" y="2596553"/>
                  <a:pt x="4539188" y="2566795"/>
                  <a:pt x="4582006" y="2568871"/>
                </a:cubicBezTo>
                <a:cubicBezTo>
                  <a:pt x="4632223" y="2572639"/>
                  <a:pt x="4661335" y="2605000"/>
                  <a:pt x="4660574" y="2647439"/>
                </a:cubicBezTo>
                <a:close/>
              </a:path>
              <a:path w="5033788" h="2828461" extrusionOk="0">
                <a:moveTo>
                  <a:pt x="4670663" y="2606546"/>
                </a:moveTo>
                <a:cubicBezTo>
                  <a:pt x="4671363" y="2691765"/>
                  <a:pt x="4595520" y="2758472"/>
                  <a:pt x="4513526" y="2763683"/>
                </a:cubicBezTo>
                <a:cubicBezTo>
                  <a:pt x="4426047" y="2762336"/>
                  <a:pt x="4361543" y="2688213"/>
                  <a:pt x="4356389" y="2606546"/>
                </a:cubicBezTo>
                <a:cubicBezTo>
                  <a:pt x="4356068" y="2504533"/>
                  <a:pt x="4422588" y="2447992"/>
                  <a:pt x="4513526" y="2449409"/>
                </a:cubicBezTo>
                <a:cubicBezTo>
                  <a:pt x="4609980" y="2443647"/>
                  <a:pt x="4669029" y="2533561"/>
                  <a:pt x="4670663" y="2606546"/>
                </a:cubicBezTo>
                <a:close/>
              </a:path>
              <a:path w="5033788" h="2828461" extrusionOk="0">
                <a:moveTo>
                  <a:pt x="4545839" y="2485088"/>
                </a:moveTo>
                <a:cubicBezTo>
                  <a:pt x="4530383" y="2610900"/>
                  <a:pt x="4433196" y="2696607"/>
                  <a:pt x="4310134" y="2720793"/>
                </a:cubicBezTo>
                <a:cubicBezTo>
                  <a:pt x="4162709" y="2721475"/>
                  <a:pt x="4066128" y="2623679"/>
                  <a:pt x="4074429" y="2485088"/>
                </a:cubicBezTo>
                <a:cubicBezTo>
                  <a:pt x="4063309" y="2370418"/>
                  <a:pt x="4173403" y="2225393"/>
                  <a:pt x="4310134" y="2249383"/>
                </a:cubicBezTo>
                <a:cubicBezTo>
                  <a:pt x="4446886" y="2242366"/>
                  <a:pt x="4521229" y="2355356"/>
                  <a:pt x="4545839" y="2485088"/>
                </a:cubicBezTo>
                <a:close/>
              </a:path>
              <a:path w="5033788" h="2828461" fill="none" extrusionOk="0">
                <a:moveTo>
                  <a:pt x="546841" y="1713903"/>
                </a:moveTo>
                <a:cubicBezTo>
                  <a:pt x="429830" y="1732981"/>
                  <a:pt x="346425" y="1713361"/>
                  <a:pt x="251689" y="1661720"/>
                </a:cubicBezTo>
                <a:moveTo>
                  <a:pt x="807270" y="2284964"/>
                </a:moveTo>
                <a:cubicBezTo>
                  <a:pt x="772310" y="2291781"/>
                  <a:pt x="724348" y="2305446"/>
                  <a:pt x="678163" y="2309909"/>
                </a:cubicBezTo>
                <a:moveTo>
                  <a:pt x="1920063" y="2559364"/>
                </a:moveTo>
                <a:cubicBezTo>
                  <a:pt x="1881714" y="2520748"/>
                  <a:pt x="1861728" y="2490758"/>
                  <a:pt x="1842226" y="2445440"/>
                </a:cubicBezTo>
                <a:moveTo>
                  <a:pt x="3359004" y="2275274"/>
                </a:moveTo>
                <a:cubicBezTo>
                  <a:pt x="3359121" y="2320577"/>
                  <a:pt x="3342789" y="2364841"/>
                  <a:pt x="3327893" y="2400263"/>
                </a:cubicBezTo>
                <a:moveTo>
                  <a:pt x="3976809" y="1502881"/>
                </a:moveTo>
                <a:cubicBezTo>
                  <a:pt x="4237738" y="1594692"/>
                  <a:pt x="4367560" y="1782446"/>
                  <a:pt x="4355624" y="1970101"/>
                </a:cubicBezTo>
                <a:moveTo>
                  <a:pt x="4870422" y="1005282"/>
                </a:moveTo>
                <a:cubicBezTo>
                  <a:pt x="4838326" y="1080649"/>
                  <a:pt x="4767228" y="1147281"/>
                  <a:pt x="4701697" y="1180489"/>
                </a:cubicBezTo>
                <a:moveTo>
                  <a:pt x="4465622" y="355259"/>
                </a:moveTo>
                <a:cubicBezTo>
                  <a:pt x="4469745" y="381280"/>
                  <a:pt x="4475305" y="409876"/>
                  <a:pt x="4474478" y="438018"/>
                </a:cubicBezTo>
                <a:moveTo>
                  <a:pt x="3388252" y="258751"/>
                </a:moveTo>
                <a:cubicBezTo>
                  <a:pt x="3412337" y="213079"/>
                  <a:pt x="3440116" y="180404"/>
                  <a:pt x="3474711" y="153208"/>
                </a:cubicBezTo>
                <a:moveTo>
                  <a:pt x="2579932" y="309035"/>
                </a:moveTo>
                <a:cubicBezTo>
                  <a:pt x="2592227" y="280929"/>
                  <a:pt x="2599150" y="246370"/>
                  <a:pt x="2621764" y="218027"/>
                </a:cubicBezTo>
                <a:moveTo>
                  <a:pt x="1631320" y="339939"/>
                </a:moveTo>
                <a:cubicBezTo>
                  <a:pt x="1690013" y="367388"/>
                  <a:pt x="1736727" y="396353"/>
                  <a:pt x="1782799" y="428197"/>
                </a:cubicBezTo>
                <a:moveTo>
                  <a:pt x="480889" y="1033763"/>
                </a:moveTo>
                <a:cubicBezTo>
                  <a:pt x="474661" y="1005817"/>
                  <a:pt x="461382" y="969701"/>
                  <a:pt x="454439" y="940856"/>
                </a:cubicBezTo>
              </a:path>
            </a:pathLst>
          </a:custGeom>
          <a:noFill/>
          <a:ln w="28575">
            <a:solidFill>
              <a:srgbClr val="2F5597"/>
            </a:solidFill>
            <a:extLst>
              <a:ext uri="{C807C97D-BFC1-408E-A445-0C87EB9F89A2}">
                <ask:lineSketchStyleProps xmlns:ask="http://schemas.microsoft.com/office/drawing/2018/sketchyshapes" xmlns="" sd="349740817">
                  <a:prstGeom prst="cloudCallout">
                    <a:avLst>
                      <a:gd name="adj1" fmla="val 41025"/>
                      <a:gd name="adj2" fmla="val 436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dirty="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rPr>
              <a:t>Was kann </a:t>
            </a:r>
            <a:r>
              <a:rPr lang="de-DE" sz="6000" b="1" dirty="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rPr>
              <a:t>ich</a:t>
            </a:r>
            <a:r>
              <a:rPr lang="de-DE" sz="3000" dirty="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rPr>
              <a:t> tun, damit sich die „Digitalisierung“ möglichst positiv auf die Umwelt auswirkt?</a:t>
            </a:r>
            <a:endParaRPr lang="de-DE" dirty="0">
              <a:solidFill>
                <a:schemeClr val="tx1"/>
              </a:solidFill>
              <a:latin typeface="The Hand Extrablack" panose="03070A020305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737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2C8AB11D-8569-3C7F-F6BC-959BA526E1E0}"/>
              </a:ext>
            </a:extLst>
          </p:cNvPr>
          <p:cNvSpPr/>
          <p:nvPr/>
        </p:nvSpPr>
        <p:spPr>
          <a:xfrm>
            <a:off x="3474030" y="2569945"/>
            <a:ext cx="6006855" cy="3168791"/>
          </a:xfrm>
          <a:prstGeom prst="rect">
            <a:avLst/>
          </a:prstGeom>
          <a:noFill/>
          <a:ln>
            <a:solidFill>
              <a:srgbClr val="2F55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Überlegt euch, was wir tun können, </a:t>
            </a:r>
          </a:p>
          <a:p>
            <a:r>
              <a:rPr lang="de-DE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damit die Auswirkungen möglichst positiv sind.</a:t>
            </a:r>
          </a:p>
          <a:p>
            <a:endParaRPr lang="de-DE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Notiert</a:t>
            </a:r>
            <a:r>
              <a:rPr lang="de-DE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hierfür auf dem Blatt …</a:t>
            </a:r>
          </a:p>
          <a:p>
            <a:r>
              <a:rPr lang="de-DE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… die </a:t>
            </a:r>
            <a:r>
              <a:rPr lang="de-DE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Vorteile</a:t>
            </a:r>
            <a:r>
              <a:rPr lang="de-DE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die Ihr ausnutzen könnt.</a:t>
            </a:r>
          </a:p>
          <a:p>
            <a:r>
              <a:rPr lang="de-DE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… wie ihr euch verhaltet, um die </a:t>
            </a:r>
            <a:r>
              <a:rPr lang="de-DE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Nachteile</a:t>
            </a:r>
            <a:r>
              <a:rPr lang="de-DE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möglichst gering zu halten.</a:t>
            </a:r>
          </a:p>
        </p:txBody>
      </p:sp>
      <p:sp>
        <p:nvSpPr>
          <p:cNvPr id="2" name="Denkblase: wolkenförmig 1">
            <a:extLst>
              <a:ext uri="{FF2B5EF4-FFF2-40B4-BE49-F238E27FC236}">
                <a16:creationId xmlns:a16="http://schemas.microsoft.com/office/drawing/2014/main" id="{B8309F5E-CF35-0A27-645B-FE4C185182C7}"/>
              </a:ext>
            </a:extLst>
          </p:cNvPr>
          <p:cNvSpPr/>
          <p:nvPr/>
        </p:nvSpPr>
        <p:spPr>
          <a:xfrm rot="400530">
            <a:off x="504833" y="4288265"/>
            <a:ext cx="2402189" cy="1680181"/>
          </a:xfrm>
          <a:custGeom>
            <a:avLst/>
            <a:gdLst>
              <a:gd name="connsiteX0" fmla="*/ 216864 w 2402189"/>
              <a:gd name="connsiteY0" fmla="*/ 558893 h 1680181"/>
              <a:gd name="connsiteX1" fmla="*/ 312673 w 2402189"/>
              <a:gd name="connsiteY1" fmla="*/ 268634 h 1680181"/>
              <a:gd name="connsiteX2" fmla="*/ 778765 w 2402189"/>
              <a:gd name="connsiteY2" fmla="*/ 202321 h 1680181"/>
              <a:gd name="connsiteX3" fmla="*/ 1248693 w 2402189"/>
              <a:gd name="connsiteY3" fmla="*/ 133481 h 1680181"/>
              <a:gd name="connsiteX4" fmla="*/ 1431804 w 2402189"/>
              <a:gd name="connsiteY4" fmla="*/ 7778 h 1680181"/>
              <a:gd name="connsiteX5" fmla="*/ 1658900 w 2402189"/>
              <a:gd name="connsiteY5" fmla="*/ 96493 h 1680181"/>
              <a:gd name="connsiteX6" fmla="*/ 1971963 w 2402189"/>
              <a:gd name="connsiteY6" fmla="*/ 26836 h 1680181"/>
              <a:gd name="connsiteX7" fmla="*/ 2130719 w 2402189"/>
              <a:gd name="connsiteY7" fmla="*/ 216867 h 1680181"/>
              <a:gd name="connsiteX8" fmla="*/ 2334460 w 2402189"/>
              <a:gd name="connsiteY8" fmla="*/ 401298 h 1680181"/>
              <a:gd name="connsiteX9" fmla="*/ 2325341 w 2402189"/>
              <a:gd name="connsiteY9" fmla="*/ 601286 h 1680181"/>
              <a:gd name="connsiteX10" fmla="*/ 2391957 w 2402189"/>
              <a:gd name="connsiteY10" fmla="*/ 907064 h 1680181"/>
              <a:gd name="connsiteX11" fmla="*/ 2079895 w 2402189"/>
              <a:gd name="connsiteY11" fmla="*/ 1174726 h 1680181"/>
              <a:gd name="connsiteX12" fmla="*/ 1968182 w 2402189"/>
              <a:gd name="connsiteY12" fmla="*/ 1404079 h 1680181"/>
              <a:gd name="connsiteX13" fmla="*/ 1587835 w 2402189"/>
              <a:gd name="connsiteY13" fmla="*/ 1431848 h 1680181"/>
              <a:gd name="connsiteX14" fmla="*/ 1316032 w 2402189"/>
              <a:gd name="connsiteY14" fmla="*/ 1676525 h 1680181"/>
              <a:gd name="connsiteX15" fmla="*/ 916390 w 2402189"/>
              <a:gd name="connsiteY15" fmla="*/ 1527175 h 1680181"/>
              <a:gd name="connsiteX16" fmla="*/ 322738 w 2402189"/>
              <a:gd name="connsiteY16" fmla="*/ 1379615 h 1680181"/>
              <a:gd name="connsiteX17" fmla="*/ 61722 w 2402189"/>
              <a:gd name="connsiteY17" fmla="*/ 1215408 h 1680181"/>
              <a:gd name="connsiteX18" fmla="*/ 117495 w 2402189"/>
              <a:gd name="connsiteY18" fmla="*/ 993757 h 1680181"/>
              <a:gd name="connsiteX19" fmla="*/ -279 w 2402189"/>
              <a:gd name="connsiteY19" fmla="*/ 766349 h 1680181"/>
              <a:gd name="connsiteX20" fmla="*/ 214806 w 2402189"/>
              <a:gd name="connsiteY20" fmla="*/ 564221 h 1680181"/>
              <a:gd name="connsiteX21" fmla="*/ 216864 w 2402189"/>
              <a:gd name="connsiteY21" fmla="*/ 558893 h 1680181"/>
              <a:gd name="connsiteX0" fmla="*/ 526269 w 2402189"/>
              <a:gd name="connsiteY0" fmla="*/ 1896605 h 1680181"/>
              <a:gd name="connsiteX1" fmla="*/ 479597 w 2402189"/>
              <a:gd name="connsiteY1" fmla="*/ 1943277 h 1680181"/>
              <a:gd name="connsiteX2" fmla="*/ 432925 w 2402189"/>
              <a:gd name="connsiteY2" fmla="*/ 1896605 h 1680181"/>
              <a:gd name="connsiteX3" fmla="*/ 479597 w 2402189"/>
              <a:gd name="connsiteY3" fmla="*/ 1849933 h 1680181"/>
              <a:gd name="connsiteX4" fmla="*/ 526269 w 2402189"/>
              <a:gd name="connsiteY4" fmla="*/ 1896605 h 1680181"/>
              <a:gd name="connsiteX0" fmla="*/ 623333 w 2402189"/>
              <a:gd name="connsiteY0" fmla="*/ 1822813 h 1680181"/>
              <a:gd name="connsiteX1" fmla="*/ 529990 w 2402189"/>
              <a:gd name="connsiteY1" fmla="*/ 1916156 h 1680181"/>
              <a:gd name="connsiteX2" fmla="*/ 436647 w 2402189"/>
              <a:gd name="connsiteY2" fmla="*/ 1822813 h 1680181"/>
              <a:gd name="connsiteX3" fmla="*/ 529990 w 2402189"/>
              <a:gd name="connsiteY3" fmla="*/ 1729470 h 1680181"/>
              <a:gd name="connsiteX4" fmla="*/ 623333 w 2402189"/>
              <a:gd name="connsiteY4" fmla="*/ 1822813 h 1680181"/>
              <a:gd name="connsiteX0" fmla="*/ 773038 w 2402189"/>
              <a:gd name="connsiteY0" fmla="*/ 1671937 h 1680181"/>
              <a:gd name="connsiteX1" fmla="*/ 633023 w 2402189"/>
              <a:gd name="connsiteY1" fmla="*/ 1811952 h 1680181"/>
              <a:gd name="connsiteX2" fmla="*/ 493008 w 2402189"/>
              <a:gd name="connsiteY2" fmla="*/ 1671937 h 1680181"/>
              <a:gd name="connsiteX3" fmla="*/ 633023 w 2402189"/>
              <a:gd name="connsiteY3" fmla="*/ 1531922 h 1680181"/>
              <a:gd name="connsiteX4" fmla="*/ 773038 w 2402189"/>
              <a:gd name="connsiteY4" fmla="*/ 1671937 h 1680181"/>
              <a:gd name="connsiteX0" fmla="*/ 260960 w 2402189"/>
              <a:gd name="connsiteY0" fmla="*/ 1018104 h 1680181"/>
              <a:gd name="connsiteX1" fmla="*/ 120109 w 2402189"/>
              <a:gd name="connsiteY1" fmla="*/ 987106 h 1680181"/>
              <a:gd name="connsiteX2" fmla="*/ 385239 w 2402189"/>
              <a:gd name="connsiteY2" fmla="*/ 1357329 h 1680181"/>
              <a:gd name="connsiteX3" fmla="*/ 323628 w 2402189"/>
              <a:gd name="connsiteY3" fmla="*/ 1372147 h 1680181"/>
              <a:gd name="connsiteX4" fmla="*/ 916279 w 2402189"/>
              <a:gd name="connsiteY4" fmla="*/ 1520330 h 1680181"/>
              <a:gd name="connsiteX5" fmla="*/ 879134 w 2402189"/>
              <a:gd name="connsiteY5" fmla="*/ 1452656 h 1680181"/>
              <a:gd name="connsiteX6" fmla="*/ 1602960 w 2402189"/>
              <a:gd name="connsiteY6" fmla="*/ 1351573 h 1680181"/>
              <a:gd name="connsiteX7" fmla="*/ 1588113 w 2402189"/>
              <a:gd name="connsiteY7" fmla="*/ 1425820 h 1680181"/>
              <a:gd name="connsiteX8" fmla="*/ 1897784 w 2402189"/>
              <a:gd name="connsiteY8" fmla="*/ 892751 h 1680181"/>
              <a:gd name="connsiteX9" fmla="*/ 2078560 w 2402189"/>
              <a:gd name="connsiteY9" fmla="*/ 1170292 h 1680181"/>
              <a:gd name="connsiteX10" fmla="*/ 2324229 w 2402189"/>
              <a:gd name="connsiteY10" fmla="*/ 597164 h 1680181"/>
              <a:gd name="connsiteX11" fmla="*/ 2243711 w 2402189"/>
              <a:gd name="connsiteY11" fmla="*/ 701242 h 1680181"/>
              <a:gd name="connsiteX12" fmla="*/ 2131053 w 2402189"/>
              <a:gd name="connsiteY12" fmla="*/ 211033 h 1680181"/>
              <a:gd name="connsiteX13" fmla="*/ 2135279 w 2402189"/>
              <a:gd name="connsiteY13" fmla="*/ 260194 h 1680181"/>
              <a:gd name="connsiteX14" fmla="*/ 1616917 w 2402189"/>
              <a:gd name="connsiteY14" fmla="*/ 153705 h 1680181"/>
              <a:gd name="connsiteX15" fmla="*/ 1658177 w 2402189"/>
              <a:gd name="connsiteY15" fmla="*/ 91009 h 1680181"/>
              <a:gd name="connsiteX16" fmla="*/ 1231177 w 2402189"/>
              <a:gd name="connsiteY16" fmla="*/ 183575 h 1680181"/>
              <a:gd name="connsiteX17" fmla="*/ 1251140 w 2402189"/>
              <a:gd name="connsiteY17" fmla="*/ 129513 h 1680181"/>
              <a:gd name="connsiteX18" fmla="*/ 778487 w 2402189"/>
              <a:gd name="connsiteY18" fmla="*/ 201932 h 1680181"/>
              <a:gd name="connsiteX19" fmla="*/ 850775 w 2402189"/>
              <a:gd name="connsiteY19" fmla="*/ 254360 h 1680181"/>
              <a:gd name="connsiteX20" fmla="*/ 229486 w 2402189"/>
              <a:gd name="connsiteY20" fmla="*/ 614082 h 1680181"/>
              <a:gd name="connsiteX21" fmla="*/ 216864 w 2402189"/>
              <a:gd name="connsiteY21" fmla="*/ 558893 h 168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402189" h="1680181" extrusionOk="0">
                <a:moveTo>
                  <a:pt x="216864" y="558893"/>
                </a:moveTo>
                <a:cubicBezTo>
                  <a:pt x="201657" y="451844"/>
                  <a:pt x="224425" y="357364"/>
                  <a:pt x="312673" y="268634"/>
                </a:cubicBezTo>
                <a:cubicBezTo>
                  <a:pt x="433182" y="140350"/>
                  <a:pt x="621932" y="110742"/>
                  <a:pt x="778765" y="202321"/>
                </a:cubicBezTo>
                <a:cubicBezTo>
                  <a:pt x="868939" y="28672"/>
                  <a:pt x="1136570" y="14478"/>
                  <a:pt x="1248693" y="133481"/>
                </a:cubicBezTo>
                <a:cubicBezTo>
                  <a:pt x="1271254" y="60681"/>
                  <a:pt x="1364587" y="16382"/>
                  <a:pt x="1431804" y="7778"/>
                </a:cubicBezTo>
                <a:cubicBezTo>
                  <a:pt x="1508460" y="-16346"/>
                  <a:pt x="1605005" y="27013"/>
                  <a:pt x="1658900" y="96493"/>
                </a:cubicBezTo>
                <a:cubicBezTo>
                  <a:pt x="1732972" y="20561"/>
                  <a:pt x="1864666" y="-14221"/>
                  <a:pt x="1971963" y="26836"/>
                </a:cubicBezTo>
                <a:cubicBezTo>
                  <a:pt x="2053946" y="74746"/>
                  <a:pt x="2109616" y="140411"/>
                  <a:pt x="2130719" y="216867"/>
                </a:cubicBezTo>
                <a:cubicBezTo>
                  <a:pt x="2218418" y="244173"/>
                  <a:pt x="2299163" y="306164"/>
                  <a:pt x="2334460" y="401298"/>
                </a:cubicBezTo>
                <a:cubicBezTo>
                  <a:pt x="2364604" y="471381"/>
                  <a:pt x="2363718" y="541960"/>
                  <a:pt x="2325341" y="601286"/>
                </a:cubicBezTo>
                <a:cubicBezTo>
                  <a:pt x="2409184" y="696509"/>
                  <a:pt x="2418689" y="800250"/>
                  <a:pt x="2391957" y="907064"/>
                </a:cubicBezTo>
                <a:cubicBezTo>
                  <a:pt x="2343869" y="1047264"/>
                  <a:pt x="2234717" y="1158831"/>
                  <a:pt x="2079895" y="1174726"/>
                </a:cubicBezTo>
                <a:cubicBezTo>
                  <a:pt x="2061587" y="1260074"/>
                  <a:pt x="2035151" y="1331238"/>
                  <a:pt x="1968182" y="1404079"/>
                </a:cubicBezTo>
                <a:cubicBezTo>
                  <a:pt x="1868119" y="1480984"/>
                  <a:pt x="1682897" y="1505875"/>
                  <a:pt x="1587835" y="1431848"/>
                </a:cubicBezTo>
                <a:cubicBezTo>
                  <a:pt x="1549349" y="1574744"/>
                  <a:pt x="1454535" y="1649724"/>
                  <a:pt x="1316032" y="1676525"/>
                </a:cubicBezTo>
                <a:cubicBezTo>
                  <a:pt x="1165759" y="1711313"/>
                  <a:pt x="994818" y="1675216"/>
                  <a:pt x="916390" y="1527175"/>
                </a:cubicBezTo>
                <a:cubicBezTo>
                  <a:pt x="713798" y="1637192"/>
                  <a:pt x="459255" y="1569863"/>
                  <a:pt x="322738" y="1379615"/>
                </a:cubicBezTo>
                <a:cubicBezTo>
                  <a:pt x="201918" y="1396421"/>
                  <a:pt x="95819" y="1320253"/>
                  <a:pt x="61722" y="1215408"/>
                </a:cubicBezTo>
                <a:cubicBezTo>
                  <a:pt x="49383" y="1128268"/>
                  <a:pt x="62628" y="1049210"/>
                  <a:pt x="117495" y="993757"/>
                </a:cubicBezTo>
                <a:cubicBezTo>
                  <a:pt x="18673" y="953383"/>
                  <a:pt x="-15438" y="873377"/>
                  <a:pt x="-279" y="766349"/>
                </a:cubicBezTo>
                <a:cubicBezTo>
                  <a:pt x="13701" y="661361"/>
                  <a:pt x="106660" y="571677"/>
                  <a:pt x="214806" y="564221"/>
                </a:cubicBezTo>
                <a:cubicBezTo>
                  <a:pt x="215521" y="562461"/>
                  <a:pt x="216374" y="560920"/>
                  <a:pt x="216864" y="558893"/>
                </a:cubicBezTo>
                <a:close/>
              </a:path>
              <a:path w="2402189" h="1680181" extrusionOk="0">
                <a:moveTo>
                  <a:pt x="526269" y="1896605"/>
                </a:moveTo>
                <a:cubicBezTo>
                  <a:pt x="527386" y="1922050"/>
                  <a:pt x="504303" y="1943504"/>
                  <a:pt x="479597" y="1943277"/>
                </a:cubicBezTo>
                <a:cubicBezTo>
                  <a:pt x="454596" y="1939669"/>
                  <a:pt x="431037" y="1923193"/>
                  <a:pt x="432925" y="1896605"/>
                </a:cubicBezTo>
                <a:cubicBezTo>
                  <a:pt x="435031" y="1866846"/>
                  <a:pt x="454563" y="1847253"/>
                  <a:pt x="479597" y="1849933"/>
                </a:cubicBezTo>
                <a:cubicBezTo>
                  <a:pt x="506451" y="1850528"/>
                  <a:pt x="528605" y="1873754"/>
                  <a:pt x="526269" y="1896605"/>
                </a:cubicBezTo>
                <a:close/>
              </a:path>
              <a:path w="2402189" h="1680181" extrusionOk="0">
                <a:moveTo>
                  <a:pt x="623333" y="1822813"/>
                </a:moveTo>
                <a:cubicBezTo>
                  <a:pt x="624836" y="1871004"/>
                  <a:pt x="576011" y="1910138"/>
                  <a:pt x="529990" y="1916156"/>
                </a:cubicBezTo>
                <a:cubicBezTo>
                  <a:pt x="477095" y="1913552"/>
                  <a:pt x="437760" y="1873260"/>
                  <a:pt x="436647" y="1822813"/>
                </a:cubicBezTo>
                <a:cubicBezTo>
                  <a:pt x="436540" y="1766175"/>
                  <a:pt x="469421" y="1726395"/>
                  <a:pt x="529990" y="1729470"/>
                </a:cubicBezTo>
                <a:cubicBezTo>
                  <a:pt x="584572" y="1727665"/>
                  <a:pt x="622538" y="1777975"/>
                  <a:pt x="623333" y="1822813"/>
                </a:cubicBezTo>
                <a:close/>
              </a:path>
              <a:path w="2402189" h="1680181" extrusionOk="0">
                <a:moveTo>
                  <a:pt x="773038" y="1671937"/>
                </a:moveTo>
                <a:cubicBezTo>
                  <a:pt x="768934" y="1748106"/>
                  <a:pt x="707115" y="1800950"/>
                  <a:pt x="633023" y="1811952"/>
                </a:cubicBezTo>
                <a:cubicBezTo>
                  <a:pt x="544888" y="1812379"/>
                  <a:pt x="489310" y="1753014"/>
                  <a:pt x="493008" y="1671937"/>
                </a:cubicBezTo>
                <a:cubicBezTo>
                  <a:pt x="486608" y="1603534"/>
                  <a:pt x="553955" y="1525553"/>
                  <a:pt x="633023" y="1531922"/>
                </a:cubicBezTo>
                <a:cubicBezTo>
                  <a:pt x="720118" y="1521499"/>
                  <a:pt x="761291" y="1594821"/>
                  <a:pt x="773038" y="1671937"/>
                </a:cubicBezTo>
                <a:close/>
              </a:path>
              <a:path w="2402189" h="1680181" fill="none" extrusionOk="0">
                <a:moveTo>
                  <a:pt x="260960" y="1018104"/>
                </a:moveTo>
                <a:cubicBezTo>
                  <a:pt x="204800" y="1028224"/>
                  <a:pt x="165793" y="1017414"/>
                  <a:pt x="120109" y="987106"/>
                </a:cubicBezTo>
                <a:moveTo>
                  <a:pt x="385239" y="1357329"/>
                </a:moveTo>
                <a:cubicBezTo>
                  <a:pt x="367008" y="1363464"/>
                  <a:pt x="348734" y="1368698"/>
                  <a:pt x="323628" y="1372147"/>
                </a:cubicBezTo>
                <a:moveTo>
                  <a:pt x="916279" y="1520330"/>
                </a:moveTo>
                <a:cubicBezTo>
                  <a:pt x="897913" y="1497700"/>
                  <a:pt x="888357" y="1479349"/>
                  <a:pt x="879134" y="1452656"/>
                </a:cubicBezTo>
                <a:moveTo>
                  <a:pt x="1602960" y="1351573"/>
                </a:moveTo>
                <a:cubicBezTo>
                  <a:pt x="1602475" y="1377799"/>
                  <a:pt x="1595075" y="1404818"/>
                  <a:pt x="1588113" y="1425820"/>
                </a:cubicBezTo>
                <a:moveTo>
                  <a:pt x="1897784" y="892751"/>
                </a:moveTo>
                <a:cubicBezTo>
                  <a:pt x="2022852" y="946818"/>
                  <a:pt x="2094306" y="1068647"/>
                  <a:pt x="2078560" y="1170292"/>
                </a:cubicBezTo>
                <a:moveTo>
                  <a:pt x="2324229" y="597164"/>
                </a:moveTo>
                <a:cubicBezTo>
                  <a:pt x="2309829" y="642262"/>
                  <a:pt x="2275462" y="678920"/>
                  <a:pt x="2243711" y="701242"/>
                </a:cubicBezTo>
                <a:moveTo>
                  <a:pt x="2131053" y="211033"/>
                </a:moveTo>
                <a:cubicBezTo>
                  <a:pt x="2131461" y="225765"/>
                  <a:pt x="2136674" y="241962"/>
                  <a:pt x="2135279" y="260194"/>
                </a:cubicBezTo>
                <a:moveTo>
                  <a:pt x="1616917" y="153705"/>
                </a:moveTo>
                <a:cubicBezTo>
                  <a:pt x="1628225" y="128127"/>
                  <a:pt x="1641607" y="108040"/>
                  <a:pt x="1658177" y="91009"/>
                </a:cubicBezTo>
                <a:moveTo>
                  <a:pt x="1231177" y="183575"/>
                </a:moveTo>
                <a:cubicBezTo>
                  <a:pt x="1236497" y="165907"/>
                  <a:pt x="1241399" y="146556"/>
                  <a:pt x="1251140" y="129513"/>
                </a:cubicBezTo>
                <a:moveTo>
                  <a:pt x="778487" y="201932"/>
                </a:moveTo>
                <a:cubicBezTo>
                  <a:pt x="809244" y="220012"/>
                  <a:pt x="828519" y="236652"/>
                  <a:pt x="850775" y="254360"/>
                </a:cubicBezTo>
                <a:moveTo>
                  <a:pt x="229486" y="614082"/>
                </a:moveTo>
                <a:cubicBezTo>
                  <a:pt x="226371" y="597137"/>
                  <a:pt x="219942" y="576799"/>
                  <a:pt x="216864" y="558893"/>
                </a:cubicBezTo>
              </a:path>
            </a:pathLst>
          </a:custGeom>
          <a:noFill/>
          <a:ln w="28575">
            <a:solidFill>
              <a:srgbClr val="2F5597"/>
            </a:solidFill>
            <a:extLst>
              <a:ext uri="{C807C97D-BFC1-408E-A445-0C87EB9F89A2}">
                <ask:lineSketchStyleProps xmlns:ask="http://schemas.microsoft.com/office/drawing/2018/sketchyshapes" xmlns="" sd="349740817">
                  <a:prstGeom prst="cloudCallout">
                    <a:avLst>
                      <a:gd name="adj1" fmla="val -30035"/>
                      <a:gd name="adj2" fmla="val 6288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bg1">
                    <a:lumMod val="50000"/>
                  </a:schemeClr>
                </a:solidFill>
                <a:latin typeface="The Hand Extrablack" panose="03070A02030502020204" pitchFamily="66" charset="0"/>
              </a:rPr>
              <a:t>Was kann ich tun, damit sich die „Digitalisierung“ möglichst positiv auf die Umwelt auswirkt?</a:t>
            </a:r>
            <a:endParaRPr lang="de-DE" sz="1600" dirty="0">
              <a:solidFill>
                <a:schemeClr val="tx1"/>
              </a:solidFill>
              <a:latin typeface="The Hand Extrablack" panose="03070A02030502020204" pitchFamily="66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ED5965F-AF72-7085-6865-EC9F20E2B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842" y="2986911"/>
            <a:ext cx="1568563" cy="233485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6648EB8-6EEB-D35D-11FF-A829EDBB1119}"/>
              </a:ext>
            </a:extLst>
          </p:cNvPr>
          <p:cNvSpPr/>
          <p:nvPr/>
        </p:nvSpPr>
        <p:spPr>
          <a:xfrm>
            <a:off x="3474030" y="927441"/>
            <a:ext cx="5920228" cy="1026488"/>
          </a:xfrm>
          <a:prstGeom prst="rect">
            <a:avLst/>
          </a:prstGeom>
          <a:noFill/>
          <a:ln>
            <a:solidFill>
              <a:srgbClr val="2F55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e-DE" b="1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Informiert</a:t>
            </a:r>
            <a:r>
              <a:rPr lang="de-DE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euch, wie sich die Digitalisierung auf unsere Umwelt auswirkt.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6DEF93F-6F7D-2BE2-9DBC-AEE8B8A50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121" y="800666"/>
            <a:ext cx="1784803" cy="1280038"/>
          </a:xfrm>
          <a:prstGeom prst="rect">
            <a:avLst/>
          </a:prstGeom>
        </p:spPr>
      </p:pic>
      <p:sp>
        <p:nvSpPr>
          <p:cNvPr id="12" name="Sprechblase: rechteckig 11">
            <a:extLst>
              <a:ext uri="{FF2B5EF4-FFF2-40B4-BE49-F238E27FC236}">
                <a16:creationId xmlns:a16="http://schemas.microsoft.com/office/drawing/2014/main" id="{4A9A5B60-6A15-6F1E-3835-FA8C5C9CAB7D}"/>
              </a:ext>
            </a:extLst>
          </p:cNvPr>
          <p:cNvSpPr/>
          <p:nvPr/>
        </p:nvSpPr>
        <p:spPr>
          <a:xfrm>
            <a:off x="475343" y="2569945"/>
            <a:ext cx="2521194" cy="1280038"/>
          </a:xfrm>
          <a:custGeom>
            <a:avLst/>
            <a:gdLst>
              <a:gd name="connsiteX0" fmla="*/ 0 w 2521194"/>
              <a:gd name="connsiteY0" fmla="*/ 0 h 1280038"/>
              <a:gd name="connsiteX1" fmla="*/ 420199 w 2521194"/>
              <a:gd name="connsiteY1" fmla="*/ 0 h 1280038"/>
              <a:gd name="connsiteX2" fmla="*/ 420199 w 2521194"/>
              <a:gd name="connsiteY2" fmla="*/ 0 h 1280038"/>
              <a:gd name="connsiteX3" fmla="*/ 1050498 w 2521194"/>
              <a:gd name="connsiteY3" fmla="*/ 0 h 1280038"/>
              <a:gd name="connsiteX4" fmla="*/ 2521194 w 2521194"/>
              <a:gd name="connsiteY4" fmla="*/ 0 h 1280038"/>
              <a:gd name="connsiteX5" fmla="*/ 2521194 w 2521194"/>
              <a:gd name="connsiteY5" fmla="*/ 746689 h 1280038"/>
              <a:gd name="connsiteX6" fmla="*/ 2521194 w 2521194"/>
              <a:gd name="connsiteY6" fmla="*/ 746689 h 1280038"/>
              <a:gd name="connsiteX7" fmla="*/ 2521194 w 2521194"/>
              <a:gd name="connsiteY7" fmla="*/ 1066698 h 1280038"/>
              <a:gd name="connsiteX8" fmla="*/ 2521194 w 2521194"/>
              <a:gd name="connsiteY8" fmla="*/ 1280038 h 1280038"/>
              <a:gd name="connsiteX9" fmla="*/ 1050498 w 2521194"/>
              <a:gd name="connsiteY9" fmla="*/ 1280038 h 1280038"/>
              <a:gd name="connsiteX10" fmla="*/ 600170 w 2521194"/>
              <a:gd name="connsiteY10" fmla="*/ 1445304 h 1280038"/>
              <a:gd name="connsiteX11" fmla="*/ 420199 w 2521194"/>
              <a:gd name="connsiteY11" fmla="*/ 1280038 h 1280038"/>
              <a:gd name="connsiteX12" fmla="*/ 0 w 2521194"/>
              <a:gd name="connsiteY12" fmla="*/ 1280038 h 1280038"/>
              <a:gd name="connsiteX13" fmla="*/ 0 w 2521194"/>
              <a:gd name="connsiteY13" fmla="*/ 1066698 h 1280038"/>
              <a:gd name="connsiteX14" fmla="*/ 0 w 2521194"/>
              <a:gd name="connsiteY14" fmla="*/ 746689 h 1280038"/>
              <a:gd name="connsiteX15" fmla="*/ 0 w 2521194"/>
              <a:gd name="connsiteY15" fmla="*/ 746689 h 1280038"/>
              <a:gd name="connsiteX16" fmla="*/ 0 w 2521194"/>
              <a:gd name="connsiteY16" fmla="*/ 0 h 128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21194" h="1280038" fill="none" extrusionOk="0">
                <a:moveTo>
                  <a:pt x="0" y="0"/>
                </a:moveTo>
                <a:cubicBezTo>
                  <a:pt x="161617" y="10085"/>
                  <a:pt x="340074" y="7211"/>
                  <a:pt x="420199" y="0"/>
                </a:cubicBezTo>
                <a:lnTo>
                  <a:pt x="420199" y="0"/>
                </a:lnTo>
                <a:cubicBezTo>
                  <a:pt x="730614" y="50015"/>
                  <a:pt x="783018" y="-33047"/>
                  <a:pt x="1050498" y="0"/>
                </a:cubicBezTo>
                <a:cubicBezTo>
                  <a:pt x="1671453" y="-92087"/>
                  <a:pt x="1910059" y="12835"/>
                  <a:pt x="2521194" y="0"/>
                </a:cubicBezTo>
                <a:cubicBezTo>
                  <a:pt x="2462257" y="182559"/>
                  <a:pt x="2571323" y="516067"/>
                  <a:pt x="2521194" y="746689"/>
                </a:cubicBezTo>
                <a:lnTo>
                  <a:pt x="2521194" y="746689"/>
                </a:lnTo>
                <a:cubicBezTo>
                  <a:pt x="2526092" y="825624"/>
                  <a:pt x="2523877" y="995809"/>
                  <a:pt x="2521194" y="1066698"/>
                </a:cubicBezTo>
                <a:cubicBezTo>
                  <a:pt x="2524442" y="1161723"/>
                  <a:pt x="2525129" y="1240106"/>
                  <a:pt x="2521194" y="1280038"/>
                </a:cubicBezTo>
                <a:cubicBezTo>
                  <a:pt x="1886819" y="1347508"/>
                  <a:pt x="1777590" y="1202279"/>
                  <a:pt x="1050498" y="1280038"/>
                </a:cubicBezTo>
                <a:cubicBezTo>
                  <a:pt x="962200" y="1348988"/>
                  <a:pt x="770642" y="1371964"/>
                  <a:pt x="600170" y="1445304"/>
                </a:cubicBezTo>
                <a:cubicBezTo>
                  <a:pt x="547753" y="1408306"/>
                  <a:pt x="458994" y="1306023"/>
                  <a:pt x="420199" y="1280038"/>
                </a:cubicBezTo>
                <a:cubicBezTo>
                  <a:pt x="251977" y="1286359"/>
                  <a:pt x="124762" y="1312342"/>
                  <a:pt x="0" y="1280038"/>
                </a:cubicBezTo>
                <a:cubicBezTo>
                  <a:pt x="10887" y="1180644"/>
                  <a:pt x="-17702" y="1115589"/>
                  <a:pt x="0" y="1066698"/>
                </a:cubicBezTo>
                <a:cubicBezTo>
                  <a:pt x="821" y="930603"/>
                  <a:pt x="7632" y="816302"/>
                  <a:pt x="0" y="746689"/>
                </a:cubicBezTo>
                <a:lnTo>
                  <a:pt x="0" y="746689"/>
                </a:lnTo>
                <a:cubicBezTo>
                  <a:pt x="-64174" y="547098"/>
                  <a:pt x="-36937" y="341220"/>
                  <a:pt x="0" y="0"/>
                </a:cubicBezTo>
                <a:close/>
              </a:path>
              <a:path w="2521194" h="1280038" stroke="0" extrusionOk="0">
                <a:moveTo>
                  <a:pt x="0" y="0"/>
                </a:moveTo>
                <a:cubicBezTo>
                  <a:pt x="160750" y="-16093"/>
                  <a:pt x="240763" y="36601"/>
                  <a:pt x="420199" y="0"/>
                </a:cubicBezTo>
                <a:lnTo>
                  <a:pt x="420199" y="0"/>
                </a:lnTo>
                <a:cubicBezTo>
                  <a:pt x="678131" y="-5160"/>
                  <a:pt x="854643" y="11200"/>
                  <a:pt x="1050498" y="0"/>
                </a:cubicBezTo>
                <a:cubicBezTo>
                  <a:pt x="1687582" y="107135"/>
                  <a:pt x="1859742" y="34538"/>
                  <a:pt x="2521194" y="0"/>
                </a:cubicBezTo>
                <a:cubicBezTo>
                  <a:pt x="2490783" y="323399"/>
                  <a:pt x="2460758" y="506853"/>
                  <a:pt x="2521194" y="746689"/>
                </a:cubicBezTo>
                <a:lnTo>
                  <a:pt x="2521194" y="746689"/>
                </a:lnTo>
                <a:cubicBezTo>
                  <a:pt x="2523413" y="901206"/>
                  <a:pt x="2494015" y="972555"/>
                  <a:pt x="2521194" y="1066698"/>
                </a:cubicBezTo>
                <a:cubicBezTo>
                  <a:pt x="2519033" y="1144687"/>
                  <a:pt x="2518202" y="1252333"/>
                  <a:pt x="2521194" y="1280038"/>
                </a:cubicBezTo>
                <a:cubicBezTo>
                  <a:pt x="2294499" y="1315205"/>
                  <a:pt x="1414230" y="1200045"/>
                  <a:pt x="1050498" y="1280038"/>
                </a:cubicBezTo>
                <a:cubicBezTo>
                  <a:pt x="920374" y="1289242"/>
                  <a:pt x="648200" y="1411546"/>
                  <a:pt x="600170" y="1445304"/>
                </a:cubicBezTo>
                <a:cubicBezTo>
                  <a:pt x="568068" y="1395607"/>
                  <a:pt x="492881" y="1369561"/>
                  <a:pt x="420199" y="1280038"/>
                </a:cubicBezTo>
                <a:cubicBezTo>
                  <a:pt x="321431" y="1313676"/>
                  <a:pt x="75458" y="1247725"/>
                  <a:pt x="0" y="1280038"/>
                </a:cubicBezTo>
                <a:cubicBezTo>
                  <a:pt x="-13530" y="1251884"/>
                  <a:pt x="-4615" y="1145359"/>
                  <a:pt x="0" y="1066698"/>
                </a:cubicBezTo>
                <a:cubicBezTo>
                  <a:pt x="8667" y="943605"/>
                  <a:pt x="19819" y="788583"/>
                  <a:pt x="0" y="746689"/>
                </a:cubicBezTo>
                <a:lnTo>
                  <a:pt x="0" y="746689"/>
                </a:lnTo>
                <a:cubicBezTo>
                  <a:pt x="65455" y="386594"/>
                  <a:pt x="47474" y="310230"/>
                  <a:pt x="0" y="0"/>
                </a:cubicBezTo>
                <a:close/>
              </a:path>
            </a:pathLst>
          </a:custGeom>
          <a:solidFill>
            <a:srgbClr val="2F5597"/>
          </a:solidFill>
          <a:ln w="28575">
            <a:solidFill>
              <a:srgbClr val="2F5597"/>
            </a:solidFill>
            <a:extLst>
              <a:ext uri="{C807C97D-BFC1-408E-A445-0C87EB9F89A2}">
                <ask:lineSketchStyleProps xmlns:ask="http://schemas.microsoft.com/office/drawing/2018/sketchyshapes" xmlns="" sd="349740817">
                  <a:prstGeom prst="wedgeRectCallout">
                    <a:avLst>
                      <a:gd name="adj1" fmla="val -26195"/>
                      <a:gd name="adj2" fmla="val 6291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cap="all" dirty="0">
                <a:solidFill>
                  <a:schemeClr val="bg1">
                    <a:lumMod val="85000"/>
                  </a:schemeClr>
                </a:solidFill>
                <a:latin typeface="The Hand Extrablack" panose="03070A02030502020204" pitchFamily="66" charset="0"/>
              </a:rPr>
              <a:t>„Viele kleine Leute, </a:t>
            </a:r>
          </a:p>
          <a:p>
            <a:pPr algn="ctr"/>
            <a:r>
              <a:rPr lang="de-DE" sz="1400" cap="all" dirty="0">
                <a:solidFill>
                  <a:schemeClr val="bg1">
                    <a:lumMod val="85000"/>
                  </a:schemeClr>
                </a:solidFill>
                <a:latin typeface="The Hand Extrablack" panose="03070A02030502020204" pitchFamily="66" charset="0"/>
              </a:rPr>
              <a:t>die an vielen kleinen Orten </a:t>
            </a:r>
          </a:p>
          <a:p>
            <a:pPr algn="ctr"/>
            <a:r>
              <a:rPr lang="de-DE" sz="1400" cap="all" dirty="0">
                <a:solidFill>
                  <a:schemeClr val="bg1">
                    <a:lumMod val="85000"/>
                  </a:schemeClr>
                </a:solidFill>
                <a:latin typeface="The Hand Extrablack" panose="03070A02030502020204" pitchFamily="66" charset="0"/>
              </a:rPr>
              <a:t>viele kleine Dinge tun, </a:t>
            </a:r>
          </a:p>
          <a:p>
            <a:pPr algn="ctr"/>
            <a:r>
              <a:rPr lang="de-DE" sz="1400" cap="all" dirty="0">
                <a:solidFill>
                  <a:schemeClr val="bg1">
                    <a:lumMod val="85000"/>
                  </a:schemeClr>
                </a:solidFill>
                <a:latin typeface="The Hand Extrablack" panose="03070A02030502020204" pitchFamily="66" charset="0"/>
              </a:rPr>
              <a:t>können das Gesicht der Welt verändern.“ </a:t>
            </a:r>
          </a:p>
          <a:p>
            <a:pPr algn="ctr"/>
            <a:r>
              <a:rPr lang="de-DE" sz="1400" cap="all" dirty="0">
                <a:solidFill>
                  <a:schemeClr val="bg1">
                    <a:lumMod val="85000"/>
                  </a:schemeClr>
                </a:solidFill>
                <a:latin typeface="The Hand Extrablack" panose="03070A02030502020204" pitchFamily="66" charset="0"/>
              </a:rPr>
              <a:t> Afrikanisches Sprichwort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3485FD1-B1B9-8E80-90A2-32461779E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53" y="927441"/>
            <a:ext cx="2581219" cy="138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64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944</Words>
  <Application>Microsoft Office PowerPoint</Application>
  <PresentationFormat>Breitbild</PresentationFormat>
  <Paragraphs>93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3" baseType="lpstr">
      <vt:lpstr>Arial</vt:lpstr>
      <vt:lpstr>Modern Love Caps</vt:lpstr>
      <vt:lpstr>Calibri</vt:lpstr>
      <vt:lpstr>The Hand Extrablack</vt:lpstr>
      <vt:lpstr>Times New Roman</vt:lpstr>
      <vt:lpstr>Calibri Light</vt:lpstr>
      <vt:lpstr>Batang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ISB München</dc:creator>
  <cp:lastModifiedBy>Weber, Alexandra</cp:lastModifiedBy>
  <cp:revision>149</cp:revision>
  <dcterms:created xsi:type="dcterms:W3CDTF">2023-08-10T15:04:25Z</dcterms:created>
  <dcterms:modified xsi:type="dcterms:W3CDTF">2025-05-15T17:11:45Z</dcterms:modified>
</cp:coreProperties>
</file>