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3" r:id="rId6"/>
    <p:sldId id="269" r:id="rId7"/>
    <p:sldId id="272" r:id="rId8"/>
    <p:sldId id="265" r:id="rId9"/>
    <p:sldId id="266" r:id="rId10"/>
    <p:sldId id="270" r:id="rId11"/>
    <p:sldId id="271" r:id="rId1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ber, Alexandra" initials="WA" lastIdx="1" clrIdx="0">
    <p:extLst>
      <p:ext uri="{19B8F6BF-5375-455C-9EA6-DF929625EA0E}">
        <p15:presenceInfo xmlns:p15="http://schemas.microsoft.com/office/powerpoint/2012/main" userId="4460ecbdd7165f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6196-3EED-4A5A-8521-81FEAB6A45B8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C4925-3237-46E3-B0AF-929AC68AA2F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77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Klick auf das Bild wird die Präsentation „Die EU in meinem Alltag“ aufgerufen.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C4925-3237-46E3-B0AF-929AC68AA2F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7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B1E42-47F9-4D94-B21A-BEAE24F16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193BF8A-08C4-4CBF-B04E-6AF6EB4FB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58F097-3BD6-4630-9E4A-428409D63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2DEE5B-5A9D-4957-9526-F4BF4046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525B71-52A6-4393-9A00-F6FA3E9E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522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C1BF45-E87A-400A-B15B-BB1357F3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069CBB-3303-42DF-BB78-F6AAF8283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144726-4784-4F7D-81A5-42100FF3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B4D665-3C7C-41BC-B969-086A2753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97A2EB-78AB-4F21-AC37-8DD20F4E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98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8781B1-30C8-450D-9B91-7590CE51CA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BF82BB-926A-45C4-A8F4-3B1A82C72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23BE81-C1EA-423C-BDBC-D68863CB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815397-678B-4BFA-B3F4-DC5336993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0FC0E3-7291-41D8-BED4-2C380FF0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27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04D9A-2C88-4A5E-A576-FEEF6FDDE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1C0ED6-713E-4DAE-AA10-0D80FC88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0D96D3-8E13-442D-B55A-ABFC3F2E2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B940FD-8A48-4AC8-A5A5-81A27317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9DEA83-F853-4168-B330-8BF317C35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9757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027B1-E90F-432B-81D8-82A00574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7D8450-FD23-40F3-99A7-9EABF90CB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1D5D67-0F83-47A2-8A9D-78F85CABF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8F7D67-E75E-426E-AC71-5EA142EB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3CF491-A290-4C5F-B593-13177B18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15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40587-5F8A-4073-AD98-F60F05E7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FAE2B9-099B-4770-B4FE-1B506C298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E2FD56-7F4F-4021-B78C-FDD6F0483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217773-64D5-4195-A128-E3EAF4323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7B59AD-5010-492F-92E1-B25D8B79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771DBE-A0E4-4246-AE45-C4E43E1D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C5873B-7D44-4730-95F1-192D4FF4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833B68-E07C-423A-A96A-5DAAFA162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BF28C46-A40F-4951-BCE0-C07D23CE0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5993BB-355F-44D8-A80D-B22258D25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459702-8D1F-4A42-83C3-241CA6744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1C764C-43D0-44A7-A42E-0F72AE16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FBC3F3-6AE8-4448-87E0-6F709CA18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6086859-F7C3-42F7-9E66-E732DA3A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9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97EA76-8E6C-4D7E-BB11-894012EE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00BA8B-F3A0-4D19-BF22-2EAB7E6D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223A5B-1F87-4C62-8C50-721268E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9CE21A-DE8C-4A8A-8EC3-9621A687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8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FACB88B9-B500-4405-B582-4C4E344F9E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379626" y="136687"/>
            <a:ext cx="762984" cy="523189"/>
          </a:xfrm>
          <a:prstGeom prst="rect">
            <a:avLst/>
          </a:prstGeom>
          <a:noFill/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AE850A0-B5B8-4A66-A6E0-043B9B1DB731}"/>
              </a:ext>
            </a:extLst>
          </p:cNvPr>
          <p:cNvGrpSpPr/>
          <p:nvPr userDrawn="1"/>
        </p:nvGrpSpPr>
        <p:grpSpPr>
          <a:xfrm>
            <a:off x="125967" y="6046688"/>
            <a:ext cx="12380290" cy="1052733"/>
            <a:chOff x="125967" y="6046688"/>
            <a:chExt cx="12380290" cy="1052733"/>
          </a:xfrm>
        </p:grpSpPr>
        <p:pic>
          <p:nvPicPr>
            <p:cNvPr id="11" name="Grafik 10" descr="Ein Pinselstrich">
              <a:extLst>
                <a:ext uri="{FF2B5EF4-FFF2-40B4-BE49-F238E27FC236}">
                  <a16:creationId xmlns:a16="http://schemas.microsoft.com/office/drawing/2014/main" id="{76E7BAE4-917B-4FD3-847F-7506D7C16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96299" y="6072176"/>
              <a:ext cx="5580963" cy="1027245"/>
            </a:xfrm>
            <a:prstGeom prst="rect">
              <a:avLst/>
            </a:prstGeom>
          </p:spPr>
        </p:pic>
        <p:sp>
          <p:nvSpPr>
            <p:cNvPr id="12" name="Date Placeholder 3">
              <a:extLst>
                <a:ext uri="{FF2B5EF4-FFF2-40B4-BE49-F238E27FC236}">
                  <a16:creationId xmlns:a16="http://schemas.microsoft.com/office/drawing/2014/main" id="{37359170-437F-4C1F-BE11-853F10D508B6}"/>
                </a:ext>
              </a:extLst>
            </p:cNvPr>
            <p:cNvSpPr txBox="1">
              <a:spLocks/>
            </p:cNvSpPr>
            <p:nvPr/>
          </p:nvSpPr>
          <p:spPr>
            <a:xfrm>
              <a:off x="9768894" y="6314492"/>
              <a:ext cx="2737363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b="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Arbeitskreis Politische Bildung </a:t>
              </a:r>
            </a:p>
          </p:txBody>
        </p:sp>
        <p:sp>
          <p:nvSpPr>
            <p:cNvPr id="13" name="Slide Number Placeholder 5">
              <a:extLst>
                <a:ext uri="{FF2B5EF4-FFF2-40B4-BE49-F238E27FC236}">
                  <a16:creationId xmlns:a16="http://schemas.microsoft.com/office/drawing/2014/main" id="{15088CB7-F38E-478A-83D0-6D6784B242B7}"/>
                </a:ext>
              </a:extLst>
            </p:cNvPr>
            <p:cNvSpPr txBox="1">
              <a:spLocks/>
            </p:cNvSpPr>
            <p:nvPr/>
          </p:nvSpPr>
          <p:spPr>
            <a:xfrm>
              <a:off x="3549164" y="6399870"/>
              <a:ext cx="4275667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en-US"/>
              </a:defPPr>
              <a:lvl1pPr marL="0" algn="r" defTabSz="457200" rtl="0" eaLnBrk="1" latinLnBrk="0" hangingPunct="1">
                <a:defRPr sz="1100" kern="1200">
                  <a:solidFill>
                    <a:srgbClr val="8C98C5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100" b="0" kern="100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www.politischebildung.schule.bayern.de</a:t>
              </a:r>
            </a:p>
          </p:txBody>
        </p:sp>
        <p:pic>
          <p:nvPicPr>
            <p:cNvPr id="14" name="Grafik 13" descr="Ein Pinselstrich">
              <a:extLst>
                <a:ext uri="{FF2B5EF4-FFF2-40B4-BE49-F238E27FC236}">
                  <a16:creationId xmlns:a16="http://schemas.microsoft.com/office/drawing/2014/main" id="{37F6E07C-EB0F-4931-92CC-924E53267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967" y="6046688"/>
              <a:ext cx="3912633" cy="902125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D8DEA33E-5871-4B1C-8F0D-9B3D3726F9B0}"/>
              </a:ext>
            </a:extLst>
          </p:cNvPr>
          <p:cNvSpPr txBox="1"/>
          <p:nvPr userDrawn="1"/>
        </p:nvSpPr>
        <p:spPr bwMode="auto">
          <a:xfrm>
            <a:off x="9740838" y="136687"/>
            <a:ext cx="342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Europawahl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ED6D80F-7CB3-4555-BCC3-27EDCD1D69CC}"/>
              </a:ext>
            </a:extLst>
          </p:cNvPr>
          <p:cNvGrpSpPr/>
          <p:nvPr userDrawn="1"/>
        </p:nvGrpSpPr>
        <p:grpSpPr>
          <a:xfrm rot="20437110">
            <a:off x="11284091" y="278833"/>
            <a:ext cx="782304" cy="700411"/>
            <a:chOff x="10498463" y="985074"/>
            <a:chExt cx="1028661" cy="1028661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9F5ABAB4-31E8-4689-BC12-A1733C5FAEF0}"/>
                </a:ext>
              </a:extLst>
            </p:cNvPr>
            <p:cNvSpPr/>
            <p:nvPr/>
          </p:nvSpPr>
          <p:spPr>
            <a:xfrm>
              <a:off x="10553700" y="1000125"/>
              <a:ext cx="420127" cy="465114"/>
            </a:xfrm>
            <a:prstGeom prst="ellipse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" name="Bogen 19">
              <a:extLst>
                <a:ext uri="{FF2B5EF4-FFF2-40B4-BE49-F238E27FC236}">
                  <a16:creationId xmlns:a16="http://schemas.microsoft.com/office/drawing/2014/main" id="{57C481E3-C875-43E0-899D-7FE65EECC694}"/>
                </a:ext>
              </a:extLst>
            </p:cNvPr>
            <p:cNvSpPr/>
            <p:nvPr/>
          </p:nvSpPr>
          <p:spPr>
            <a:xfrm rot="19636057">
              <a:off x="10634599" y="985074"/>
              <a:ext cx="304800" cy="1028661"/>
            </a:xfrm>
            <a:prstGeom prst="arc">
              <a:avLst>
                <a:gd name="adj1" fmla="val 16547389"/>
                <a:gd name="adj2" fmla="val 1245070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Bogen 20">
              <a:extLst>
                <a:ext uri="{FF2B5EF4-FFF2-40B4-BE49-F238E27FC236}">
                  <a16:creationId xmlns:a16="http://schemas.microsoft.com/office/drawing/2014/main" id="{6A32BF01-2B0A-467C-ACC4-AC5BD8D8912A}"/>
                </a:ext>
              </a:extLst>
            </p:cNvPr>
            <p:cNvSpPr/>
            <p:nvPr/>
          </p:nvSpPr>
          <p:spPr>
            <a:xfrm rot="14628606">
              <a:off x="10860394" y="714971"/>
              <a:ext cx="304800" cy="1028661"/>
            </a:xfrm>
            <a:prstGeom prst="arc">
              <a:avLst>
                <a:gd name="adj1" fmla="val 16625046"/>
                <a:gd name="adj2" fmla="val 708693"/>
              </a:avLst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56338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1EE039-DC2C-43F7-8117-BBBAA6F0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48940-0AB8-4821-8F3E-D724A0556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8704B1-CB17-4046-8FE5-B0E526A52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B0ECA-52E9-4B98-BCE6-74241BE6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24E977-8D61-4487-B2D9-B10E20B00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4A5880-F247-4557-8DAC-EE709F0E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57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BF653-2F10-4DE6-B7E8-1E29E137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776BD56-665D-4546-AAF2-2E9E3A648D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37FF91-42F2-4B0B-9AB2-52971821F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7412EF-132B-4630-8EC1-4F752BA0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CCBF7C-1177-48A6-9D8C-16CA948EA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55290C-2BF3-458A-9002-1AC04699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1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303968-E1B0-4C3B-A827-16A50EF8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35F991-781A-48E1-B695-075A09C2D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DFDC2-58C6-48BE-BF59-42D744A2C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69F4A-0E2A-4C84-B3D9-B935C3636952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601208-AFA9-47FB-954A-BB63AAF4C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39FFEE-5108-4B6E-8195-0B09691B8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BE7C4-ADCD-4936-9C91-F9D3220241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14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undestag.de/dokumente/textarchiv/2022/kw45-de-europawahlgesetz-917458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.europarl.europa.eu/files/live/sites/youth/files/assets/documents/ambassador%20school/active%20lessons/pdf/4%20-%20The%20EU%20in%20our%20daily%20lives/de-presentation-daily-lif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undestag.de/dokumente/textarchiv/2022/kw45-de-europawahlgesetz-917458" TargetMode="Externa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5F96D0A-801A-4E1E-91EC-653CFC8AC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0667"/>
          <a:stretch/>
        </p:blipFill>
        <p:spPr>
          <a:xfrm>
            <a:off x="902765" y="1008669"/>
            <a:ext cx="10285163" cy="511781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F0A008C-B7B0-417F-977D-97B2CBABA2AA}"/>
              </a:ext>
            </a:extLst>
          </p:cNvPr>
          <p:cNvSpPr txBox="1"/>
          <p:nvPr/>
        </p:nvSpPr>
        <p:spPr>
          <a:xfrm>
            <a:off x="4235622" y="2387800"/>
            <a:ext cx="46756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Juni 2024</a:t>
            </a:r>
          </a:p>
          <a:p>
            <a:r>
              <a:rPr lang="de-D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Europawahl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831D846-F996-4D95-89EF-78DA671D78DB}"/>
              </a:ext>
            </a:extLst>
          </p:cNvPr>
          <p:cNvSpPr txBox="1"/>
          <p:nvPr/>
        </p:nvSpPr>
        <p:spPr>
          <a:xfrm>
            <a:off x="9568206" y="6003370"/>
            <a:ext cx="2553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©istockphoto.com/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iStock-932091474</a:t>
            </a:r>
            <a:r>
              <a:rPr lang="de-DE" sz="1000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1A19CB-5D3B-4376-851E-A989AF80D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1"/>
          <a:stretch/>
        </p:blipFill>
        <p:spPr>
          <a:xfrm>
            <a:off x="5090390" y="3627530"/>
            <a:ext cx="2692861" cy="12631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B804620-8B51-482E-9B54-EB21AD4CE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712" y="4161340"/>
            <a:ext cx="1010121" cy="66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20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AEA5E64-E3B7-470A-88DB-C20B55A44439}"/>
              </a:ext>
            </a:extLst>
          </p:cNvPr>
          <p:cNvSpPr txBox="1"/>
          <p:nvPr/>
        </p:nvSpPr>
        <p:spPr>
          <a:xfrm>
            <a:off x="943897" y="1032388"/>
            <a:ext cx="9409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Bildnachweis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17EA55-8BCA-416E-B04C-7CDE1032FDF8}"/>
              </a:ext>
            </a:extLst>
          </p:cNvPr>
          <p:cNvSpPr txBox="1"/>
          <p:nvPr/>
        </p:nvSpPr>
        <p:spPr>
          <a:xfrm>
            <a:off x="943897" y="1509253"/>
            <a:ext cx="9409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1 Europaflagge, istockphoto.com – Bild-Nr. iStock-932091474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5 Europakarte, clipdealer.com – Bild-Nr. 330084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7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Openclipart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SVG ID: 93500/126671/59911/71097/71098/71148/59912  - freesvg.org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8 Junge Frau, clipdealer.com – Bild-Nr. A47836911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590EA6B-BE6F-4FB6-A226-913B168DE9ED}"/>
              </a:ext>
            </a:extLst>
          </p:cNvPr>
          <p:cNvSpPr/>
          <p:nvPr/>
        </p:nvSpPr>
        <p:spPr>
          <a:xfrm>
            <a:off x="943897" y="3352489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Quellennachweis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D16646D-E966-4BA0-A5FC-148095DB6F2B}"/>
              </a:ext>
            </a:extLst>
          </p:cNvPr>
          <p:cNvSpPr txBox="1"/>
          <p:nvPr/>
        </p:nvSpPr>
        <p:spPr>
          <a:xfrm>
            <a:off x="943897" y="3903406"/>
            <a:ext cx="10677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Website des Deutschen Bundestages,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https://www.bundestag.de/dokumente/textarchiv/2022/kw45-de-europawahlgesetz-917458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, zuletzt eingesehen am 6.8.2023</a:t>
            </a:r>
          </a:p>
        </p:txBody>
      </p:sp>
    </p:spTree>
    <p:extLst>
      <p:ext uri="{BB962C8B-B14F-4D97-AF65-F5344CB8AC3E}">
        <p14:creationId xmlns:p14="http://schemas.microsoft.com/office/powerpoint/2010/main" val="1631799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7947B64-0309-43BC-B851-3E2F796D738A}"/>
              </a:ext>
            </a:extLst>
          </p:cNvPr>
          <p:cNvSpPr txBox="1"/>
          <p:nvPr/>
        </p:nvSpPr>
        <p:spPr>
          <a:xfrm>
            <a:off x="1553497" y="2879948"/>
            <a:ext cx="931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Erstellt im Arbeitskreis Politische Bildung.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7A060D-7E93-4454-97CE-8B337ED9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4313" y="3516388"/>
            <a:ext cx="48768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3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E1C7938-221C-4625-946A-6B5F2BD04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79626" y="136687"/>
            <a:ext cx="762984" cy="523189"/>
          </a:xfrm>
          <a:prstGeom prst="rect">
            <a:avLst/>
          </a:prstGeom>
          <a:noFill/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233AED7-D23B-4F5B-A320-56164A425261}"/>
              </a:ext>
            </a:extLst>
          </p:cNvPr>
          <p:cNvSpPr txBox="1"/>
          <p:nvPr/>
        </p:nvSpPr>
        <p:spPr>
          <a:xfrm>
            <a:off x="4075895" y="1632634"/>
            <a:ext cx="4817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Zur Europawahl 2024…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1DEFF9DB-0428-4690-A5B1-8CBB4BD704A6}"/>
              </a:ext>
            </a:extLst>
          </p:cNvPr>
          <p:cNvSpPr/>
          <p:nvPr/>
        </p:nvSpPr>
        <p:spPr>
          <a:xfrm>
            <a:off x="2119246" y="2380537"/>
            <a:ext cx="7641843" cy="1027245"/>
          </a:xfrm>
          <a:prstGeom prst="leftRightArrow">
            <a:avLst>
              <a:gd name="adj1" fmla="val 55622"/>
              <a:gd name="adj2" fmla="val 50000"/>
            </a:avLst>
          </a:prstGeom>
          <a:solidFill>
            <a:schemeClr val="accent1">
              <a:lumMod val="75000"/>
            </a:schemeClr>
          </a:solidFill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 descr="Schuhabdrücke mit einfarbiger Füllung">
            <a:extLst>
              <a:ext uri="{FF2B5EF4-FFF2-40B4-BE49-F238E27FC236}">
                <a16:creationId xmlns:a16="http://schemas.microsoft.com/office/drawing/2014/main" id="{47C3E938-9EF3-40B0-8E0E-EBC739A75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519844" y="2665558"/>
            <a:ext cx="457200" cy="457200"/>
          </a:xfrm>
          <a:prstGeom prst="rect">
            <a:avLst/>
          </a:prstGeom>
        </p:spPr>
      </p:pic>
      <p:pic>
        <p:nvPicPr>
          <p:cNvPr id="18" name="Grafik 17" descr="Schuhabdrücke mit einfarbiger Füllung">
            <a:extLst>
              <a:ext uri="{FF2B5EF4-FFF2-40B4-BE49-F238E27FC236}">
                <a16:creationId xmlns:a16="http://schemas.microsoft.com/office/drawing/2014/main" id="{F9949272-1315-40CE-80AC-01E44B11B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303100" y="2665559"/>
            <a:ext cx="457200" cy="457200"/>
          </a:xfrm>
          <a:prstGeom prst="rect">
            <a:avLst/>
          </a:prstGeom>
        </p:spPr>
      </p:pic>
      <p:pic>
        <p:nvPicPr>
          <p:cNvPr id="19" name="Grafik 18" descr="Schuhabdrücke mit einfarbiger Füllung">
            <a:extLst>
              <a:ext uri="{FF2B5EF4-FFF2-40B4-BE49-F238E27FC236}">
                <a16:creationId xmlns:a16="http://schemas.microsoft.com/office/drawing/2014/main" id="{47380000-37DF-4E80-9A77-CCC6913AC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7929948" y="2665558"/>
            <a:ext cx="457200" cy="457200"/>
          </a:xfrm>
          <a:prstGeom prst="rect">
            <a:avLst/>
          </a:prstGeom>
        </p:spPr>
      </p:pic>
      <p:pic>
        <p:nvPicPr>
          <p:cNvPr id="20" name="Grafik 19" descr="Schuhabdrücke mit einfarbiger Füllung">
            <a:extLst>
              <a:ext uri="{FF2B5EF4-FFF2-40B4-BE49-F238E27FC236}">
                <a16:creationId xmlns:a16="http://schemas.microsoft.com/office/drawing/2014/main" id="{DEEC8F94-38C9-4CE8-B01A-AB1C685F0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582061" y="2665558"/>
            <a:ext cx="457200" cy="457200"/>
          </a:xfrm>
          <a:prstGeom prst="rect">
            <a:avLst/>
          </a:prstGeom>
        </p:spPr>
      </p:pic>
      <p:pic>
        <p:nvPicPr>
          <p:cNvPr id="21" name="Grafik 20" descr="Schuhabdrücke mit einfarbiger Füllung">
            <a:extLst>
              <a:ext uri="{FF2B5EF4-FFF2-40B4-BE49-F238E27FC236}">
                <a16:creationId xmlns:a16="http://schemas.microsoft.com/office/drawing/2014/main" id="{F9D76A93-3F80-4253-833A-CC9FB32077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774135" y="2664321"/>
            <a:ext cx="457200" cy="457200"/>
          </a:xfrm>
          <a:prstGeom prst="rect">
            <a:avLst/>
          </a:prstGeom>
        </p:spPr>
      </p:pic>
      <p:pic>
        <p:nvPicPr>
          <p:cNvPr id="22" name="Grafik 21" descr="Schuhabdrücke mit einfarbiger Füllung">
            <a:extLst>
              <a:ext uri="{FF2B5EF4-FFF2-40B4-BE49-F238E27FC236}">
                <a16:creationId xmlns:a16="http://schemas.microsoft.com/office/drawing/2014/main" id="{CE0578D0-8E78-419B-A9C8-9A1290957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3426248" y="2664321"/>
            <a:ext cx="457200" cy="457200"/>
          </a:xfrm>
          <a:prstGeom prst="rect">
            <a:avLst/>
          </a:prstGeom>
        </p:spPr>
      </p:pic>
      <p:pic>
        <p:nvPicPr>
          <p:cNvPr id="23" name="Grafik 22" descr="Schuhabdrücke mit einfarbiger Füllung">
            <a:extLst>
              <a:ext uri="{FF2B5EF4-FFF2-40B4-BE49-F238E27FC236}">
                <a16:creationId xmlns:a16="http://schemas.microsoft.com/office/drawing/2014/main" id="{1D228C04-9528-4238-A181-4B44546B7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053096" y="2664320"/>
            <a:ext cx="457200" cy="457200"/>
          </a:xfrm>
          <a:prstGeom prst="rect">
            <a:avLst/>
          </a:prstGeom>
        </p:spPr>
      </p:pic>
      <p:pic>
        <p:nvPicPr>
          <p:cNvPr id="24" name="Grafik 23" descr="Schuhabdrücke mit einfarbiger Füllung">
            <a:extLst>
              <a:ext uri="{FF2B5EF4-FFF2-40B4-BE49-F238E27FC236}">
                <a16:creationId xmlns:a16="http://schemas.microsoft.com/office/drawing/2014/main" id="{9E75E279-B5D7-4FC7-A33E-21BE42C43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705209" y="2664320"/>
            <a:ext cx="457200" cy="457200"/>
          </a:xfrm>
          <a:prstGeom prst="rect">
            <a:avLst/>
          </a:prstGeom>
        </p:spPr>
      </p:pic>
      <p:pic>
        <p:nvPicPr>
          <p:cNvPr id="25" name="Grafik 24" descr="Schuhabdrücke mit einfarbiger Füllung">
            <a:extLst>
              <a:ext uri="{FF2B5EF4-FFF2-40B4-BE49-F238E27FC236}">
                <a16:creationId xmlns:a16="http://schemas.microsoft.com/office/drawing/2014/main" id="{92B363F8-6F16-41D1-86CE-A5DE8F7179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5599109" y="2657130"/>
            <a:ext cx="457200" cy="4572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7DF3D223-69EC-48A9-98CF-7FC3D7E3D01D}"/>
              </a:ext>
            </a:extLst>
          </p:cNvPr>
          <p:cNvSpPr txBox="1"/>
          <p:nvPr/>
        </p:nvSpPr>
        <p:spPr>
          <a:xfrm>
            <a:off x="327974" y="3691565"/>
            <a:ext cx="2520000" cy="694315"/>
          </a:xfrm>
          <a:prstGeom prst="wedgeRectCallout">
            <a:avLst>
              <a:gd name="adj1" fmla="val -9116"/>
              <a:gd name="adj2" fmla="val -87032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…gehe ich auf jeden Fall wählen!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05D23EC-E951-4F2B-AB6C-10BC3978196F}"/>
              </a:ext>
            </a:extLst>
          </p:cNvPr>
          <p:cNvSpPr txBox="1"/>
          <p:nvPr/>
        </p:nvSpPr>
        <p:spPr>
          <a:xfrm>
            <a:off x="9344026" y="3524906"/>
            <a:ext cx="2520000" cy="704194"/>
          </a:xfrm>
          <a:prstGeom prst="wedgeRectCallout">
            <a:avLst>
              <a:gd name="adj1" fmla="val -6470"/>
              <a:gd name="adj2" fmla="val -78171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…gehe ich nicht wählen!</a:t>
            </a:r>
          </a:p>
        </p:txBody>
      </p:sp>
      <p:pic>
        <p:nvPicPr>
          <p:cNvPr id="28" name="Grafik 27" descr="Schuhabdrücke mit einfarbiger Füllung">
            <a:extLst>
              <a:ext uri="{FF2B5EF4-FFF2-40B4-BE49-F238E27FC236}">
                <a16:creationId xmlns:a16="http://schemas.microsoft.com/office/drawing/2014/main" id="{E4C80648-EBDF-4D7A-BB3D-F57C70181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101902" y="2633562"/>
            <a:ext cx="457200" cy="4572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CED6F981-043C-4183-B16C-9D8178096D33}"/>
              </a:ext>
            </a:extLst>
          </p:cNvPr>
          <p:cNvSpPr txBox="1"/>
          <p:nvPr/>
        </p:nvSpPr>
        <p:spPr>
          <a:xfrm>
            <a:off x="4933809" y="3734045"/>
            <a:ext cx="2520000" cy="694315"/>
          </a:xfrm>
          <a:prstGeom prst="wedgeRectCallout">
            <a:avLst>
              <a:gd name="adj1" fmla="val 1846"/>
              <a:gd name="adj2" fmla="val -8840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…gehe ich vielleicht wählen!</a:t>
            </a:r>
          </a:p>
        </p:txBody>
      </p:sp>
      <p:pic>
        <p:nvPicPr>
          <p:cNvPr id="30" name="Grafik 29" descr="Schuhabdrücke mit einfarbiger Füllung">
            <a:extLst>
              <a:ext uri="{FF2B5EF4-FFF2-40B4-BE49-F238E27FC236}">
                <a16:creationId xmlns:a16="http://schemas.microsoft.com/office/drawing/2014/main" id="{ED49BB53-C82E-4BAF-A104-9D61EB0F61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297485" y="2633562"/>
            <a:ext cx="457200" cy="457200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68D9DB1-20FD-452E-B363-344C1326BE1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1"/>
          <a:stretch/>
        </p:blipFill>
        <p:spPr>
          <a:xfrm>
            <a:off x="5421491" y="892877"/>
            <a:ext cx="1712930" cy="80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5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E2DD8AA-9C72-4E73-9D3E-AF86F601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/>
          <a:stretch/>
        </p:blipFill>
        <p:spPr>
          <a:xfrm>
            <a:off x="548640" y="1290317"/>
            <a:ext cx="7305040" cy="462352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7E3538-B957-4E9C-8FA0-F18DCC525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7"/>
          <a:stretch/>
        </p:blipFill>
        <p:spPr>
          <a:xfrm>
            <a:off x="7964170" y="1290317"/>
            <a:ext cx="3585866" cy="462353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DB61C1B-A589-4808-B0C9-08A74B13DB43}"/>
              </a:ext>
            </a:extLst>
          </p:cNvPr>
          <p:cNvSpPr txBox="1"/>
          <p:nvPr/>
        </p:nvSpPr>
        <p:spPr>
          <a:xfrm>
            <a:off x="11174973" y="5913847"/>
            <a:ext cx="1786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©ISB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39365A8-48ED-45BC-B903-6719F42CA6E0}"/>
              </a:ext>
            </a:extLst>
          </p:cNvPr>
          <p:cNvSpPr/>
          <p:nvPr/>
        </p:nvSpPr>
        <p:spPr>
          <a:xfrm>
            <a:off x="548640" y="611273"/>
            <a:ext cx="11001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Das Europaparlament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E4B64FE-372D-42F0-AF8A-494493210A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1"/>
          <a:stretch/>
        </p:blipFill>
        <p:spPr>
          <a:xfrm>
            <a:off x="8582092" y="4697553"/>
            <a:ext cx="2592881" cy="121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77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342E7FC-A756-440C-BD91-A1E38C9F03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8" y="1178560"/>
            <a:ext cx="4892422" cy="47423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E915752-CF15-4BDC-9BC7-0AD0FD9103AE}"/>
              </a:ext>
            </a:extLst>
          </p:cNvPr>
          <p:cNvSpPr txBox="1"/>
          <p:nvPr/>
        </p:nvSpPr>
        <p:spPr>
          <a:xfrm>
            <a:off x="6543040" y="3440609"/>
            <a:ext cx="48924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Das Europäische Parlament sitzt in Straßburg, hat aber auch in Luxemburg und Brüssel Standorte.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EC27A0-8BF1-4562-9B9A-7D20DC53B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1"/>
          <a:stretch/>
        </p:blipFill>
        <p:spPr>
          <a:xfrm>
            <a:off x="6096000" y="2010873"/>
            <a:ext cx="2592881" cy="1216293"/>
          </a:xfrm>
          <a:prstGeom prst="rect">
            <a:avLst/>
          </a:prstGeom>
        </p:spPr>
      </p:pic>
      <p:pic>
        <p:nvPicPr>
          <p:cNvPr id="7" name="Grafik 6" descr="Marker">
            <a:extLst>
              <a:ext uri="{FF2B5EF4-FFF2-40B4-BE49-F238E27FC236}">
                <a16:creationId xmlns:a16="http://schemas.microsoft.com/office/drawing/2014/main" id="{D3D2B314-1677-42AA-BFE7-B36C2AF027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3840" y="3308446"/>
            <a:ext cx="1334874" cy="13348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5772450-7AB7-427F-BCD2-BA596B648935}"/>
              </a:ext>
            </a:extLst>
          </p:cNvPr>
          <p:cNvSpPr txBox="1"/>
          <p:nvPr/>
        </p:nvSpPr>
        <p:spPr>
          <a:xfrm>
            <a:off x="4628561" y="5904560"/>
            <a:ext cx="22050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©clipdealer.com/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330084</a:t>
            </a: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128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0FCD11D-3F20-4F2F-9AD2-EC0764B4B6EA}"/>
              </a:ext>
            </a:extLst>
          </p:cNvPr>
          <p:cNvSpPr txBox="1"/>
          <p:nvPr/>
        </p:nvSpPr>
        <p:spPr>
          <a:xfrm>
            <a:off x="279400" y="731520"/>
            <a:ext cx="5648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Lösung Aufgabe 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9475CB0-C4ED-4658-BBCF-B96A8D4B30F3}"/>
              </a:ext>
            </a:extLst>
          </p:cNvPr>
          <p:cNvSpPr/>
          <p:nvPr/>
        </p:nvSpPr>
        <p:spPr>
          <a:xfrm>
            <a:off x="736600" y="1177003"/>
            <a:ext cx="10718800" cy="465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 Ziele und Gesetze der Europäischen Union sind der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Europäische Rat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Kommission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der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 der Europäischen Union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Ministerrat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und das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Europäische Parlament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zuständig. Das Europäische Parlament wählen wir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direkt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Jahre.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Indirekt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nehmen wir durch die Bundestagswahl Einfluss auf den Europäischen Rat, den Rat der Europäischen Union und die Zusammensetzung der Europäischen Kommission. Der Europäische Rat legt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zentrale Ziele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Europäischen Union fest. Der Rat der Europäischen Union beschließt zusammen mit dem Europäischen Parlament</a:t>
            </a:r>
            <a:r>
              <a:rPr lang="de-DE" sz="2000" dirty="0"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Gesetze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Europäische Kommission schlägt dem Europäischen Parlament und dem Rat der Europäischen Union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neue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Gesetze vor, verwaltet die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Haushaltsmittel</a:t>
            </a:r>
            <a:r>
              <a:rPr lang="de-DE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achtet darauf, dass sich die Mitgliedsländer an die </a:t>
            </a:r>
            <a:r>
              <a:rPr lang="de-DE" sz="2000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europäischen Richtlinien </a:t>
            </a:r>
            <a:r>
              <a:rPr lang="de-DE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Verordnungen halten.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25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feld 97">
            <a:extLst>
              <a:ext uri="{FF2B5EF4-FFF2-40B4-BE49-F238E27FC236}">
                <a16:creationId xmlns:a16="http://schemas.microsoft.com/office/drawing/2014/main" id="{7581418E-8A12-42EF-8723-9AC92992554E}"/>
              </a:ext>
            </a:extLst>
          </p:cNvPr>
          <p:cNvSpPr txBox="1"/>
          <p:nvPr/>
        </p:nvSpPr>
        <p:spPr>
          <a:xfrm>
            <a:off x="4909272" y="2024696"/>
            <a:ext cx="2526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Kommissions-präsidenten bzw. der Kommissions-</a:t>
            </a:r>
          </a:p>
          <a:p>
            <a:r>
              <a:rPr lang="de-DE" sz="1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präsidentin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02372A7-39C8-48FF-B5B7-1E4E99F2E413}"/>
              </a:ext>
            </a:extLst>
          </p:cNvPr>
          <p:cNvSpPr/>
          <p:nvPr/>
        </p:nvSpPr>
        <p:spPr>
          <a:xfrm>
            <a:off x="7799281" y="2911474"/>
            <a:ext cx="715491" cy="715491"/>
          </a:xfrm>
          <a:prstGeom prst="ellipse">
            <a:avLst/>
          </a:prstGeom>
          <a:gradFill>
            <a:gsLst>
              <a:gs pos="87500">
                <a:schemeClr val="accent1">
                  <a:lumMod val="75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000000" scaled="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CCE4AFE-84B0-4268-8DB0-3C51D8A86C03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8409990" y="3522184"/>
            <a:ext cx="623256" cy="5313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A828B1A-4AD9-4F83-A8F8-8B138D5638D7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7280805" y="3522184"/>
            <a:ext cx="623256" cy="5313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5FFCADC-D0BB-4345-AD95-8F80E0959273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157026" y="2432115"/>
            <a:ext cx="0" cy="4793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0D20E025-44CE-47D5-8129-E4651401BBD0}"/>
              </a:ext>
            </a:extLst>
          </p:cNvPr>
          <p:cNvSpPr txBox="1"/>
          <p:nvPr/>
        </p:nvSpPr>
        <p:spPr>
          <a:xfrm>
            <a:off x="8157026" y="2349842"/>
            <a:ext cx="2526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schlägt Gesetze </a:t>
            </a:r>
          </a:p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E7B1A69-FC20-4216-98AF-A3F1186A8CEC}"/>
              </a:ext>
            </a:extLst>
          </p:cNvPr>
          <p:cNvSpPr txBox="1"/>
          <p:nvPr/>
        </p:nvSpPr>
        <p:spPr>
          <a:xfrm>
            <a:off x="6837915" y="3805043"/>
            <a:ext cx="26866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beraten und</a:t>
            </a:r>
          </a:p>
          <a:p>
            <a:pPr algn="ctr"/>
            <a:endParaRPr lang="de-DE" sz="1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</a:t>
            </a:r>
          </a:p>
          <a:p>
            <a:pPr algn="ctr"/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Gesetze</a:t>
            </a: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46D2F92B-948C-465B-8E5D-C3FA370ADC5C}"/>
              </a:ext>
            </a:extLst>
          </p:cNvPr>
          <p:cNvCxnSpPr>
            <a:cxnSpLocks/>
          </p:cNvCxnSpPr>
          <p:nvPr/>
        </p:nvCxnSpPr>
        <p:spPr>
          <a:xfrm flipV="1">
            <a:off x="5995844" y="4513570"/>
            <a:ext cx="0" cy="6618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10187CD6-422B-4B50-B055-CD4FEA57C56A}"/>
              </a:ext>
            </a:extLst>
          </p:cNvPr>
          <p:cNvCxnSpPr/>
          <p:nvPr/>
        </p:nvCxnSpPr>
        <p:spPr>
          <a:xfrm>
            <a:off x="6262274" y="5118758"/>
            <a:ext cx="1565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AB2C4011-7B88-4CCE-9C5B-8667C441D15F}"/>
              </a:ext>
            </a:extLst>
          </p:cNvPr>
          <p:cNvSpPr txBox="1"/>
          <p:nvPr/>
        </p:nvSpPr>
        <p:spPr>
          <a:xfrm>
            <a:off x="268147" y="264307"/>
            <a:ext cx="9282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 des Europäischen Parlaments</a:t>
            </a: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13AE0355-6D82-431E-935E-7A59F96E1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1"/>
          <a:stretch/>
        </p:blipFill>
        <p:spPr>
          <a:xfrm>
            <a:off x="5088046" y="3063600"/>
            <a:ext cx="1815597" cy="851677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4832B974-967E-4D6D-AFF2-AF069B9A9398}"/>
              </a:ext>
            </a:extLst>
          </p:cNvPr>
          <p:cNvSpPr txBox="1"/>
          <p:nvPr/>
        </p:nvSpPr>
        <p:spPr>
          <a:xfrm>
            <a:off x="5266115" y="3950577"/>
            <a:ext cx="2223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Europäisches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</a:p>
        </p:txBody>
      </p:sp>
      <p:pic>
        <p:nvPicPr>
          <p:cNvPr id="57" name="Grafik 56">
            <a:extLst>
              <a:ext uri="{FF2B5EF4-FFF2-40B4-BE49-F238E27FC236}">
                <a16:creationId xmlns:a16="http://schemas.microsoft.com/office/drawing/2014/main" id="{64F445DF-6798-4EAF-A8A7-3E77030C0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430" y="3039920"/>
            <a:ext cx="1520411" cy="1013607"/>
          </a:xfrm>
          <a:prstGeom prst="rect">
            <a:avLst/>
          </a:prstGeom>
        </p:spPr>
      </p:pic>
      <p:sp>
        <p:nvSpPr>
          <p:cNvPr id="58" name="Textfeld 57">
            <a:extLst>
              <a:ext uri="{FF2B5EF4-FFF2-40B4-BE49-F238E27FC236}">
                <a16:creationId xmlns:a16="http://schemas.microsoft.com/office/drawing/2014/main" id="{DBA6E222-13F8-4AAF-A8C3-45A77C2A0243}"/>
              </a:ext>
            </a:extLst>
          </p:cNvPr>
          <p:cNvSpPr txBox="1"/>
          <p:nvPr/>
        </p:nvSpPr>
        <p:spPr>
          <a:xfrm>
            <a:off x="9411430" y="4013220"/>
            <a:ext cx="2468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Rat der Europäischen Union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31AAE25E-E217-4688-9663-7F0F167FA9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7"/>
          <a:stretch/>
        </p:blipFill>
        <p:spPr>
          <a:xfrm>
            <a:off x="7280805" y="1110144"/>
            <a:ext cx="1749256" cy="868977"/>
          </a:xfrm>
          <a:prstGeom prst="rect">
            <a:avLst/>
          </a:prstGeom>
        </p:spPr>
      </p:pic>
      <p:sp>
        <p:nvSpPr>
          <p:cNvPr id="61" name="Textfeld 60">
            <a:extLst>
              <a:ext uri="{FF2B5EF4-FFF2-40B4-BE49-F238E27FC236}">
                <a16:creationId xmlns:a16="http://schemas.microsoft.com/office/drawing/2014/main" id="{215AC417-D677-4D7F-AD70-23586BE10A23}"/>
              </a:ext>
            </a:extLst>
          </p:cNvPr>
          <p:cNvSpPr txBox="1"/>
          <p:nvPr/>
        </p:nvSpPr>
        <p:spPr>
          <a:xfrm>
            <a:off x="6884458" y="2020422"/>
            <a:ext cx="362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Europäische Kommission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69620ED9-C1BD-4468-9860-A00B388855AE}"/>
              </a:ext>
            </a:extLst>
          </p:cNvPr>
          <p:cNvCxnSpPr>
            <a:cxnSpLocks/>
          </p:cNvCxnSpPr>
          <p:nvPr/>
        </p:nvCxnSpPr>
        <p:spPr>
          <a:xfrm>
            <a:off x="4642022" y="1489429"/>
            <a:ext cx="2506531" cy="0"/>
          </a:xfrm>
          <a:prstGeom prst="straightConnector1">
            <a:avLst/>
          </a:prstGeom>
          <a:ln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F4E807CF-E1CF-41A3-AF2D-6F1BCA59342D}"/>
              </a:ext>
            </a:extLst>
          </p:cNvPr>
          <p:cNvCxnSpPr/>
          <p:nvPr/>
        </p:nvCxnSpPr>
        <p:spPr>
          <a:xfrm flipV="1">
            <a:off x="10513252" y="4967926"/>
            <a:ext cx="0" cy="867266"/>
          </a:xfrm>
          <a:prstGeom prst="straightConnector1">
            <a:avLst/>
          </a:prstGeom>
          <a:ln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6E1D4AAE-A13D-43A8-B8E9-F03E9BC6FBB1}"/>
              </a:ext>
            </a:extLst>
          </p:cNvPr>
          <p:cNvGrpSpPr/>
          <p:nvPr/>
        </p:nvGrpSpPr>
        <p:grpSpPr>
          <a:xfrm>
            <a:off x="3771961" y="5321140"/>
            <a:ext cx="4573570" cy="1289695"/>
            <a:chOff x="1817178" y="5277106"/>
            <a:chExt cx="4573570" cy="1289695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0261BA16-2A56-4B1D-98EA-AFCD3A072442}"/>
                </a:ext>
              </a:extLst>
            </p:cNvPr>
            <p:cNvGrpSpPr/>
            <p:nvPr/>
          </p:nvGrpSpPr>
          <p:grpSpPr>
            <a:xfrm>
              <a:off x="1817178" y="5277409"/>
              <a:ext cx="2941163" cy="1289392"/>
              <a:chOff x="197963" y="4573976"/>
              <a:chExt cx="5260156" cy="2362072"/>
            </a:xfrm>
          </p:grpSpPr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281CC5D7-8238-4915-9A2D-7EFF93276125}"/>
                  </a:ext>
                </a:extLst>
              </p:cNvPr>
              <p:cNvSpPr/>
              <p:nvPr/>
            </p:nvSpPr>
            <p:spPr>
              <a:xfrm>
                <a:off x="4059346" y="5220349"/>
                <a:ext cx="585413" cy="1507778"/>
              </a:xfrm>
              <a:prstGeom prst="ellipse">
                <a:avLst/>
              </a:prstGeom>
              <a:solidFill>
                <a:schemeClr val="accent1">
                  <a:lumMod val="50000"/>
                  <a:alpha val="6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9" name="Ellipse 38">
                <a:extLst>
                  <a:ext uri="{FF2B5EF4-FFF2-40B4-BE49-F238E27FC236}">
                    <a16:creationId xmlns:a16="http://schemas.microsoft.com/office/drawing/2014/main" id="{2D163906-BF86-4B61-B1A1-FDF9E4315FA4}"/>
                  </a:ext>
                </a:extLst>
              </p:cNvPr>
              <p:cNvSpPr/>
              <p:nvPr/>
            </p:nvSpPr>
            <p:spPr>
              <a:xfrm>
                <a:off x="4236331" y="4590690"/>
                <a:ext cx="347163" cy="500324"/>
              </a:xfrm>
              <a:prstGeom prst="ellipse">
                <a:avLst/>
              </a:prstGeom>
              <a:solidFill>
                <a:schemeClr val="accent1">
                  <a:lumMod val="50000"/>
                  <a:alpha val="78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A33D4597-3538-465A-8E9A-603C697BA9E7}"/>
                  </a:ext>
                </a:extLst>
              </p:cNvPr>
              <p:cNvSpPr/>
              <p:nvPr/>
            </p:nvSpPr>
            <p:spPr>
              <a:xfrm>
                <a:off x="1570212" y="5298936"/>
                <a:ext cx="585413" cy="1507778"/>
              </a:xfrm>
              <a:prstGeom prst="ellipse">
                <a:avLst/>
              </a:prstGeom>
              <a:solidFill>
                <a:schemeClr val="accent1">
                  <a:lumMod val="50000"/>
                  <a:alpha val="6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7" name="Ellipse 36">
                <a:extLst>
                  <a:ext uri="{FF2B5EF4-FFF2-40B4-BE49-F238E27FC236}">
                    <a16:creationId xmlns:a16="http://schemas.microsoft.com/office/drawing/2014/main" id="{18903B07-164E-478A-9F00-979521EBD1EB}"/>
                  </a:ext>
                </a:extLst>
              </p:cNvPr>
              <p:cNvSpPr/>
              <p:nvPr/>
            </p:nvSpPr>
            <p:spPr>
              <a:xfrm>
                <a:off x="1747197" y="4669277"/>
                <a:ext cx="347163" cy="500324"/>
              </a:xfrm>
              <a:prstGeom prst="ellipse">
                <a:avLst/>
              </a:prstGeom>
              <a:solidFill>
                <a:schemeClr val="accent1">
                  <a:lumMod val="50000"/>
                  <a:alpha val="78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83BA1967-1A51-4A17-BFB9-0A3CD7277E6A}"/>
                  </a:ext>
                </a:extLst>
              </p:cNvPr>
              <p:cNvSpPr/>
              <p:nvPr/>
            </p:nvSpPr>
            <p:spPr>
              <a:xfrm>
                <a:off x="2379123" y="5224057"/>
                <a:ext cx="585413" cy="1507778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3" name="Ellipse 32">
                <a:extLst>
                  <a:ext uri="{FF2B5EF4-FFF2-40B4-BE49-F238E27FC236}">
                    <a16:creationId xmlns:a16="http://schemas.microsoft.com/office/drawing/2014/main" id="{AFEA0868-8198-45F0-83B5-95438FF556AC}"/>
                  </a:ext>
                </a:extLst>
              </p:cNvPr>
              <p:cNvSpPr/>
              <p:nvPr/>
            </p:nvSpPr>
            <p:spPr>
              <a:xfrm>
                <a:off x="2556108" y="4594398"/>
                <a:ext cx="347163" cy="500324"/>
              </a:xfrm>
              <a:prstGeom prst="ellipse">
                <a:avLst/>
              </a:prstGeom>
              <a:solidFill>
                <a:schemeClr val="accent1">
                  <a:alpha val="78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27" name="Ellipse 26">
                <a:extLst>
                  <a:ext uri="{FF2B5EF4-FFF2-40B4-BE49-F238E27FC236}">
                    <a16:creationId xmlns:a16="http://schemas.microsoft.com/office/drawing/2014/main" id="{9215DF20-3447-4836-B61D-BBB502DED23C}"/>
                  </a:ext>
                </a:extLst>
              </p:cNvPr>
              <p:cNvSpPr/>
              <p:nvPr/>
            </p:nvSpPr>
            <p:spPr>
              <a:xfrm>
                <a:off x="3399055" y="5224057"/>
                <a:ext cx="585413" cy="1507778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173D7F88-FE79-4C93-9C92-BB313F7CC410}"/>
                  </a:ext>
                </a:extLst>
              </p:cNvPr>
              <p:cNvSpPr/>
              <p:nvPr/>
            </p:nvSpPr>
            <p:spPr>
              <a:xfrm>
                <a:off x="2895327" y="5224057"/>
                <a:ext cx="585413" cy="1507778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E51B2863-63C3-4238-9A70-F50B0D0FBB5E}"/>
                  </a:ext>
                </a:extLst>
              </p:cNvPr>
              <p:cNvSpPr/>
              <p:nvPr/>
            </p:nvSpPr>
            <p:spPr>
              <a:xfrm>
                <a:off x="2970206" y="4648855"/>
                <a:ext cx="347163" cy="500324"/>
              </a:xfrm>
              <a:prstGeom prst="ellipse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2220470C-4273-4A65-B6F4-62D65874D595}"/>
                  </a:ext>
                </a:extLst>
              </p:cNvPr>
              <p:cNvSpPr/>
              <p:nvPr/>
            </p:nvSpPr>
            <p:spPr>
              <a:xfrm>
                <a:off x="3576040" y="4594398"/>
                <a:ext cx="347163" cy="500324"/>
              </a:xfrm>
              <a:prstGeom prst="ellipse">
                <a:avLst/>
              </a:prstGeom>
              <a:solidFill>
                <a:schemeClr val="accent1">
                  <a:alpha val="78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60E16679-3268-4C1F-85A1-A3362F8583F0}"/>
                  </a:ext>
                </a:extLst>
              </p:cNvPr>
              <p:cNvSpPr/>
              <p:nvPr/>
            </p:nvSpPr>
            <p:spPr>
              <a:xfrm>
                <a:off x="2015843" y="5149178"/>
                <a:ext cx="585413" cy="1507778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35" name="Ellipse 34">
                <a:extLst>
                  <a:ext uri="{FF2B5EF4-FFF2-40B4-BE49-F238E27FC236}">
                    <a16:creationId xmlns:a16="http://schemas.microsoft.com/office/drawing/2014/main" id="{44746BA1-C0DB-4CEE-A14A-B41D6665F6CA}"/>
                  </a:ext>
                </a:extLst>
              </p:cNvPr>
              <p:cNvSpPr/>
              <p:nvPr/>
            </p:nvSpPr>
            <p:spPr>
              <a:xfrm>
                <a:off x="2090722" y="4573976"/>
                <a:ext cx="347163" cy="500324"/>
              </a:xfrm>
              <a:prstGeom prst="ellipse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036791A5-DE47-4A9A-9B00-250D6089CFFF}"/>
                  </a:ext>
                </a:extLst>
              </p:cNvPr>
              <p:cNvSpPr/>
              <p:nvPr/>
            </p:nvSpPr>
            <p:spPr>
              <a:xfrm>
                <a:off x="3793868" y="5328702"/>
                <a:ext cx="585413" cy="1507778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41" name="Ellipse 40">
                <a:extLst>
                  <a:ext uri="{FF2B5EF4-FFF2-40B4-BE49-F238E27FC236}">
                    <a16:creationId xmlns:a16="http://schemas.microsoft.com/office/drawing/2014/main" id="{028C56A6-92EE-438A-A4FF-D20210357C5A}"/>
                  </a:ext>
                </a:extLst>
              </p:cNvPr>
              <p:cNvSpPr/>
              <p:nvPr/>
            </p:nvSpPr>
            <p:spPr>
              <a:xfrm>
                <a:off x="3868747" y="4753500"/>
                <a:ext cx="347163" cy="500324"/>
              </a:xfrm>
              <a:prstGeom prst="ellipse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74545559-3103-4641-A2A2-F3FF50F6603D}"/>
                  </a:ext>
                </a:extLst>
              </p:cNvPr>
              <p:cNvSpPr/>
              <p:nvPr/>
            </p:nvSpPr>
            <p:spPr>
              <a:xfrm>
                <a:off x="197963" y="6338589"/>
                <a:ext cx="5260156" cy="597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66" name="Gruppieren 65">
              <a:extLst>
                <a:ext uri="{FF2B5EF4-FFF2-40B4-BE49-F238E27FC236}">
                  <a16:creationId xmlns:a16="http://schemas.microsoft.com/office/drawing/2014/main" id="{39BABD02-09FB-4654-B592-1BC33AC71943}"/>
                </a:ext>
              </a:extLst>
            </p:cNvPr>
            <p:cNvGrpSpPr/>
            <p:nvPr/>
          </p:nvGrpSpPr>
          <p:grpSpPr>
            <a:xfrm>
              <a:off x="3449585" y="5277106"/>
              <a:ext cx="2941163" cy="1289392"/>
              <a:chOff x="197963" y="4573976"/>
              <a:chExt cx="5260156" cy="2362072"/>
            </a:xfrm>
          </p:grpSpPr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5BA4DA33-A4A5-4DCF-A8AA-DC2B9B30ABF9}"/>
                  </a:ext>
                </a:extLst>
              </p:cNvPr>
              <p:cNvSpPr/>
              <p:nvPr/>
            </p:nvSpPr>
            <p:spPr>
              <a:xfrm>
                <a:off x="4059346" y="5220349"/>
                <a:ext cx="585413" cy="1507778"/>
              </a:xfrm>
              <a:prstGeom prst="ellipse">
                <a:avLst/>
              </a:prstGeom>
              <a:solidFill>
                <a:schemeClr val="accent1">
                  <a:lumMod val="50000"/>
                  <a:alpha val="6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7AB7A559-6057-4573-B993-C641585BEAB3}"/>
                  </a:ext>
                </a:extLst>
              </p:cNvPr>
              <p:cNvSpPr/>
              <p:nvPr/>
            </p:nvSpPr>
            <p:spPr>
              <a:xfrm>
                <a:off x="4236331" y="4590690"/>
                <a:ext cx="347163" cy="500324"/>
              </a:xfrm>
              <a:prstGeom prst="ellipse">
                <a:avLst/>
              </a:prstGeom>
              <a:solidFill>
                <a:schemeClr val="accent1">
                  <a:lumMod val="50000"/>
                  <a:alpha val="78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4C682BE0-82F7-4CFD-A1BA-CE386A1299F2}"/>
                  </a:ext>
                </a:extLst>
              </p:cNvPr>
              <p:cNvSpPr/>
              <p:nvPr/>
            </p:nvSpPr>
            <p:spPr>
              <a:xfrm>
                <a:off x="1570212" y="5298936"/>
                <a:ext cx="585413" cy="1507778"/>
              </a:xfrm>
              <a:prstGeom prst="ellipse">
                <a:avLst/>
              </a:prstGeom>
              <a:solidFill>
                <a:schemeClr val="accent1">
                  <a:lumMod val="50000"/>
                  <a:alpha val="6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F542D4A5-832E-40CE-954C-C81DE32BC704}"/>
                  </a:ext>
                </a:extLst>
              </p:cNvPr>
              <p:cNvSpPr/>
              <p:nvPr/>
            </p:nvSpPr>
            <p:spPr>
              <a:xfrm>
                <a:off x="1747197" y="4669277"/>
                <a:ext cx="347163" cy="500324"/>
              </a:xfrm>
              <a:prstGeom prst="ellipse">
                <a:avLst/>
              </a:prstGeom>
              <a:solidFill>
                <a:schemeClr val="accent1">
                  <a:lumMod val="50000"/>
                  <a:alpha val="78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07CDF90F-903F-4EA9-AD42-68C6E4447B89}"/>
                  </a:ext>
                </a:extLst>
              </p:cNvPr>
              <p:cNvSpPr/>
              <p:nvPr/>
            </p:nvSpPr>
            <p:spPr>
              <a:xfrm>
                <a:off x="2379123" y="5224057"/>
                <a:ext cx="585413" cy="1507778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65D2FCCE-F29A-49B7-8881-388D2303A2C8}"/>
                  </a:ext>
                </a:extLst>
              </p:cNvPr>
              <p:cNvSpPr/>
              <p:nvPr/>
            </p:nvSpPr>
            <p:spPr>
              <a:xfrm>
                <a:off x="2556108" y="4594398"/>
                <a:ext cx="347163" cy="500324"/>
              </a:xfrm>
              <a:prstGeom prst="ellipse">
                <a:avLst/>
              </a:prstGeom>
              <a:solidFill>
                <a:schemeClr val="accent1">
                  <a:alpha val="78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EF137993-3C0D-49B5-957D-39A71A585DAD}"/>
                  </a:ext>
                </a:extLst>
              </p:cNvPr>
              <p:cNvSpPr/>
              <p:nvPr/>
            </p:nvSpPr>
            <p:spPr>
              <a:xfrm>
                <a:off x="3399055" y="5224057"/>
                <a:ext cx="585413" cy="1507778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C7766CE7-ABA5-4875-A5FD-0730865E606E}"/>
                  </a:ext>
                </a:extLst>
              </p:cNvPr>
              <p:cNvSpPr/>
              <p:nvPr/>
            </p:nvSpPr>
            <p:spPr>
              <a:xfrm>
                <a:off x="2895327" y="5224057"/>
                <a:ext cx="585413" cy="1507778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9B390489-15A8-40B5-96A7-01D0BA6ED90F}"/>
                  </a:ext>
                </a:extLst>
              </p:cNvPr>
              <p:cNvSpPr/>
              <p:nvPr/>
            </p:nvSpPr>
            <p:spPr>
              <a:xfrm>
                <a:off x="2970206" y="4648855"/>
                <a:ext cx="347163" cy="500324"/>
              </a:xfrm>
              <a:prstGeom prst="ellipse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D4427CE5-977A-4F36-BB9E-241FA716A61F}"/>
                  </a:ext>
                </a:extLst>
              </p:cNvPr>
              <p:cNvSpPr/>
              <p:nvPr/>
            </p:nvSpPr>
            <p:spPr>
              <a:xfrm>
                <a:off x="3576040" y="4594398"/>
                <a:ext cx="347163" cy="500324"/>
              </a:xfrm>
              <a:prstGeom prst="ellipse">
                <a:avLst/>
              </a:prstGeom>
              <a:solidFill>
                <a:schemeClr val="accent1">
                  <a:alpha val="78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7" name="Ellipse 76">
                <a:extLst>
                  <a:ext uri="{FF2B5EF4-FFF2-40B4-BE49-F238E27FC236}">
                    <a16:creationId xmlns:a16="http://schemas.microsoft.com/office/drawing/2014/main" id="{F902C30F-9915-448B-9139-77B8AA6FBD4E}"/>
                  </a:ext>
                </a:extLst>
              </p:cNvPr>
              <p:cNvSpPr/>
              <p:nvPr/>
            </p:nvSpPr>
            <p:spPr>
              <a:xfrm>
                <a:off x="2015843" y="5149178"/>
                <a:ext cx="585413" cy="1507778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AD3DF8D8-2A53-45DB-A897-6F222A8F9854}"/>
                  </a:ext>
                </a:extLst>
              </p:cNvPr>
              <p:cNvSpPr/>
              <p:nvPr/>
            </p:nvSpPr>
            <p:spPr>
              <a:xfrm>
                <a:off x="2090722" y="4573976"/>
                <a:ext cx="347163" cy="500324"/>
              </a:xfrm>
              <a:prstGeom prst="ellipse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4403E903-1B63-4E22-9004-7CCF7985EFBB}"/>
                  </a:ext>
                </a:extLst>
              </p:cNvPr>
              <p:cNvSpPr/>
              <p:nvPr/>
            </p:nvSpPr>
            <p:spPr>
              <a:xfrm>
                <a:off x="3793868" y="5328702"/>
                <a:ext cx="585413" cy="1507778"/>
              </a:xfrm>
              <a:prstGeom prst="ellipse">
                <a:avLst/>
              </a:prstGeom>
              <a:solidFill>
                <a:schemeClr val="accent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FB65B21A-0CF7-4E61-89C0-5F403E8DE374}"/>
                  </a:ext>
                </a:extLst>
              </p:cNvPr>
              <p:cNvSpPr/>
              <p:nvPr/>
            </p:nvSpPr>
            <p:spPr>
              <a:xfrm>
                <a:off x="3868747" y="4753500"/>
                <a:ext cx="347163" cy="500324"/>
              </a:xfrm>
              <a:prstGeom prst="ellipse">
                <a:avLst/>
              </a:prstGeom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5AA43D71-8995-469A-A12E-4F441AF15C3A}"/>
                  </a:ext>
                </a:extLst>
              </p:cNvPr>
              <p:cNvSpPr/>
              <p:nvPr/>
            </p:nvSpPr>
            <p:spPr>
              <a:xfrm>
                <a:off x="197963" y="6338589"/>
                <a:ext cx="5260156" cy="59745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dirty="0"/>
              </a:p>
            </p:txBody>
          </p:sp>
        </p:grpSp>
      </p:grpSp>
      <p:cxnSp>
        <p:nvCxnSpPr>
          <p:cNvPr id="83" name="Gerade Verbindung mit Pfeil 82">
            <a:extLst>
              <a:ext uri="{FF2B5EF4-FFF2-40B4-BE49-F238E27FC236}">
                <a16:creationId xmlns:a16="http://schemas.microsoft.com/office/drawing/2014/main" id="{A0D31BD7-1328-416C-BAD3-6F098C949C18}"/>
              </a:ext>
            </a:extLst>
          </p:cNvPr>
          <p:cNvCxnSpPr>
            <a:cxnSpLocks/>
          </p:cNvCxnSpPr>
          <p:nvPr/>
        </p:nvCxnSpPr>
        <p:spPr>
          <a:xfrm>
            <a:off x="8000496" y="5835192"/>
            <a:ext cx="2512757" cy="0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D1ED044B-4AED-4203-A486-A693A21EEDC8}"/>
              </a:ext>
            </a:extLst>
          </p:cNvPr>
          <p:cNvCxnSpPr>
            <a:cxnSpLocks/>
          </p:cNvCxnSpPr>
          <p:nvPr/>
        </p:nvCxnSpPr>
        <p:spPr>
          <a:xfrm flipH="1" flipV="1">
            <a:off x="4635558" y="1489429"/>
            <a:ext cx="27435" cy="3712724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hteck 88">
            <a:extLst>
              <a:ext uri="{FF2B5EF4-FFF2-40B4-BE49-F238E27FC236}">
                <a16:creationId xmlns:a16="http://schemas.microsoft.com/office/drawing/2014/main" id="{089141D5-40AF-475A-892A-16E2DD2D6E8F}"/>
              </a:ext>
            </a:extLst>
          </p:cNvPr>
          <p:cNvSpPr/>
          <p:nvPr/>
        </p:nvSpPr>
        <p:spPr>
          <a:xfrm>
            <a:off x="450536" y="952110"/>
            <a:ext cx="3828356" cy="5426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Ellipse 89">
            <a:extLst>
              <a:ext uri="{FF2B5EF4-FFF2-40B4-BE49-F238E27FC236}">
                <a16:creationId xmlns:a16="http://schemas.microsoft.com/office/drawing/2014/main" id="{9CB5424C-C0A2-4F99-A9B9-710E9096FC1D}"/>
              </a:ext>
            </a:extLst>
          </p:cNvPr>
          <p:cNvSpPr/>
          <p:nvPr/>
        </p:nvSpPr>
        <p:spPr>
          <a:xfrm rot="493823">
            <a:off x="11025016" y="501149"/>
            <a:ext cx="732455" cy="726868"/>
          </a:xfrm>
          <a:prstGeom prst="ellipse">
            <a:avLst/>
          </a:prstGeom>
          <a:gradFill>
            <a:gsLst>
              <a:gs pos="87500">
                <a:schemeClr val="accent1">
                  <a:lumMod val="75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000000" scaled="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2A19C4AB-FF3C-4B9E-A2FC-28424CD06E7A}"/>
              </a:ext>
            </a:extLst>
          </p:cNvPr>
          <p:cNvSpPr/>
          <p:nvPr/>
        </p:nvSpPr>
        <p:spPr>
          <a:xfrm>
            <a:off x="268147" y="753520"/>
            <a:ext cx="11655706" cy="57989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3" name="Grafik 92" descr="Liste">
            <a:extLst>
              <a:ext uri="{FF2B5EF4-FFF2-40B4-BE49-F238E27FC236}">
                <a16:creationId xmlns:a16="http://schemas.microsoft.com/office/drawing/2014/main" id="{05E2123E-D3B2-45B5-B8D1-F238D6B11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75076">
            <a:off x="5745589" y="244044"/>
            <a:ext cx="573409" cy="57340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4" name="Textfeld 93">
            <a:extLst>
              <a:ext uri="{FF2B5EF4-FFF2-40B4-BE49-F238E27FC236}">
                <a16:creationId xmlns:a16="http://schemas.microsoft.com/office/drawing/2014/main" id="{A8C2E5E8-195C-42D9-8DD6-4EF4CA9337C4}"/>
              </a:ext>
            </a:extLst>
          </p:cNvPr>
          <p:cNvSpPr txBox="1"/>
          <p:nvPr/>
        </p:nvSpPr>
        <p:spPr>
          <a:xfrm>
            <a:off x="980388" y="1024081"/>
            <a:ext cx="29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>
                <a:solidFill>
                  <a:schemeClr val="accent1">
                    <a:lumMod val="75000"/>
                  </a:schemeClr>
                </a:solidFill>
              </a:rPr>
              <a:t>Aufgaben des Parlaments</a:t>
            </a:r>
          </a:p>
        </p:txBody>
      </p: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4E621292-54B1-4872-BC45-36538F4F0241}"/>
              </a:ext>
            </a:extLst>
          </p:cNvPr>
          <p:cNvCxnSpPr>
            <a:cxnSpLocks/>
          </p:cNvCxnSpPr>
          <p:nvPr/>
        </p:nvCxnSpPr>
        <p:spPr>
          <a:xfrm flipV="1">
            <a:off x="6250901" y="2440362"/>
            <a:ext cx="623256" cy="5313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CE6C4F28-3E13-40C0-A091-606C07286E46}"/>
              </a:ext>
            </a:extLst>
          </p:cNvPr>
          <p:cNvCxnSpPr>
            <a:cxnSpLocks/>
          </p:cNvCxnSpPr>
          <p:nvPr/>
        </p:nvCxnSpPr>
        <p:spPr>
          <a:xfrm>
            <a:off x="4991535" y="2019914"/>
            <a:ext cx="1906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r Verbinder 102">
            <a:extLst>
              <a:ext uri="{FF2B5EF4-FFF2-40B4-BE49-F238E27FC236}">
                <a16:creationId xmlns:a16="http://schemas.microsoft.com/office/drawing/2014/main" id="{600857BF-01F2-49AF-9A81-3182845542D2}"/>
              </a:ext>
            </a:extLst>
          </p:cNvPr>
          <p:cNvCxnSpPr>
            <a:cxnSpLocks/>
          </p:cNvCxnSpPr>
          <p:nvPr/>
        </p:nvCxnSpPr>
        <p:spPr>
          <a:xfrm>
            <a:off x="6509065" y="2873062"/>
            <a:ext cx="1416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feld 105">
            <a:extLst>
              <a:ext uri="{FF2B5EF4-FFF2-40B4-BE49-F238E27FC236}">
                <a16:creationId xmlns:a16="http://schemas.microsoft.com/office/drawing/2014/main" id="{704DC903-DAB0-460A-9DF7-4CAD4667473D}"/>
              </a:ext>
            </a:extLst>
          </p:cNvPr>
          <p:cNvSpPr txBox="1"/>
          <p:nvPr/>
        </p:nvSpPr>
        <p:spPr>
          <a:xfrm>
            <a:off x="8234006" y="5855446"/>
            <a:ext cx="2526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indirekte Einflussnahme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CA136D4E-E5D1-456A-89A5-18405DB6E258}"/>
              </a:ext>
            </a:extLst>
          </p:cNvPr>
          <p:cNvSpPr txBox="1"/>
          <p:nvPr/>
        </p:nvSpPr>
        <p:spPr>
          <a:xfrm>
            <a:off x="619760" y="1595120"/>
            <a:ext cx="3477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C00000"/>
                </a:solidFill>
              </a:rPr>
              <a:t>Entscheidung über Gesetzgebung und Haushalt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C00000"/>
                </a:solidFill>
              </a:rPr>
              <a:t>Kontrolle der Ausgaben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C00000"/>
                </a:solidFill>
              </a:rPr>
              <a:t>Wahl des Kommissionspräsidenten bzw. der Kommissionspräsidentin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C00000"/>
                </a:solidFill>
              </a:rPr>
              <a:t>Kontrolle der Europäischen Kommission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rgbClr val="C00000"/>
                </a:solidFill>
              </a:rPr>
              <a:t>Mitwirkung bei Verträgen und Fragen der EU-Erweiterung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BDB8041-1F5B-4DAD-982D-6B74842D3CA1}"/>
              </a:ext>
            </a:extLst>
          </p:cNvPr>
          <p:cNvSpPr txBox="1"/>
          <p:nvPr/>
        </p:nvSpPr>
        <p:spPr>
          <a:xfrm>
            <a:off x="5195839" y="1666240"/>
            <a:ext cx="159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Wahl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E8FB4007-BE73-4DB3-B773-97727E928A90}"/>
              </a:ext>
            </a:extLst>
          </p:cNvPr>
          <p:cNvSpPr txBox="1"/>
          <p:nvPr/>
        </p:nvSpPr>
        <p:spPr>
          <a:xfrm>
            <a:off x="6725081" y="2539159"/>
            <a:ext cx="159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Kontrolle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070CC7DC-F7D2-49A6-9D55-A01DCD4A0FF4}"/>
              </a:ext>
            </a:extLst>
          </p:cNvPr>
          <p:cNvSpPr txBox="1"/>
          <p:nvPr/>
        </p:nvSpPr>
        <p:spPr>
          <a:xfrm>
            <a:off x="6588288" y="4777603"/>
            <a:ext cx="159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Wahl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82259F0F-D9EF-4953-AD9E-0CDE79FD554E}"/>
              </a:ext>
            </a:extLst>
          </p:cNvPr>
          <p:cNvSpPr txBox="1"/>
          <p:nvPr/>
        </p:nvSpPr>
        <p:spPr>
          <a:xfrm>
            <a:off x="7468580" y="4113460"/>
            <a:ext cx="159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beschließen</a:t>
            </a:r>
          </a:p>
        </p:txBody>
      </p:sp>
    </p:spTree>
    <p:extLst>
      <p:ext uri="{BB962C8B-B14F-4D97-AF65-F5344CB8AC3E}">
        <p14:creationId xmlns:p14="http://schemas.microsoft.com/office/powerpoint/2010/main" val="199350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hteck: abgerundete Ecken 89">
            <a:extLst>
              <a:ext uri="{FF2B5EF4-FFF2-40B4-BE49-F238E27FC236}">
                <a16:creationId xmlns:a16="http://schemas.microsoft.com/office/drawing/2014/main" id="{1EC81F56-5BD9-46A0-9A6C-C2AC635EBFF8}"/>
              </a:ext>
            </a:extLst>
          </p:cNvPr>
          <p:cNvSpPr/>
          <p:nvPr/>
        </p:nvSpPr>
        <p:spPr>
          <a:xfrm>
            <a:off x="8546276" y="1994357"/>
            <a:ext cx="3017727" cy="15059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1D116A1-8D8C-4DBC-99D1-F2760DFC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7"/>
          <a:stretch/>
        </p:blipFill>
        <p:spPr>
          <a:xfrm>
            <a:off x="1141016" y="2085406"/>
            <a:ext cx="1381652" cy="6863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CF8B6FF-140B-47B0-BB3C-842FF15BF9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1"/>
          <a:stretch/>
        </p:blipFill>
        <p:spPr>
          <a:xfrm>
            <a:off x="4109841" y="5355944"/>
            <a:ext cx="1541986" cy="72332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EEBAFE9-8CF9-430F-A83E-C6E26022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908" y="2077589"/>
            <a:ext cx="1350421" cy="900280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86C58150-60E5-4CD2-AE7C-EE94645E93FC}"/>
              </a:ext>
            </a:extLst>
          </p:cNvPr>
          <p:cNvSpPr/>
          <p:nvPr/>
        </p:nvSpPr>
        <p:spPr>
          <a:xfrm>
            <a:off x="9160757" y="5479097"/>
            <a:ext cx="1797102" cy="306564"/>
          </a:xfrm>
          <a:prstGeom prst="rect">
            <a:avLst/>
          </a:prstGeom>
          <a:solidFill>
            <a:srgbClr val="065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C4879F4-CA4E-43B7-BD0B-A94069B46AB8}"/>
              </a:ext>
            </a:extLst>
          </p:cNvPr>
          <p:cNvSpPr/>
          <p:nvPr/>
        </p:nvSpPr>
        <p:spPr>
          <a:xfrm>
            <a:off x="3158150" y="3850843"/>
            <a:ext cx="715491" cy="715491"/>
          </a:xfrm>
          <a:prstGeom prst="ellipse">
            <a:avLst/>
          </a:prstGeom>
          <a:gradFill>
            <a:gsLst>
              <a:gs pos="87500">
                <a:schemeClr val="accent1">
                  <a:lumMod val="75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3000000" scaled="0"/>
          </a:gra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</a:p>
        </p:txBody>
      </p:sp>
      <p:pic>
        <p:nvPicPr>
          <p:cNvPr id="42" name="Grafik 41">
            <a:extLst>
              <a:ext uri="{FF2B5EF4-FFF2-40B4-BE49-F238E27FC236}">
                <a16:creationId xmlns:a16="http://schemas.microsoft.com/office/drawing/2014/main" id="{2D42A501-F332-4B2B-8D50-5AA50C29B3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99" y="1895783"/>
            <a:ext cx="1365784" cy="1365784"/>
          </a:xfrm>
          <a:prstGeom prst="rect">
            <a:avLst/>
          </a:prstGeom>
        </p:spPr>
      </p:pic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336741B7-84E5-464C-BCA4-FC9BA54195B6}"/>
              </a:ext>
            </a:extLst>
          </p:cNvPr>
          <p:cNvCxnSpPr/>
          <p:nvPr/>
        </p:nvCxnSpPr>
        <p:spPr>
          <a:xfrm flipH="1">
            <a:off x="5888419" y="5626079"/>
            <a:ext cx="16711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5EE21D8-F953-45CB-8A3A-A83D411ED1B8}"/>
              </a:ext>
            </a:extLst>
          </p:cNvPr>
          <p:cNvCxnSpPr>
            <a:cxnSpLocks/>
          </p:cNvCxnSpPr>
          <p:nvPr/>
        </p:nvCxnSpPr>
        <p:spPr>
          <a:xfrm flipV="1">
            <a:off x="9986066" y="3669290"/>
            <a:ext cx="0" cy="965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Grafik 48">
            <a:extLst>
              <a:ext uri="{FF2B5EF4-FFF2-40B4-BE49-F238E27FC236}">
                <a16:creationId xmlns:a16="http://schemas.microsoft.com/office/drawing/2014/main" id="{8EB22A9E-308A-43E9-9D3C-B0F41D60389A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5" b="44462"/>
          <a:stretch/>
        </p:blipFill>
        <p:spPr>
          <a:xfrm>
            <a:off x="6554095" y="5288161"/>
            <a:ext cx="514565" cy="531497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595D2F4A-E573-428F-A262-A3AE3C9D1A54}"/>
              </a:ext>
            </a:extLst>
          </p:cNvPr>
          <p:cNvSpPr txBox="1"/>
          <p:nvPr/>
        </p:nvSpPr>
        <p:spPr>
          <a:xfrm>
            <a:off x="10208626" y="4083969"/>
            <a:ext cx="1226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Wahl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0C66599E-FA59-4EC5-B95F-D3CA1CEB301D}"/>
              </a:ext>
            </a:extLst>
          </p:cNvPr>
          <p:cNvSpPr txBox="1"/>
          <p:nvPr/>
        </p:nvSpPr>
        <p:spPr>
          <a:xfrm>
            <a:off x="6196672" y="5805290"/>
            <a:ext cx="128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Wahl</a:t>
            </a:r>
          </a:p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(alle 5 Jahre)</a:t>
            </a: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92640B66-EBE4-4964-A515-95BC65E8FC1A}"/>
              </a:ext>
            </a:extLst>
          </p:cNvPr>
          <p:cNvCxnSpPr>
            <a:cxnSpLocks/>
          </p:cNvCxnSpPr>
          <p:nvPr/>
        </p:nvCxnSpPr>
        <p:spPr>
          <a:xfrm>
            <a:off x="2470512" y="3066611"/>
            <a:ext cx="687638" cy="784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180A292B-026D-466F-87B2-C22027AC16CD}"/>
              </a:ext>
            </a:extLst>
          </p:cNvPr>
          <p:cNvSpPr txBox="1"/>
          <p:nvPr/>
        </p:nvSpPr>
        <p:spPr>
          <a:xfrm>
            <a:off x="1707104" y="3367640"/>
            <a:ext cx="101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schlägt Gesetze vor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46E620E-A7B2-4188-91ED-AD63DCD39041}"/>
              </a:ext>
            </a:extLst>
          </p:cNvPr>
          <p:cNvSpPr txBox="1"/>
          <p:nvPr/>
        </p:nvSpPr>
        <p:spPr>
          <a:xfrm>
            <a:off x="674869" y="2771769"/>
            <a:ext cx="2884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Europäische Kommission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BAA8916F-72D4-478B-B481-7DC326750C6D}"/>
              </a:ext>
            </a:extLst>
          </p:cNvPr>
          <p:cNvSpPr txBox="1"/>
          <p:nvPr/>
        </p:nvSpPr>
        <p:spPr>
          <a:xfrm>
            <a:off x="8523434" y="2901397"/>
            <a:ext cx="2286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Nationales Parlament</a:t>
            </a:r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7623839B-1B95-4471-8B22-AF0B2CD44645}"/>
              </a:ext>
            </a:extLst>
          </p:cNvPr>
          <p:cNvCxnSpPr>
            <a:cxnSpLocks/>
            <a:stCxn id="6" idx="3"/>
          </p:cNvCxnSpPr>
          <p:nvPr/>
        </p:nvCxnSpPr>
        <p:spPr>
          <a:xfrm flipH="1">
            <a:off x="5021315" y="2527729"/>
            <a:ext cx="6014" cy="158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90817EDE-FBF8-4C3E-9333-6243289651A2}"/>
              </a:ext>
            </a:extLst>
          </p:cNvPr>
          <p:cNvCxnSpPr>
            <a:cxnSpLocks/>
          </p:cNvCxnSpPr>
          <p:nvPr/>
        </p:nvCxnSpPr>
        <p:spPr>
          <a:xfrm>
            <a:off x="5021315" y="4208588"/>
            <a:ext cx="0" cy="1079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05466B36-E362-4DCA-B266-81A95F52AFD8}"/>
              </a:ext>
            </a:extLst>
          </p:cNvPr>
          <p:cNvCxnSpPr/>
          <p:nvPr/>
        </p:nvCxnSpPr>
        <p:spPr>
          <a:xfrm flipH="1">
            <a:off x="4109841" y="4116041"/>
            <a:ext cx="911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C07265AB-40C2-4DFB-A3C5-FF19E23BCCA2}"/>
              </a:ext>
            </a:extLst>
          </p:cNvPr>
          <p:cNvCxnSpPr/>
          <p:nvPr/>
        </p:nvCxnSpPr>
        <p:spPr>
          <a:xfrm flipH="1">
            <a:off x="4109841" y="4208588"/>
            <a:ext cx="9114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feld 69">
            <a:extLst>
              <a:ext uri="{FF2B5EF4-FFF2-40B4-BE49-F238E27FC236}">
                <a16:creationId xmlns:a16="http://schemas.microsoft.com/office/drawing/2014/main" id="{DB448296-C8EE-424F-9BF6-F245C221C21F}"/>
              </a:ext>
            </a:extLst>
          </p:cNvPr>
          <p:cNvSpPr txBox="1"/>
          <p:nvPr/>
        </p:nvSpPr>
        <p:spPr>
          <a:xfrm>
            <a:off x="4866529" y="1732747"/>
            <a:ext cx="288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Rat der </a:t>
            </a: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Europäischen Union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DF8979DF-06A2-4A95-830E-C06620D51553}"/>
              </a:ext>
            </a:extLst>
          </p:cNvPr>
          <p:cNvSpPr txBox="1"/>
          <p:nvPr/>
        </p:nvSpPr>
        <p:spPr>
          <a:xfrm>
            <a:off x="3831198" y="6084507"/>
            <a:ext cx="2884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Europäisches Parlament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9EEA4F56-1BAF-4DD8-AE2A-B6BC92719EF1}"/>
              </a:ext>
            </a:extLst>
          </p:cNvPr>
          <p:cNvSpPr txBox="1"/>
          <p:nvPr/>
        </p:nvSpPr>
        <p:spPr>
          <a:xfrm>
            <a:off x="5117721" y="3647603"/>
            <a:ext cx="101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beraten und beschließen gemeinsam Gesetze sowie den Haushalt</a:t>
            </a: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EC7DFBFC-DE6C-4CA7-9070-875F4FE8941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598595" y="5717609"/>
            <a:ext cx="25112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mit Pfeil 76">
            <a:extLst>
              <a:ext uri="{FF2B5EF4-FFF2-40B4-BE49-F238E27FC236}">
                <a16:creationId xmlns:a16="http://schemas.microsoft.com/office/drawing/2014/main" id="{EB39D0EB-EEF1-4AA8-821F-3D9C62E2F1C7}"/>
              </a:ext>
            </a:extLst>
          </p:cNvPr>
          <p:cNvCxnSpPr/>
          <p:nvPr/>
        </p:nvCxnSpPr>
        <p:spPr>
          <a:xfrm flipV="1">
            <a:off x="1598595" y="3317495"/>
            <a:ext cx="0" cy="2400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feld 77">
            <a:extLst>
              <a:ext uri="{FF2B5EF4-FFF2-40B4-BE49-F238E27FC236}">
                <a16:creationId xmlns:a16="http://schemas.microsoft.com/office/drawing/2014/main" id="{9E8EDCBF-5886-4CDE-A2EC-9F99E75F92B4}"/>
              </a:ext>
            </a:extLst>
          </p:cNvPr>
          <p:cNvSpPr txBox="1"/>
          <p:nvPr/>
        </p:nvSpPr>
        <p:spPr>
          <a:xfrm>
            <a:off x="982645" y="5797351"/>
            <a:ext cx="1288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bestätigt,</a:t>
            </a:r>
          </a:p>
          <a:p>
            <a:pPr algn="ctr"/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kontrolliert</a:t>
            </a: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4E2C8588-56F7-4EAD-9446-E589B7FF9DBA}"/>
              </a:ext>
            </a:extLst>
          </p:cNvPr>
          <p:cNvSpPr/>
          <p:nvPr/>
        </p:nvSpPr>
        <p:spPr>
          <a:xfrm>
            <a:off x="10540900" y="2938805"/>
            <a:ext cx="884397" cy="435649"/>
          </a:xfrm>
          <a:prstGeom prst="rect">
            <a:avLst/>
          </a:prstGeom>
          <a:solidFill>
            <a:srgbClr val="065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BF66AB91-D193-4D11-8B2E-944A2E39B3CC}"/>
              </a:ext>
            </a:extLst>
          </p:cNvPr>
          <p:cNvSpPr txBox="1"/>
          <p:nvPr/>
        </p:nvSpPr>
        <p:spPr>
          <a:xfrm>
            <a:off x="10489112" y="2920010"/>
            <a:ext cx="122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Präsidentin/</a:t>
            </a:r>
          </a:p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Präsident</a:t>
            </a:r>
          </a:p>
        </p:txBody>
      </p: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CD32E53D-30DE-49F5-8FEC-3A056BF75309}"/>
              </a:ext>
            </a:extLst>
          </p:cNvPr>
          <p:cNvCxnSpPr/>
          <p:nvPr/>
        </p:nvCxnSpPr>
        <p:spPr>
          <a:xfrm>
            <a:off x="10337951" y="2210636"/>
            <a:ext cx="0" cy="11570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feld 90">
            <a:extLst>
              <a:ext uri="{FF2B5EF4-FFF2-40B4-BE49-F238E27FC236}">
                <a16:creationId xmlns:a16="http://schemas.microsoft.com/office/drawing/2014/main" id="{20F3CFBA-75D4-4FD4-BF2A-030B52BC7143}"/>
              </a:ext>
            </a:extLst>
          </p:cNvPr>
          <p:cNvSpPr txBox="1"/>
          <p:nvPr/>
        </p:nvSpPr>
        <p:spPr>
          <a:xfrm>
            <a:off x="9129102" y="1705408"/>
            <a:ext cx="3176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je nach politischem System</a:t>
            </a:r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CAEE705E-E1EE-481E-B36E-61F1D84E85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24"/>
          <a:stretch/>
        </p:blipFill>
        <p:spPr>
          <a:xfrm>
            <a:off x="6777595" y="692021"/>
            <a:ext cx="1045470" cy="604031"/>
          </a:xfrm>
          <a:prstGeom prst="rect">
            <a:avLst/>
          </a:prstGeom>
        </p:spPr>
      </p:pic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72F1A03A-4AB0-47A1-B589-FAC14FEB2B2D}"/>
              </a:ext>
            </a:extLst>
          </p:cNvPr>
          <p:cNvCxnSpPr>
            <a:cxnSpLocks/>
          </p:cNvCxnSpPr>
          <p:nvPr/>
        </p:nvCxnSpPr>
        <p:spPr>
          <a:xfrm flipH="1" flipV="1">
            <a:off x="7300330" y="1705408"/>
            <a:ext cx="1238" cy="1206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96">
            <a:extLst>
              <a:ext uri="{FF2B5EF4-FFF2-40B4-BE49-F238E27FC236}">
                <a16:creationId xmlns:a16="http://schemas.microsoft.com/office/drawing/2014/main" id="{91DAAF03-DE13-4EC0-94B6-C092EDEDACFD}"/>
              </a:ext>
            </a:extLst>
          </p:cNvPr>
          <p:cNvCxnSpPr/>
          <p:nvPr/>
        </p:nvCxnSpPr>
        <p:spPr>
          <a:xfrm>
            <a:off x="7300330" y="2901397"/>
            <a:ext cx="10690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>
            <a:extLst>
              <a:ext uri="{FF2B5EF4-FFF2-40B4-BE49-F238E27FC236}">
                <a16:creationId xmlns:a16="http://schemas.microsoft.com/office/drawing/2014/main" id="{38797238-92DF-4BEF-9364-6CBF75B13F73}"/>
              </a:ext>
            </a:extLst>
          </p:cNvPr>
          <p:cNvSpPr txBox="1"/>
          <p:nvPr/>
        </p:nvSpPr>
        <p:spPr>
          <a:xfrm>
            <a:off x="6265763" y="1292427"/>
            <a:ext cx="2884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Nationale Regierungen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3CB2DC00-324D-435B-9688-D21713B34F76}"/>
              </a:ext>
            </a:extLst>
          </p:cNvPr>
          <p:cNvSpPr txBox="1"/>
          <p:nvPr/>
        </p:nvSpPr>
        <p:spPr>
          <a:xfrm>
            <a:off x="7309522" y="2005589"/>
            <a:ext cx="84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ernennen </a:t>
            </a:r>
          </a:p>
          <a:p>
            <a:r>
              <a:rPr lang="de-DE" sz="1200" dirty="0"/>
              <a:t>oder</a:t>
            </a:r>
          </a:p>
          <a:p>
            <a:r>
              <a:rPr lang="de-DE" sz="1200" dirty="0"/>
              <a:t>wählen</a:t>
            </a:r>
          </a:p>
        </p:txBody>
      </p:sp>
      <p:cxnSp>
        <p:nvCxnSpPr>
          <p:cNvPr id="105" name="Gerader Verbinder 104">
            <a:extLst>
              <a:ext uri="{FF2B5EF4-FFF2-40B4-BE49-F238E27FC236}">
                <a16:creationId xmlns:a16="http://schemas.microsoft.com/office/drawing/2014/main" id="{B48A372A-3837-4AF6-A917-02691B9A4BF5}"/>
              </a:ext>
            </a:extLst>
          </p:cNvPr>
          <p:cNvCxnSpPr/>
          <p:nvPr/>
        </p:nvCxnSpPr>
        <p:spPr>
          <a:xfrm flipH="1">
            <a:off x="5021315" y="994036"/>
            <a:ext cx="16117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F16043E3-8C33-453C-8712-97AD4AE78D03}"/>
              </a:ext>
            </a:extLst>
          </p:cNvPr>
          <p:cNvCxnSpPr/>
          <p:nvPr/>
        </p:nvCxnSpPr>
        <p:spPr>
          <a:xfrm>
            <a:off x="5021315" y="994036"/>
            <a:ext cx="0" cy="71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feld 107">
            <a:extLst>
              <a:ext uri="{FF2B5EF4-FFF2-40B4-BE49-F238E27FC236}">
                <a16:creationId xmlns:a16="http://schemas.microsoft.com/office/drawing/2014/main" id="{25E8FCBC-CEBC-48FC-8C0E-D7E28303703F}"/>
              </a:ext>
            </a:extLst>
          </p:cNvPr>
          <p:cNvSpPr txBox="1"/>
          <p:nvPr/>
        </p:nvSpPr>
        <p:spPr>
          <a:xfrm>
            <a:off x="5165894" y="1046841"/>
            <a:ext cx="848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bilden</a:t>
            </a:r>
          </a:p>
        </p:txBody>
      </p:sp>
      <p:sp>
        <p:nvSpPr>
          <p:cNvPr id="109" name="Textfeld 108">
            <a:extLst>
              <a:ext uri="{FF2B5EF4-FFF2-40B4-BE49-F238E27FC236}">
                <a16:creationId xmlns:a16="http://schemas.microsoft.com/office/drawing/2014/main" id="{C8CAF01F-A9C6-442E-B391-0C14CA448900}"/>
              </a:ext>
            </a:extLst>
          </p:cNvPr>
          <p:cNvSpPr txBox="1"/>
          <p:nvPr/>
        </p:nvSpPr>
        <p:spPr>
          <a:xfrm>
            <a:off x="4866529" y="2153506"/>
            <a:ext cx="1000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(Ministerrat)</a:t>
            </a:r>
          </a:p>
        </p:txBody>
      </p:sp>
      <p:pic>
        <p:nvPicPr>
          <p:cNvPr id="110" name="Grafik 109">
            <a:extLst>
              <a:ext uri="{FF2B5EF4-FFF2-40B4-BE49-F238E27FC236}">
                <a16:creationId xmlns:a16="http://schemas.microsoft.com/office/drawing/2014/main" id="{2CD09A3B-25AC-43C0-9C12-0096A48E2B4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55" b="44462"/>
          <a:stretch/>
        </p:blipFill>
        <p:spPr>
          <a:xfrm>
            <a:off x="9655599" y="3925308"/>
            <a:ext cx="514565" cy="531497"/>
          </a:xfrm>
          <a:prstGeom prst="rect">
            <a:avLst/>
          </a:prstGeom>
        </p:spPr>
      </p:pic>
      <p:cxnSp>
        <p:nvCxnSpPr>
          <p:cNvPr id="112" name="Gerader Verbinder 111">
            <a:extLst>
              <a:ext uri="{FF2B5EF4-FFF2-40B4-BE49-F238E27FC236}">
                <a16:creationId xmlns:a16="http://schemas.microsoft.com/office/drawing/2014/main" id="{8A3EB870-5FA2-4B65-872F-CC42D7C2D1C9}"/>
              </a:ext>
            </a:extLst>
          </p:cNvPr>
          <p:cNvCxnSpPr/>
          <p:nvPr/>
        </p:nvCxnSpPr>
        <p:spPr>
          <a:xfrm flipH="1">
            <a:off x="1598595" y="914408"/>
            <a:ext cx="50344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E18E7553-08B4-4822-A512-4F5CFA6417D3}"/>
              </a:ext>
            </a:extLst>
          </p:cNvPr>
          <p:cNvCxnSpPr/>
          <p:nvPr/>
        </p:nvCxnSpPr>
        <p:spPr>
          <a:xfrm>
            <a:off x="1609292" y="914408"/>
            <a:ext cx="0" cy="921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feld 116">
            <a:extLst>
              <a:ext uri="{FF2B5EF4-FFF2-40B4-BE49-F238E27FC236}">
                <a16:creationId xmlns:a16="http://schemas.microsoft.com/office/drawing/2014/main" id="{CA19682F-D5AA-457E-8531-6B72A422E28D}"/>
              </a:ext>
            </a:extLst>
          </p:cNvPr>
          <p:cNvSpPr txBox="1"/>
          <p:nvPr/>
        </p:nvSpPr>
        <p:spPr>
          <a:xfrm>
            <a:off x="3559402" y="658221"/>
            <a:ext cx="848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ernennen</a:t>
            </a:r>
          </a:p>
        </p:txBody>
      </p:sp>
      <p:cxnSp>
        <p:nvCxnSpPr>
          <p:cNvPr id="120" name="Gerader Verbinder 119">
            <a:extLst>
              <a:ext uri="{FF2B5EF4-FFF2-40B4-BE49-F238E27FC236}">
                <a16:creationId xmlns:a16="http://schemas.microsoft.com/office/drawing/2014/main" id="{2B782D01-3D7D-4AC2-BF0E-E3F61A58C2FB}"/>
              </a:ext>
            </a:extLst>
          </p:cNvPr>
          <p:cNvCxnSpPr/>
          <p:nvPr/>
        </p:nvCxnSpPr>
        <p:spPr>
          <a:xfrm flipH="1">
            <a:off x="3460531" y="994036"/>
            <a:ext cx="1560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AB50CCAF-CABD-4507-80F2-A699C02D92FD}"/>
              </a:ext>
            </a:extLst>
          </p:cNvPr>
          <p:cNvCxnSpPr/>
          <p:nvPr/>
        </p:nvCxnSpPr>
        <p:spPr>
          <a:xfrm>
            <a:off x="3452648" y="994036"/>
            <a:ext cx="0" cy="71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feld 122">
            <a:extLst>
              <a:ext uri="{FF2B5EF4-FFF2-40B4-BE49-F238E27FC236}">
                <a16:creationId xmlns:a16="http://schemas.microsoft.com/office/drawing/2014/main" id="{359055A8-B989-4F4C-8AEB-B6C34387D4EE}"/>
              </a:ext>
            </a:extLst>
          </p:cNvPr>
          <p:cNvSpPr txBox="1"/>
          <p:nvPr/>
        </p:nvSpPr>
        <p:spPr>
          <a:xfrm>
            <a:off x="2880849" y="1684529"/>
            <a:ext cx="2884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Europäischer </a:t>
            </a:r>
          </a:p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</a:p>
        </p:txBody>
      </p:sp>
      <p:sp>
        <p:nvSpPr>
          <p:cNvPr id="125" name="Textfeld 124">
            <a:extLst>
              <a:ext uri="{FF2B5EF4-FFF2-40B4-BE49-F238E27FC236}">
                <a16:creationId xmlns:a16="http://schemas.microsoft.com/office/drawing/2014/main" id="{424FD2C8-9B9E-440A-9D78-105CFFC46D7A}"/>
              </a:ext>
            </a:extLst>
          </p:cNvPr>
          <p:cNvSpPr txBox="1"/>
          <p:nvPr/>
        </p:nvSpPr>
        <p:spPr>
          <a:xfrm>
            <a:off x="1418360" y="253653"/>
            <a:ext cx="2609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Institutionen der EU</a:t>
            </a: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D1A08957-9482-4B76-B360-D0C74428DAF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6"/>
          <a:stretch/>
        </p:blipFill>
        <p:spPr>
          <a:xfrm>
            <a:off x="10732639" y="2344258"/>
            <a:ext cx="806013" cy="597848"/>
          </a:xfrm>
          <a:prstGeom prst="rect">
            <a:avLst/>
          </a:prstGeom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54CDF8CA-34B0-4CC3-8F4C-4A0A11F0A2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27628" y="2341494"/>
            <a:ext cx="598545" cy="598545"/>
          </a:xfrm>
          <a:prstGeom prst="rect">
            <a:avLst/>
          </a:prstGeom>
        </p:spPr>
      </p:pic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77D4903B-5F72-4920-8462-DD344C19D9A8}"/>
              </a:ext>
            </a:extLst>
          </p:cNvPr>
          <p:cNvGrpSpPr/>
          <p:nvPr/>
        </p:nvGrpSpPr>
        <p:grpSpPr>
          <a:xfrm>
            <a:off x="8282541" y="4842611"/>
            <a:ext cx="2746115" cy="943050"/>
            <a:chOff x="7884161" y="5136508"/>
            <a:chExt cx="2746115" cy="943050"/>
          </a:xfrm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CD5BFC47-7846-41AA-8F4E-1AD1415A0F2A}"/>
                </a:ext>
              </a:extLst>
            </p:cNvPr>
            <p:cNvSpPr/>
            <p:nvPr/>
          </p:nvSpPr>
          <p:spPr>
            <a:xfrm>
              <a:off x="7953702" y="5772994"/>
              <a:ext cx="1874763" cy="306564"/>
            </a:xfrm>
            <a:prstGeom prst="rect">
              <a:avLst/>
            </a:prstGeom>
            <a:solidFill>
              <a:srgbClr val="065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 dirty="0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8EA8426-4828-4C5E-8FE7-C570F18BB7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4161" y="5185683"/>
              <a:ext cx="603918" cy="603918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5B6B1A1-F640-479D-A1F5-F8E1372E5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779" y="5176805"/>
              <a:ext cx="615648" cy="615648"/>
            </a:xfrm>
            <a:prstGeom prst="rect">
              <a:avLst/>
            </a:prstGeom>
          </p:spPr>
        </p:pic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35874D77-31FE-4392-B453-800945B29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4431" y="5167927"/>
              <a:ext cx="615960" cy="615960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726706B7-D990-4167-8C9A-8BAC3D5D4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1868" y="5173811"/>
              <a:ext cx="618784" cy="618784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35FAEA86-0D0E-40B3-8EDD-7DF052011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476" y="5136508"/>
              <a:ext cx="651800" cy="651800"/>
            </a:xfrm>
            <a:prstGeom prst="rect">
              <a:avLst/>
            </a:prstGeom>
          </p:spPr>
        </p:pic>
        <p:pic>
          <p:nvPicPr>
            <p:cNvPr id="54" name="Grafik 53">
              <a:extLst>
                <a:ext uri="{FF2B5EF4-FFF2-40B4-BE49-F238E27FC236}">
                  <a16:creationId xmlns:a16="http://schemas.microsoft.com/office/drawing/2014/main" id="{378922E5-78EF-455F-9083-9C11715E9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9538" y="5159626"/>
              <a:ext cx="626984" cy="626984"/>
            </a:xfrm>
            <a:prstGeom prst="rect">
              <a:avLst/>
            </a:prstGeom>
          </p:spPr>
        </p:pic>
      </p:grpSp>
      <p:sp>
        <p:nvSpPr>
          <p:cNvPr id="100" name="Rechteck 99">
            <a:extLst>
              <a:ext uri="{FF2B5EF4-FFF2-40B4-BE49-F238E27FC236}">
                <a16:creationId xmlns:a16="http://schemas.microsoft.com/office/drawing/2014/main" id="{EFA0120C-E464-4DC1-8943-0B6DBC4B0D2C}"/>
              </a:ext>
            </a:extLst>
          </p:cNvPr>
          <p:cNvSpPr/>
          <p:nvPr/>
        </p:nvSpPr>
        <p:spPr>
          <a:xfrm>
            <a:off x="8044136" y="5448313"/>
            <a:ext cx="3091509" cy="538590"/>
          </a:xfrm>
          <a:prstGeom prst="rect">
            <a:avLst/>
          </a:prstGeom>
          <a:solidFill>
            <a:srgbClr val="065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dirty="0"/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6B8DED09-E988-4003-96B0-E791BBC97C79}"/>
              </a:ext>
            </a:extLst>
          </p:cNvPr>
          <p:cNvSpPr/>
          <p:nvPr/>
        </p:nvSpPr>
        <p:spPr>
          <a:xfrm>
            <a:off x="8282541" y="5475446"/>
            <a:ext cx="2834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Wahlberechtigte EU-Bürgerinnen</a:t>
            </a:r>
          </a:p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Bürger in allen 27 Mitgliedsstaaten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9241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3"/>
            <a:extLst>
              <a:ext uri="{FF2B5EF4-FFF2-40B4-BE49-F238E27FC236}">
                <a16:creationId xmlns:a16="http://schemas.microsoft.com/office/drawing/2014/main" id="{26DF53F9-31D4-45A0-8142-479FEE072A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" t="5408" r="198" b="16074"/>
          <a:stretch/>
        </p:blipFill>
        <p:spPr>
          <a:xfrm>
            <a:off x="827545" y="822960"/>
            <a:ext cx="10293069" cy="53848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70BEEAB-B603-4B86-925D-5B1F85735B7F}"/>
              </a:ext>
            </a:extLst>
          </p:cNvPr>
          <p:cNvSpPr/>
          <p:nvPr/>
        </p:nvSpPr>
        <p:spPr>
          <a:xfrm>
            <a:off x="7198025" y="1885551"/>
            <a:ext cx="359604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Europa in </a:t>
            </a:r>
          </a:p>
          <a:p>
            <a:r>
              <a:rPr lang="de-DE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    meinem Alltag</a:t>
            </a:r>
            <a:endParaRPr lang="de-DE" sz="3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AAC1863-8657-4256-8392-4014BDE87CAF}"/>
              </a:ext>
            </a:extLst>
          </p:cNvPr>
          <p:cNvSpPr txBox="1"/>
          <p:nvPr/>
        </p:nvSpPr>
        <p:spPr>
          <a:xfrm>
            <a:off x="9460823" y="6207760"/>
            <a:ext cx="17864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©clipdealer.com/</a:t>
            </a:r>
            <a:r>
              <a:rPr lang="de-DE" sz="1000" dirty="0">
                <a:latin typeface="Arial" panose="020B0604020202020204" pitchFamily="34" charset="0"/>
                <a:cs typeface="Arial" panose="020B0604020202020204" pitchFamily="34" charset="0"/>
              </a:rPr>
              <a:t> A47836911</a:t>
            </a: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698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D0FEB42-5FF2-4F80-817A-1579DE67B58B}"/>
              </a:ext>
            </a:extLst>
          </p:cNvPr>
          <p:cNvSpPr/>
          <p:nvPr/>
        </p:nvSpPr>
        <p:spPr>
          <a:xfrm>
            <a:off x="477520" y="853440"/>
            <a:ext cx="10932160" cy="533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D1827A-6DA4-4EC1-83B3-7C5023102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" y="914400"/>
            <a:ext cx="4028948" cy="89201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2FE06F4-BA89-4D46-BE46-C1D425666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640" y="2995770"/>
            <a:ext cx="8743950" cy="21812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487CA0-3ACD-4FF5-ABEB-0E222C624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1589001"/>
            <a:ext cx="7534275" cy="172402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7B535D9-82EF-4CF3-B1C3-84C1C8A329C1}"/>
              </a:ext>
            </a:extLst>
          </p:cNvPr>
          <p:cNvSpPr/>
          <p:nvPr/>
        </p:nvSpPr>
        <p:spPr>
          <a:xfrm>
            <a:off x="4226560" y="5958105"/>
            <a:ext cx="991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(Quelle: </a:t>
            </a:r>
            <a:r>
              <a:rPr lang="de-DE" sz="1000" dirty="0">
                <a:hlinkClick r:id="rId5"/>
              </a:rPr>
              <a:t>https://www.bundestag.de/dokumente/textarchiv/2022/kw45-de-europawahlgesetz-917458</a:t>
            </a:r>
            <a:r>
              <a:rPr lang="de-DE" sz="1000" dirty="0"/>
              <a:t>, zuletzt eingesehen am 6.8.2023)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5BA8585-126D-4A41-B47A-339E66D02A8C}"/>
              </a:ext>
            </a:extLst>
          </p:cNvPr>
          <p:cNvSpPr/>
          <p:nvPr/>
        </p:nvSpPr>
        <p:spPr>
          <a:xfrm>
            <a:off x="6461760" y="1014331"/>
            <a:ext cx="46191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Auszug aus der Website</a:t>
            </a:r>
          </a:p>
          <a:p>
            <a:r>
              <a:rPr lang="de-DE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des Bundestages</a:t>
            </a:r>
            <a:endParaRPr lang="de-DE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B951B3A-1B9C-4DBD-87F8-AEB5656FA991}"/>
              </a:ext>
            </a:extLst>
          </p:cNvPr>
          <p:cNvSpPr/>
          <p:nvPr/>
        </p:nvSpPr>
        <p:spPr>
          <a:xfrm>
            <a:off x="782320" y="5116335"/>
            <a:ext cx="7491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Welche Chancen und Möglichkeiten bieten sich euch </a:t>
            </a:r>
          </a:p>
          <a:p>
            <a:r>
              <a:rPr lang="de-DE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Gungsuh" panose="02030600000101010101" pitchFamily="18" charset="-127"/>
                <a:cs typeface="Arial" panose="020B0604020202020204" pitchFamily="34" charset="0"/>
              </a:rPr>
              <a:t>mit der Herabsetzung des Wahlalters?</a:t>
            </a:r>
            <a:endParaRPr lang="de-DE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58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Breitbild</PresentationFormat>
  <Paragraphs>85</Paragraphs>
  <Slides>11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Gungsuh</vt:lpstr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Weber, Alexandra</cp:lastModifiedBy>
  <cp:revision>91</cp:revision>
  <cp:lastPrinted>2023-10-04T08:42:46Z</cp:lastPrinted>
  <dcterms:created xsi:type="dcterms:W3CDTF">2023-08-10T15:04:25Z</dcterms:created>
  <dcterms:modified xsi:type="dcterms:W3CDTF">2023-11-13T08:00:51Z</dcterms:modified>
</cp:coreProperties>
</file>