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1" r:id="rId3"/>
    <p:sldId id="292" r:id="rId4"/>
    <p:sldId id="293" r:id="rId5"/>
    <p:sldId id="290" r:id="rId6"/>
    <p:sldId id="27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3B6DC5E-904C-4007-8870-78E0ACEEEF3C}">
          <p14:sldIdLst>
            <p14:sldId id="256"/>
            <p14:sldId id="291"/>
            <p14:sldId id="292"/>
          </p14:sldIdLst>
        </p14:section>
        <p14:section name="Optional" id="{D7520D7B-6F01-43C8-9D5E-D53423A9D5DA}">
          <p14:sldIdLst>
            <p14:sldId id="293"/>
            <p14:sldId id="290"/>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696" y="78"/>
      </p:cViewPr>
      <p:guideLst/>
    </p:cSldViewPr>
  </p:slideViewPr>
  <p:notesTextViewPr>
    <p:cViewPr>
      <p:scale>
        <a:sx n="1" d="1"/>
        <a:sy n="1" d="1"/>
      </p:scale>
      <p:origin x="0" y="-1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7CFB6-DA59-47BE-87B3-6CFEEC9529D2}" type="datetimeFigureOut">
              <a:rPr lang="de-DE" smtClean="0"/>
              <a:t>25.08.2025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68A6B-B0F9-4AFA-AE11-1D6F9EAB979F}" type="slidenum">
              <a:rPr lang="de-DE" smtClean="0"/>
              <a:t>‹Nr.›</a:t>
            </a:fld>
            <a:endParaRPr lang="de-DE"/>
          </a:p>
        </p:txBody>
      </p:sp>
    </p:spTree>
    <p:extLst>
      <p:ext uri="{BB962C8B-B14F-4D97-AF65-F5344CB8AC3E}">
        <p14:creationId xmlns:p14="http://schemas.microsoft.com/office/powerpoint/2010/main" val="35770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D68A6B-B0F9-4AFA-AE11-1D6F9EAB979F}" type="slidenum">
              <a:rPr lang="de-DE" smtClean="0"/>
              <a:t>2</a:t>
            </a:fld>
            <a:endParaRPr lang="de-DE"/>
          </a:p>
        </p:txBody>
      </p:sp>
    </p:spTree>
    <p:extLst>
      <p:ext uri="{BB962C8B-B14F-4D97-AF65-F5344CB8AC3E}">
        <p14:creationId xmlns:p14="http://schemas.microsoft.com/office/powerpoint/2010/main" val="298036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1979 gelingt der Familie Wetzel und </a:t>
            </a:r>
            <a:r>
              <a:rPr lang="de-DE" dirty="0" err="1"/>
              <a:t>Strelzyk</a:t>
            </a:r>
            <a:r>
              <a:rPr lang="de-DE" dirty="0"/>
              <a:t> mit einem selbst gebauten Heißluftballon die Flucht aus der DDR. </a:t>
            </a:r>
          </a:p>
        </p:txBody>
      </p:sp>
      <p:sp>
        <p:nvSpPr>
          <p:cNvPr id="4" name="Foliennummernplatzhalter 3"/>
          <p:cNvSpPr>
            <a:spLocks noGrp="1"/>
          </p:cNvSpPr>
          <p:nvPr>
            <p:ph type="sldNum" sz="quarter" idx="5"/>
          </p:nvPr>
        </p:nvSpPr>
        <p:spPr/>
        <p:txBody>
          <a:bodyPr/>
          <a:lstStyle/>
          <a:p>
            <a:fld id="{8BD68A6B-B0F9-4AFA-AE11-1D6F9EAB979F}" type="slidenum">
              <a:rPr lang="de-DE" smtClean="0"/>
              <a:t>3</a:t>
            </a:fld>
            <a:endParaRPr lang="de-DE"/>
          </a:p>
        </p:txBody>
      </p:sp>
    </p:spTree>
    <p:extLst>
      <p:ext uri="{BB962C8B-B14F-4D97-AF65-F5344CB8AC3E}">
        <p14:creationId xmlns:p14="http://schemas.microsoft.com/office/powerpoint/2010/main" val="28089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Link zur Website Video 1: https://hdbg.eu/zeitzeugen/detail/ddr/guenter-wetzel/445</a:t>
            </a:r>
          </a:p>
          <a:p>
            <a:r>
              <a:rPr lang="de-DE" dirty="0"/>
              <a:t>Link zur Website Video 2: https://hdbg.eu/zeitzeugen/detail/ballonflucht-1979/guenter-wetzel/807</a:t>
            </a:r>
          </a:p>
          <a:p>
            <a:r>
              <a:rPr lang="de-DE" dirty="0"/>
              <a:t>Link zur Website Video 3: https://hdbg.eu/zeitzeugen/detail/ballonflucht-1979/guenter-wetzel/809</a:t>
            </a:r>
          </a:p>
        </p:txBody>
      </p:sp>
      <p:sp>
        <p:nvSpPr>
          <p:cNvPr id="4" name="Foliennummernplatzhalter 3"/>
          <p:cNvSpPr>
            <a:spLocks noGrp="1"/>
          </p:cNvSpPr>
          <p:nvPr>
            <p:ph type="sldNum" sz="quarter" idx="5"/>
          </p:nvPr>
        </p:nvSpPr>
        <p:spPr/>
        <p:txBody>
          <a:bodyPr/>
          <a:lstStyle/>
          <a:p>
            <a:fld id="{8BD68A6B-B0F9-4AFA-AE11-1D6F9EAB979F}" type="slidenum">
              <a:rPr lang="de-DE" smtClean="0"/>
              <a:t>4</a:t>
            </a:fld>
            <a:endParaRPr lang="de-DE"/>
          </a:p>
        </p:txBody>
      </p:sp>
    </p:spTree>
    <p:extLst>
      <p:ext uri="{BB962C8B-B14F-4D97-AF65-F5344CB8AC3E}">
        <p14:creationId xmlns:p14="http://schemas.microsoft.com/office/powerpoint/2010/main" val="173332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D68A6B-B0F9-4AFA-AE11-1D6F9EAB979F}" type="slidenum">
              <a:rPr lang="de-DE" smtClean="0"/>
              <a:t>5</a:t>
            </a:fld>
            <a:endParaRPr lang="de-DE"/>
          </a:p>
        </p:txBody>
      </p:sp>
    </p:spTree>
    <p:extLst>
      <p:ext uri="{BB962C8B-B14F-4D97-AF65-F5344CB8AC3E}">
        <p14:creationId xmlns:p14="http://schemas.microsoft.com/office/powerpoint/2010/main" val="173857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25.08.2025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hyperlink" Target="https://hdbg.eu/zeitzeugen/detail/ddr/guenter-wetzel/445" TargetMode="External"/><Relationship Id="rId3" Type="http://schemas.openxmlformats.org/officeDocument/2006/relationships/hyperlink" Target="https://hdbg.eu/zeitzeugen/detail/ballonflucht-1979/guenter-wetzel/809"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hdbg.eu/zeitzeugen/detail/ballonflucht-1979/guenter-wetzel/807" TargetMode="External"/><Relationship Id="rId5" Type="http://schemas.openxmlformats.org/officeDocument/2006/relationships/image" Target="../media/image9.jpg"/><Relationship Id="rId4" Type="http://schemas.openxmlformats.org/officeDocument/2006/relationships/image" Target="../media/image10.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User:Kmtextor"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digital.library.ucla.edu/catalog/ark:/21198/zz0002r7wv" TargetMode="External"/><Relationship Id="rId5" Type="http://schemas.openxmlformats.org/officeDocument/2006/relationships/hyperlink" Target="https://creativecommons.org/licenses/by-sa/4.0/deed.en" TargetMode="External"/><Relationship Id="rId4" Type="http://schemas.openxmlformats.org/officeDocument/2006/relationships/hyperlink" Target="https://en.wikipedia.org/wiki/en:Creative_Common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0B62E36-0797-48C1-B1B2-F2FB28BC0AEA}"/>
              </a:ext>
            </a:extLst>
          </p:cNvPr>
          <p:cNvPicPr>
            <a:picLocks noChangeAspect="1"/>
          </p:cNvPicPr>
          <p:nvPr/>
        </p:nvPicPr>
        <p:blipFill rotWithShape="1">
          <a:blip r:embed="rId3">
            <a:extLst>
              <a:ext uri="{28A0092B-C50C-407E-A947-70E740481C1C}">
                <a14:useLocalDpi xmlns:a14="http://schemas.microsoft.com/office/drawing/2010/main" val="0"/>
              </a:ext>
            </a:extLst>
          </a:blip>
          <a:srcRect t="15562"/>
          <a:stretch/>
        </p:blipFill>
        <p:spPr>
          <a:xfrm>
            <a:off x="993648" y="420624"/>
            <a:ext cx="10204704" cy="5744464"/>
          </a:xfrm>
          <a:prstGeom prst="rect">
            <a:avLst/>
          </a:prstGeom>
        </p:spPr>
      </p:pic>
      <p:sp>
        <p:nvSpPr>
          <p:cNvPr id="2" name="Rechteck 1">
            <a:extLst>
              <a:ext uri="{FF2B5EF4-FFF2-40B4-BE49-F238E27FC236}">
                <a16:creationId xmlns:a16="http://schemas.microsoft.com/office/drawing/2014/main" id="{4D20C4AB-A949-404F-972E-165C0C0FD6B5}"/>
              </a:ext>
            </a:extLst>
          </p:cNvPr>
          <p:cNvSpPr/>
          <p:nvPr/>
        </p:nvSpPr>
        <p:spPr>
          <a:xfrm>
            <a:off x="7018048" y="5137142"/>
            <a:ext cx="3790653" cy="461665"/>
          </a:xfrm>
          <a:prstGeom prst="rect">
            <a:avLst/>
          </a:prstGeom>
        </p:spPr>
        <p:txBody>
          <a:bodyPr wrap="none">
            <a:spAutoFit/>
          </a:bodyPr>
          <a:lstStyle/>
          <a:p>
            <a:r>
              <a:rPr lang="de-DE" sz="2400" dirty="0">
                <a:solidFill>
                  <a:schemeClr val="bg1"/>
                </a:solidFill>
                <a:latin typeface="Arial" panose="020B0604020202020204" pitchFamily="34" charset="0"/>
                <a:cs typeface="Arial" panose="020B0604020202020204" pitchFamily="34" charset="0"/>
              </a:rPr>
              <a:t>„Sind wir hier im Westen?“</a:t>
            </a:r>
          </a:p>
        </p:txBody>
      </p:sp>
    </p:spTree>
    <p:extLst>
      <p:ext uri="{BB962C8B-B14F-4D97-AF65-F5344CB8AC3E}">
        <p14:creationId xmlns:p14="http://schemas.microsoft.com/office/powerpoint/2010/main" val="40635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04E4F0F-2CDB-414B-9574-306658E1A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72" y="547878"/>
            <a:ext cx="7366000" cy="5524500"/>
          </a:xfrm>
          <a:prstGeom prst="rect">
            <a:avLst/>
          </a:prstGeom>
        </p:spPr>
      </p:pic>
      <p:pic>
        <p:nvPicPr>
          <p:cNvPr id="5" name="Grafik 4">
            <a:extLst>
              <a:ext uri="{FF2B5EF4-FFF2-40B4-BE49-F238E27FC236}">
                <a16:creationId xmlns:a16="http://schemas.microsoft.com/office/drawing/2014/main" id="{F605C587-4DEF-4D50-8D6A-620E2DBB4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8168" y="785622"/>
            <a:ext cx="5779008" cy="3860197"/>
          </a:xfrm>
          <a:prstGeom prst="rect">
            <a:avLst/>
          </a:prstGeom>
          <a:effectLst>
            <a:outerShdw blurRad="50800" dist="38100" dir="2700000" algn="tl" rotWithShape="0">
              <a:prstClr val="black">
                <a:alpha val="40000"/>
              </a:prstClr>
            </a:outerShdw>
          </a:effectLst>
        </p:spPr>
      </p:pic>
      <p:sp>
        <p:nvSpPr>
          <p:cNvPr id="6" name="Textfeld 5">
            <a:extLst>
              <a:ext uri="{FF2B5EF4-FFF2-40B4-BE49-F238E27FC236}">
                <a16:creationId xmlns:a16="http://schemas.microsoft.com/office/drawing/2014/main" id="{44699B26-6FC1-42D9-A8A4-9D9845A50EF1}"/>
              </a:ext>
            </a:extLst>
          </p:cNvPr>
          <p:cNvSpPr txBox="1"/>
          <p:nvPr/>
        </p:nvSpPr>
        <p:spPr>
          <a:xfrm>
            <a:off x="8439912" y="4764024"/>
            <a:ext cx="2990088"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Günter Wetzel (links), Doris </a:t>
            </a:r>
            <a:r>
              <a:rPr lang="de-DE" sz="1400" dirty="0" err="1">
                <a:latin typeface="Arial" panose="020B0604020202020204" pitchFamily="34" charset="0"/>
                <a:cs typeface="Arial" panose="020B0604020202020204" pitchFamily="34" charset="0"/>
              </a:rPr>
              <a:t>Strelzyk</a:t>
            </a:r>
            <a:r>
              <a:rPr lang="de-DE" sz="1400" dirty="0">
                <a:latin typeface="Arial" panose="020B0604020202020204" pitchFamily="34" charset="0"/>
                <a:cs typeface="Arial" panose="020B0604020202020204" pitchFamily="34" charset="0"/>
              </a:rPr>
              <a:t> und Peter </a:t>
            </a:r>
            <a:r>
              <a:rPr lang="de-DE" sz="1400" dirty="0" err="1">
                <a:latin typeface="Arial" panose="020B0604020202020204" pitchFamily="34" charset="0"/>
                <a:cs typeface="Arial" panose="020B0604020202020204" pitchFamily="34" charset="0"/>
              </a:rPr>
              <a:t>Strelzyk</a:t>
            </a:r>
            <a:r>
              <a:rPr lang="de-DE" sz="1400" dirty="0">
                <a:latin typeface="Arial" panose="020B0604020202020204" pitchFamily="34" charset="0"/>
                <a:cs typeface="Arial" panose="020B0604020202020204" pitchFamily="34" charset="0"/>
              </a:rPr>
              <a:t> (1979)</a:t>
            </a:r>
          </a:p>
        </p:txBody>
      </p:sp>
    </p:spTree>
    <p:extLst>
      <p:ext uri="{BB962C8B-B14F-4D97-AF65-F5344CB8AC3E}">
        <p14:creationId xmlns:p14="http://schemas.microsoft.com/office/powerpoint/2010/main" val="234401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hlinkClick r:id="rId3"/>
            <a:extLst>
              <a:ext uri="{FF2B5EF4-FFF2-40B4-BE49-F238E27FC236}">
                <a16:creationId xmlns:a16="http://schemas.microsoft.com/office/drawing/2014/main" id="{EADDA2A0-6FBA-4885-B1CE-9AD17293D4B5}"/>
              </a:ext>
            </a:extLst>
          </p:cNvPr>
          <p:cNvPicPr>
            <a:picLocks noChangeAspect="1"/>
          </p:cNvPicPr>
          <p:nvPr/>
        </p:nvPicPr>
        <p:blipFill>
          <a:blip r:embed="rId4"/>
          <a:stretch>
            <a:fillRect/>
          </a:stretch>
        </p:blipFill>
        <p:spPr>
          <a:xfrm>
            <a:off x="5630608" y="4574179"/>
            <a:ext cx="1514475" cy="1504950"/>
          </a:xfrm>
          <a:prstGeom prst="rect">
            <a:avLst/>
          </a:prstGeom>
        </p:spPr>
      </p:pic>
      <p:pic>
        <p:nvPicPr>
          <p:cNvPr id="2" name="Grafik 1">
            <a:extLst>
              <a:ext uri="{FF2B5EF4-FFF2-40B4-BE49-F238E27FC236}">
                <a16:creationId xmlns:a16="http://schemas.microsoft.com/office/drawing/2014/main" id="{06DE8344-DD4A-403C-8830-8371E832AC3F}"/>
              </a:ext>
            </a:extLst>
          </p:cNvPr>
          <p:cNvPicPr>
            <a:picLocks noChangeAspect="1"/>
          </p:cNvPicPr>
          <p:nvPr/>
        </p:nvPicPr>
        <p:blipFill rotWithShape="1">
          <a:blip r:embed="rId5">
            <a:extLst>
              <a:ext uri="{28A0092B-C50C-407E-A947-70E740481C1C}">
                <a14:useLocalDpi xmlns:a14="http://schemas.microsoft.com/office/drawing/2010/main" val="0"/>
              </a:ext>
            </a:extLst>
          </a:blip>
          <a:srcRect r="56558"/>
          <a:stretch/>
        </p:blipFill>
        <p:spPr>
          <a:xfrm>
            <a:off x="1357376" y="630174"/>
            <a:ext cx="3543808" cy="5448955"/>
          </a:xfrm>
          <a:prstGeom prst="rect">
            <a:avLst/>
          </a:prstGeom>
          <a:effectLst>
            <a:outerShdw blurRad="50800" dist="38100" dir="2700000" algn="tl" rotWithShape="0">
              <a:prstClr val="black">
                <a:alpha val="40000"/>
              </a:prstClr>
            </a:outerShdw>
          </a:effectLst>
        </p:spPr>
      </p:pic>
      <p:pic>
        <p:nvPicPr>
          <p:cNvPr id="3" name="Grafik 2">
            <a:hlinkClick r:id="rId6"/>
            <a:extLst>
              <a:ext uri="{FF2B5EF4-FFF2-40B4-BE49-F238E27FC236}">
                <a16:creationId xmlns:a16="http://schemas.microsoft.com/office/drawing/2014/main" id="{3941266D-DFBA-4C8D-B934-F892E6DB79E1}"/>
              </a:ext>
            </a:extLst>
          </p:cNvPr>
          <p:cNvPicPr>
            <a:picLocks noChangeAspect="1"/>
          </p:cNvPicPr>
          <p:nvPr/>
        </p:nvPicPr>
        <p:blipFill>
          <a:blip r:embed="rId7"/>
          <a:stretch>
            <a:fillRect/>
          </a:stretch>
        </p:blipFill>
        <p:spPr>
          <a:xfrm>
            <a:off x="5630608" y="2520922"/>
            <a:ext cx="1552575" cy="1628775"/>
          </a:xfrm>
          <a:prstGeom prst="rect">
            <a:avLst/>
          </a:prstGeom>
        </p:spPr>
      </p:pic>
      <p:sp>
        <p:nvSpPr>
          <p:cNvPr id="4" name="Textfeld 3">
            <a:extLst>
              <a:ext uri="{FF2B5EF4-FFF2-40B4-BE49-F238E27FC236}">
                <a16:creationId xmlns:a16="http://schemas.microsoft.com/office/drawing/2014/main" id="{36DDCD7A-061C-45E8-9CB5-4E7444F47587}"/>
              </a:ext>
            </a:extLst>
          </p:cNvPr>
          <p:cNvSpPr txBox="1"/>
          <p:nvPr/>
        </p:nvSpPr>
        <p:spPr>
          <a:xfrm>
            <a:off x="7415784" y="2520922"/>
            <a:ext cx="3543808" cy="369332"/>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Über den Tag der Flucht</a:t>
            </a:r>
          </a:p>
        </p:txBody>
      </p:sp>
      <p:sp>
        <p:nvSpPr>
          <p:cNvPr id="5" name="Textfeld 4">
            <a:extLst>
              <a:ext uri="{FF2B5EF4-FFF2-40B4-BE49-F238E27FC236}">
                <a16:creationId xmlns:a16="http://schemas.microsoft.com/office/drawing/2014/main" id="{5B9D4410-4B06-4184-8EAB-B4D7A48A7337}"/>
              </a:ext>
            </a:extLst>
          </p:cNvPr>
          <p:cNvSpPr txBox="1"/>
          <p:nvPr/>
        </p:nvSpPr>
        <p:spPr>
          <a:xfrm>
            <a:off x="9720072" y="2057400"/>
            <a:ext cx="184731" cy="369332"/>
          </a:xfrm>
          <a:prstGeom prst="rect">
            <a:avLst/>
          </a:prstGeom>
          <a:noFill/>
        </p:spPr>
        <p:txBody>
          <a:bodyPr wrap="none" rtlCol="0">
            <a:spAutoFit/>
          </a:bodyPr>
          <a:lstStyle/>
          <a:p>
            <a:endParaRPr lang="de-DE" dirty="0"/>
          </a:p>
        </p:txBody>
      </p:sp>
      <p:sp>
        <p:nvSpPr>
          <p:cNvPr id="6" name="Rechteck 5">
            <a:extLst>
              <a:ext uri="{FF2B5EF4-FFF2-40B4-BE49-F238E27FC236}">
                <a16:creationId xmlns:a16="http://schemas.microsoft.com/office/drawing/2014/main" id="{8AE03E81-CF89-414B-AE77-215A45431753}"/>
              </a:ext>
            </a:extLst>
          </p:cNvPr>
          <p:cNvSpPr/>
          <p:nvPr/>
        </p:nvSpPr>
        <p:spPr>
          <a:xfrm>
            <a:off x="7415784" y="2890254"/>
            <a:ext cx="4370832" cy="1384995"/>
          </a:xfrm>
          <a:prstGeom prst="rect">
            <a:avLst/>
          </a:prstGeom>
        </p:spPr>
        <p:txBody>
          <a:bodyPr wrap="square">
            <a:spAutoFit/>
          </a:bodyPr>
          <a:lstStyle/>
          <a:p>
            <a:r>
              <a:rPr lang="de-DE" sz="1400" dirty="0">
                <a:latin typeface="Arial" panose="020B0604020202020204" pitchFamily="34" charset="0"/>
                <a:cs typeface="Arial" panose="020B0604020202020204" pitchFamily="34" charset="0"/>
              </a:rPr>
              <a:t>Im hier gezeigten Ausschnitt berichtet Günter Wetzel über den Tag der Flucht aus der DDR, die Fahrt mit dem selbst gebauten Heißluftballon, die Überquerung der innerdeutschen Grenze und die Landung in der Nähe von Naila in der Nacht zum 16.09.1979.</a:t>
            </a:r>
          </a:p>
        </p:txBody>
      </p:sp>
      <p:sp>
        <p:nvSpPr>
          <p:cNvPr id="7" name="Textfeld 6">
            <a:extLst>
              <a:ext uri="{FF2B5EF4-FFF2-40B4-BE49-F238E27FC236}">
                <a16:creationId xmlns:a16="http://schemas.microsoft.com/office/drawing/2014/main" id="{1664564E-208E-45FF-86DB-3898E6B81208}"/>
              </a:ext>
            </a:extLst>
          </p:cNvPr>
          <p:cNvSpPr txBox="1"/>
          <p:nvPr/>
        </p:nvSpPr>
        <p:spPr>
          <a:xfrm>
            <a:off x="7374922" y="4534031"/>
            <a:ext cx="3543808" cy="369332"/>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Nach der Landung</a:t>
            </a:r>
          </a:p>
        </p:txBody>
      </p:sp>
      <p:sp>
        <p:nvSpPr>
          <p:cNvPr id="9" name="Rechteck 8">
            <a:extLst>
              <a:ext uri="{FF2B5EF4-FFF2-40B4-BE49-F238E27FC236}">
                <a16:creationId xmlns:a16="http://schemas.microsoft.com/office/drawing/2014/main" id="{46B0D792-FBED-49CC-85E9-89BCA77ABF13}"/>
              </a:ext>
            </a:extLst>
          </p:cNvPr>
          <p:cNvSpPr/>
          <p:nvPr/>
        </p:nvSpPr>
        <p:spPr>
          <a:xfrm>
            <a:off x="7374922" y="4903363"/>
            <a:ext cx="4504944" cy="954107"/>
          </a:xfrm>
          <a:prstGeom prst="rect">
            <a:avLst/>
          </a:prstGeom>
        </p:spPr>
        <p:txBody>
          <a:bodyPr wrap="square">
            <a:spAutoFit/>
          </a:bodyPr>
          <a:lstStyle/>
          <a:p>
            <a:r>
              <a:rPr lang="de-DE" sz="1400" dirty="0">
                <a:latin typeface="Arial" panose="020B0604020202020204" pitchFamily="34" charset="0"/>
                <a:cs typeface="Arial" panose="020B0604020202020204" pitchFamily="34" charset="0"/>
              </a:rPr>
              <a:t>Im hier gezeigten Ausschnitt berichtet Günter Wetzel über die Zeit nach der Landung bei Naila, die Versorgung durch das Rote Kreuz, Befragung durch Polizisten und den Exklusivvertrag mit dem Stern.</a:t>
            </a:r>
          </a:p>
        </p:txBody>
      </p:sp>
      <p:pic>
        <p:nvPicPr>
          <p:cNvPr id="10" name="Grafik 9">
            <a:hlinkClick r:id="rId8"/>
            <a:extLst>
              <a:ext uri="{FF2B5EF4-FFF2-40B4-BE49-F238E27FC236}">
                <a16:creationId xmlns:a16="http://schemas.microsoft.com/office/drawing/2014/main" id="{9C9C37AD-47DC-49BB-A24B-EC7A310CAD39}"/>
              </a:ext>
            </a:extLst>
          </p:cNvPr>
          <p:cNvPicPr>
            <a:picLocks noChangeAspect="1"/>
          </p:cNvPicPr>
          <p:nvPr/>
        </p:nvPicPr>
        <p:blipFill>
          <a:blip r:embed="rId9"/>
          <a:stretch>
            <a:fillRect/>
          </a:stretch>
        </p:blipFill>
        <p:spPr>
          <a:xfrm>
            <a:off x="5621083" y="630174"/>
            <a:ext cx="1524000" cy="1504950"/>
          </a:xfrm>
          <a:prstGeom prst="rect">
            <a:avLst/>
          </a:prstGeom>
        </p:spPr>
      </p:pic>
      <p:sp>
        <p:nvSpPr>
          <p:cNvPr id="11" name="Textfeld 10">
            <a:extLst>
              <a:ext uri="{FF2B5EF4-FFF2-40B4-BE49-F238E27FC236}">
                <a16:creationId xmlns:a16="http://schemas.microsoft.com/office/drawing/2014/main" id="{29546155-7EA3-4CA6-A46A-ACD8D62DF790}"/>
              </a:ext>
            </a:extLst>
          </p:cNvPr>
          <p:cNvSpPr txBox="1"/>
          <p:nvPr/>
        </p:nvSpPr>
        <p:spPr>
          <a:xfrm>
            <a:off x="7415784" y="630174"/>
            <a:ext cx="3543808" cy="369332"/>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Über das Leben in der DDR</a:t>
            </a:r>
          </a:p>
        </p:txBody>
      </p:sp>
      <p:sp>
        <p:nvSpPr>
          <p:cNvPr id="12" name="Rechteck 11">
            <a:extLst>
              <a:ext uri="{FF2B5EF4-FFF2-40B4-BE49-F238E27FC236}">
                <a16:creationId xmlns:a16="http://schemas.microsoft.com/office/drawing/2014/main" id="{528F673E-9281-4B7A-AD09-5961B072E3F2}"/>
              </a:ext>
            </a:extLst>
          </p:cNvPr>
          <p:cNvSpPr/>
          <p:nvPr/>
        </p:nvSpPr>
        <p:spPr>
          <a:xfrm>
            <a:off x="7415784" y="924199"/>
            <a:ext cx="4370832" cy="1169551"/>
          </a:xfrm>
          <a:prstGeom prst="rect">
            <a:avLst/>
          </a:prstGeom>
        </p:spPr>
        <p:txBody>
          <a:bodyPr wrap="square">
            <a:spAutoFit/>
          </a:bodyPr>
          <a:lstStyle/>
          <a:p>
            <a:r>
              <a:rPr lang="de-DE" sz="1400" dirty="0">
                <a:latin typeface="Arial" panose="020B0604020202020204" pitchFamily="34" charset="0"/>
                <a:cs typeface="Arial" panose="020B0604020202020204" pitchFamily="34" charset="0"/>
              </a:rPr>
              <a:t>Im hier gezeigten Ausschnitt berichtet Günter Wetzel über die Lebensumstände in der DDR, insbesondere die mangelnde Versorgung mit Verbrauchsgütern und die politischen Einschränkungen Mitte der 1970er-Jahre.</a:t>
            </a:r>
          </a:p>
        </p:txBody>
      </p:sp>
    </p:spTree>
    <p:extLst>
      <p:ext uri="{BB962C8B-B14F-4D97-AF65-F5344CB8AC3E}">
        <p14:creationId xmlns:p14="http://schemas.microsoft.com/office/powerpoint/2010/main" val="313869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EB4CE2D-4DD0-4F24-A7B7-F0C8D450813A}"/>
              </a:ext>
            </a:extLst>
          </p:cNvPr>
          <p:cNvSpPr txBox="1"/>
          <p:nvPr/>
        </p:nvSpPr>
        <p:spPr>
          <a:xfrm>
            <a:off x="848896" y="677517"/>
            <a:ext cx="10110159" cy="52322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Bildquellen</a:t>
            </a:r>
          </a:p>
        </p:txBody>
      </p:sp>
      <p:sp>
        <p:nvSpPr>
          <p:cNvPr id="5" name="Textfeld 4">
            <a:extLst>
              <a:ext uri="{FF2B5EF4-FFF2-40B4-BE49-F238E27FC236}">
                <a16:creationId xmlns:a16="http://schemas.microsoft.com/office/drawing/2014/main" id="{23EF6A71-E3BB-4541-9FB5-6A5781257E96}"/>
              </a:ext>
            </a:extLst>
          </p:cNvPr>
          <p:cNvSpPr txBox="1"/>
          <p:nvPr/>
        </p:nvSpPr>
        <p:spPr>
          <a:xfrm>
            <a:off x="848896" y="1200737"/>
            <a:ext cx="10017223" cy="1600438"/>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a:t>
            </a:r>
            <a:r>
              <a:rPr lang="en-US" sz="1400" dirty="0">
                <a:latin typeface="Arial" panose="020B0604020202020204" pitchFamily="34" charset="0"/>
                <a:cs typeface="Arial" panose="020B0604020202020204" pitchFamily="34" charset="0"/>
              </a:rPr>
              <a:t>Balloon and Moon over Speyer, </a:t>
            </a:r>
            <a:r>
              <a:rPr lang="de-DE" sz="1400" dirty="0" err="1">
                <a:latin typeface="Arial" panose="020B0604020202020204" pitchFamily="34" charset="0"/>
                <a:cs typeface="Arial" panose="020B0604020202020204" pitchFamily="34" charset="0"/>
                <a:hlinkClick r:id="rId3" tooltip="User:Kmtextor"/>
              </a:rPr>
              <a:t>Kmtextor</a:t>
            </a:r>
            <a:r>
              <a:rPr lang="de-DE"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4" tooltip="w:en:Creative Commons"/>
              </a:rPr>
              <a:t>Creative Commons</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5" tooltip="creativecommons:by-sa/4.0/deed.en"/>
              </a:rPr>
              <a:t>Attribution-Share Alike 4.0 International</a:t>
            </a:r>
            <a:r>
              <a:rPr lang="en-US" sz="1400" dirty="0">
                <a:latin typeface="Arial" panose="020B0604020202020204" pitchFamily="34" charset="0"/>
                <a:cs typeface="Arial" panose="020B0604020202020204" pitchFamily="34" charset="0"/>
              </a:rPr>
              <a:t> (DL </a:t>
            </a:r>
            <a:r>
              <a:rPr lang="en-US" sz="1400" dirty="0" err="1">
                <a:latin typeface="Arial" panose="020B0604020202020204" pitchFamily="34" charset="0"/>
                <a:cs typeface="Arial" panose="020B0604020202020204" pitchFamily="34" charset="0"/>
              </a:rPr>
              <a:t>vom</a:t>
            </a:r>
            <a:r>
              <a:rPr lang="en-US" sz="1400" dirty="0">
                <a:latin typeface="Arial" panose="020B0604020202020204" pitchFamily="34" charset="0"/>
                <a:cs typeface="Arial" panose="020B0604020202020204" pitchFamily="34" charset="0"/>
              </a:rPr>
              <a:t> 5.8.2025)</a:t>
            </a:r>
          </a:p>
          <a:p>
            <a:r>
              <a:rPr lang="en-US" sz="1400" dirty="0" err="1">
                <a:latin typeface="Arial" panose="020B0604020202020204" pitchFamily="34" charset="0"/>
                <a:cs typeface="Arial" panose="020B0604020202020204" pitchFamily="34" charset="0"/>
              </a:rPr>
              <a:t>Folie</a:t>
            </a:r>
            <a:r>
              <a:rPr lang="en-US" sz="1400" dirty="0">
                <a:latin typeface="Arial" panose="020B0604020202020204" pitchFamily="34" charset="0"/>
                <a:cs typeface="Arial" panose="020B0604020202020204" pitchFamily="34" charset="0"/>
              </a:rPr>
              <a:t> 3 Die </a:t>
            </a:r>
            <a:r>
              <a:rPr lang="en-US" sz="1400" dirty="0" err="1">
                <a:latin typeface="Arial" panose="020B0604020202020204" pitchFamily="34" charset="0"/>
                <a:cs typeface="Arial" panose="020B0604020202020204" pitchFamily="34" charset="0"/>
              </a:rPr>
              <a:t>leere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Hülle</a:t>
            </a:r>
            <a:r>
              <a:rPr lang="en-US" sz="1400" dirty="0">
                <a:latin typeface="Arial" panose="020B0604020202020204" pitchFamily="34" charset="0"/>
                <a:cs typeface="Arial" panose="020B0604020202020204" pitchFamily="34" charset="0"/>
              </a:rPr>
              <a:t> das </a:t>
            </a:r>
            <a:r>
              <a:rPr lang="en-US" sz="1400" dirty="0" err="1">
                <a:latin typeface="Arial" panose="020B0604020202020204" pitchFamily="34" charset="0"/>
                <a:cs typeface="Arial" panose="020B0604020202020204" pitchFamily="34" charset="0"/>
              </a:rPr>
              <a:t>Ballons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mit</a:t>
            </a:r>
            <a:r>
              <a:rPr lang="en-US" sz="1400" dirty="0">
                <a:latin typeface="Arial" panose="020B0604020202020204" pitchFamily="34" charset="0"/>
                <a:cs typeface="Arial" panose="020B0604020202020204" pitchFamily="34" charset="0"/>
              </a:rPr>
              <a:t> dem die </a:t>
            </a:r>
            <a:r>
              <a:rPr lang="en-US" sz="1400" dirty="0" err="1">
                <a:latin typeface="Arial" panose="020B0604020202020204" pitchFamily="34" charset="0"/>
                <a:cs typeface="Arial" panose="020B0604020202020204" pitchFamily="34" charset="0"/>
              </a:rPr>
              <a:t>Familie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Strelzyk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ihren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ersten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erfolglosen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Fluchtversuch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unternahm</a:t>
            </a:r>
            <a:r>
              <a:rPr lang="en-US" sz="1400" dirty="0">
                <a:latin typeface="Arial" panose="020B0604020202020204" pitchFamily="34" charset="0"/>
                <a:cs typeface="Arial" panose="020B0604020202020204" pitchFamily="34" charset="0"/>
              </a:rPr>
              <a:t>. Das </a:t>
            </a:r>
            <a:r>
              <a:rPr lang="en-US" sz="1400" dirty="0" err="1">
                <a:latin typeface="Arial" panose="020B0604020202020204" pitchFamily="34" charset="0"/>
                <a:cs typeface="Arial" panose="020B0604020202020204" pitchFamily="34" charset="0"/>
              </a:rPr>
              <a:t>Foto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stammt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a:t>
            </a:r>
            <a:r>
              <a:rPr lang="en-US" sz="1400" dirty="0">
                <a:latin typeface="Arial" panose="020B0604020202020204" pitchFamily="34" charset="0"/>
                <a:cs typeface="Arial" panose="020B0604020202020204" pitchFamily="34" charset="0"/>
              </a:rPr>
              <a:t> den </a:t>
            </a:r>
            <a:r>
              <a:rPr lang="en-US" sz="1400" dirty="0" err="1">
                <a:latin typeface="Arial" panose="020B0604020202020204" pitchFamily="34" charset="0"/>
                <a:cs typeface="Arial" panose="020B0604020202020204" pitchFamily="34" charset="0"/>
              </a:rPr>
              <a:t>Ermittlungsunterlagen</a:t>
            </a:r>
            <a:r>
              <a:rPr lang="en-US" sz="1400" dirty="0">
                <a:latin typeface="Arial" panose="020B0604020202020204" pitchFamily="34" charset="0"/>
                <a:cs typeface="Arial" panose="020B0604020202020204" pitchFamily="34" charset="0"/>
              </a:rPr>
              <a:t> der Stasi. Quelle: </a:t>
            </a:r>
            <a:r>
              <a:rPr lang="en-US" sz="1400" dirty="0" err="1">
                <a:latin typeface="Arial" panose="020B0604020202020204" pitchFamily="34" charset="0"/>
                <a:cs typeface="Arial" panose="020B0604020202020204" pitchFamily="34" charset="0"/>
              </a:rPr>
              <a:t>BStU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MfS</a:t>
            </a:r>
            <a:r>
              <a:rPr lang="en-US" sz="1400" dirty="0">
                <a:latin typeface="Arial" panose="020B0604020202020204" pitchFamily="34" charset="0"/>
                <a:cs typeface="Arial" panose="020B0604020202020204" pitchFamily="34" charset="0"/>
              </a:rPr>
              <a:t>, BV Gera, AOP, Nr. 564/83</a:t>
            </a:r>
          </a:p>
          <a:p>
            <a:r>
              <a:rPr lang="en-US" sz="1400" dirty="0" err="1">
                <a:latin typeface="Arial" panose="020B0604020202020204" pitchFamily="34" charset="0"/>
                <a:cs typeface="Arial" panose="020B0604020202020204" pitchFamily="34" charset="0"/>
              </a:rPr>
              <a:t>Folie</a:t>
            </a:r>
            <a:r>
              <a:rPr lang="en-US" sz="1400" dirty="0">
                <a:latin typeface="Arial" panose="020B0604020202020204" pitchFamily="34" charset="0"/>
                <a:cs typeface="Arial" panose="020B0604020202020204" pitchFamily="34" charset="0"/>
              </a:rPr>
              <a:t> 3 </a:t>
            </a:r>
            <a:r>
              <a:rPr lang="de-DE" sz="1400" dirty="0">
                <a:latin typeface="Arial" panose="020B0604020202020204" pitchFamily="34" charset="0"/>
                <a:cs typeface="Arial" panose="020B0604020202020204" pitchFamily="34" charset="0"/>
              </a:rPr>
              <a:t>Guenter Wetzel, Doris </a:t>
            </a:r>
            <a:r>
              <a:rPr lang="de-DE" sz="1400" dirty="0" err="1">
                <a:latin typeface="Arial" panose="020B0604020202020204" pitchFamily="34" charset="0"/>
                <a:cs typeface="Arial" panose="020B0604020202020204" pitchFamily="34" charset="0"/>
              </a:rPr>
              <a:t>Strelzyk</a:t>
            </a:r>
            <a:r>
              <a:rPr lang="de-DE" sz="1400" dirty="0">
                <a:latin typeface="Arial" panose="020B0604020202020204" pitchFamily="34" charset="0"/>
                <a:cs typeface="Arial" panose="020B0604020202020204" pitchFamily="34" charset="0"/>
              </a:rPr>
              <a:t> and Peter </a:t>
            </a:r>
            <a:r>
              <a:rPr lang="de-DE" sz="1400" dirty="0" err="1">
                <a:latin typeface="Arial" panose="020B0604020202020204" pitchFamily="34" charset="0"/>
                <a:cs typeface="Arial" panose="020B0604020202020204" pitchFamily="34" charset="0"/>
              </a:rPr>
              <a:t>Strelzyk</a:t>
            </a:r>
            <a:r>
              <a:rPr lang="de-DE"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Los Angeles Times from </a:t>
            </a:r>
            <a:r>
              <a:rPr lang="en-US" sz="1400" dirty="0">
                <a:latin typeface="Arial" panose="020B0604020202020204" pitchFamily="34" charset="0"/>
                <a:cs typeface="Arial" panose="020B0604020202020204" pitchFamily="34" charset="0"/>
                <a:hlinkClick r:id="rId6"/>
              </a:rPr>
              <a:t>https://digital.library.ucla.edu/catalog/ark:/21198/zz0002r7wv</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7"/>
              </a:rPr>
              <a:t>CC BY SA 4.0</a:t>
            </a:r>
            <a:endParaRPr lang="en-US"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47A8F703-9B1F-463D-BAD4-4D616E07BC34}"/>
              </a:ext>
            </a:extLst>
          </p:cNvPr>
          <p:cNvSpPr txBox="1"/>
          <p:nvPr/>
        </p:nvSpPr>
        <p:spPr>
          <a:xfrm>
            <a:off x="848896" y="3309953"/>
            <a:ext cx="10017223"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https://www.bundesarchiv.de/themen-entdecken/online-entdecken/themenbeitraege/spektakulaere-fluchtversuche/</a:t>
            </a:r>
          </a:p>
        </p:txBody>
      </p:sp>
      <p:sp>
        <p:nvSpPr>
          <p:cNvPr id="6" name="Textfeld 5">
            <a:extLst>
              <a:ext uri="{FF2B5EF4-FFF2-40B4-BE49-F238E27FC236}">
                <a16:creationId xmlns:a16="http://schemas.microsoft.com/office/drawing/2014/main" id="{5133640A-79BB-4E91-B264-62AD61FBB8E6}"/>
              </a:ext>
            </a:extLst>
          </p:cNvPr>
          <p:cNvSpPr txBox="1"/>
          <p:nvPr/>
        </p:nvSpPr>
        <p:spPr>
          <a:xfrm>
            <a:off x="848896" y="2801175"/>
            <a:ext cx="10110159" cy="52322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Literatur</a:t>
            </a:r>
          </a:p>
        </p:txBody>
      </p:sp>
    </p:spTree>
    <p:extLst>
      <p:ext uri="{BB962C8B-B14F-4D97-AF65-F5344CB8AC3E}">
        <p14:creationId xmlns:p14="http://schemas.microsoft.com/office/powerpoint/2010/main" val="34664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pic>
        <p:nvPicPr>
          <p:cNvPr id="4" name="Grafik 3">
            <a:extLst>
              <a:ext uri="{FF2B5EF4-FFF2-40B4-BE49-F238E27FC236}">
                <a16:creationId xmlns:a16="http://schemas.microsoft.com/office/drawing/2014/main" id="{1FEACA15-0574-4A6E-8CEC-DCF925340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853" y="2569464"/>
            <a:ext cx="5106293" cy="1280160"/>
          </a:xfrm>
          <a:prstGeom prst="rect">
            <a:avLst/>
          </a:prstGeom>
        </p:spPr>
      </p:pic>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Words>
  <Application>Microsoft Office PowerPoint</Application>
  <PresentationFormat>Breitbild</PresentationFormat>
  <Paragraphs>23</Paragraphs>
  <Slides>6</Slides>
  <Notes>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vt:i4>
      </vt:variant>
    </vt:vector>
  </HeadingPairs>
  <TitlesOfParts>
    <vt:vector size="9"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74</cp:revision>
  <dcterms:created xsi:type="dcterms:W3CDTF">2024-06-12T15:52:19Z</dcterms:created>
  <dcterms:modified xsi:type="dcterms:W3CDTF">2025-08-25T08:44:51Z</dcterms:modified>
</cp:coreProperties>
</file>