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sldIdLst>
    <p:sldId id="257" r:id="rId4"/>
    <p:sldId id="459" r:id="rId5"/>
    <p:sldId id="455" r:id="rId6"/>
    <p:sldId id="456" r:id="rId7"/>
    <p:sldId id="457" r:id="rId8"/>
    <p:sldId id="458" r:id="rId9"/>
    <p:sldId id="450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Helle Formatvorlage 2 - Akz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>
        <p:scale>
          <a:sx n="48" d="100"/>
          <a:sy n="48" d="100"/>
        </p:scale>
        <p:origin x="-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89F4F7-BB45-4564-A81A-B9E3460F53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A5D29DC-23DC-4A4A-A6B2-404BE45DA7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B8D80D6-9706-4FFE-A539-856DC8FF3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2D5CE-E40A-4D26-A34D-3CCFEC598896}" type="datetime1">
              <a:rPr lang="de-DE" smtClean="0"/>
              <a:t>09.12.2025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6722E3F-EE04-4EC7-9905-C3A06D331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CEB5EAF-8A7F-40FA-A678-FE50101FC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992E-F597-4AF4-9DC2-7F20158824C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48792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C22E0E-EBF5-4086-8971-6AF6C57F2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27562A7-2FEB-4208-9F33-6D0894BFAE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27916B1-3876-4D9C-994C-1BEBA6634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68F5C-F230-4617-82C9-C033A26348EA}" type="datetime1">
              <a:rPr lang="de-DE" smtClean="0"/>
              <a:t>09.12.2025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C70E320-CE4E-41D8-9CFA-8078E9782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1E50E13-6258-4E88-990A-FEE2D1BB8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992E-F597-4AF4-9DC2-7F20158824C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81157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5B8D5FD-C151-4547-AB6E-30DA69710C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E26B3CD-A60F-40AA-A897-AB07DEDECC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0846042-A89E-4C63-9FED-133C7BC0F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20327-3F5B-4D89-B50A-CD382196B774}" type="datetime1">
              <a:rPr lang="de-DE" smtClean="0"/>
              <a:t>09.12.2025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B3CCACB-CAEB-4E6B-849B-2EA1C343A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EBB9390-6764-40EC-BF0D-1B273854F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992E-F597-4AF4-9DC2-7F20158824C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764742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970B3F-AD0A-443D-ADF8-060DFD88A8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6255" y="1"/>
            <a:ext cx="11847729" cy="1467004"/>
          </a:xfrm>
        </p:spPr>
        <p:txBody>
          <a:bodyPr anchor="b">
            <a:normAutofit/>
          </a:bodyPr>
          <a:lstStyle>
            <a:lvl1pPr algn="ctr">
              <a:defRPr sz="1800"/>
            </a:lvl1pPr>
          </a:lstStyle>
          <a:p>
            <a:r>
              <a:rPr lang="de-DE" dirty="0"/>
              <a:t>                                                                                                           Materialien Arbeitskreis MIT!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F823671-7B9C-4878-B1D8-9F13D5E3A9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1AE0251-D952-4F44-94E6-453877125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9C926-8174-4C5A-9A4B-85BD2E325B98}" type="datetime1">
              <a:rPr lang="de-DE" smtClean="0"/>
              <a:t>09.12.2025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6606482-AFAE-42A3-BFD3-526C53E8F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E93BE05-4A6A-4DF0-A348-41CD02346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EBBE3-06B1-4A23-8088-7BFEB056CD85}" type="slidenum">
              <a:rPr lang="de-DE" smtClean="0"/>
              <a:t>‹Nr.›</a:t>
            </a:fld>
            <a:endParaRPr lang="de-DE" dirty="0"/>
          </a:p>
        </p:txBody>
      </p:sp>
      <p:pic>
        <p:nvPicPr>
          <p:cNvPr id="7" name="Picture 4">
            <a:extLst>
              <a:ext uri="{FF2B5EF4-FFF2-40B4-BE49-F238E27FC236}">
                <a16:creationId xmlns:a16="http://schemas.microsoft.com/office/drawing/2014/main" id="{75A68C46-933B-49DB-9620-1538BFC30F1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5749" y="136525"/>
            <a:ext cx="1345984" cy="11972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FE4EBB9D-C76C-4069-9245-5969B69CEC32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202" y="136525"/>
            <a:ext cx="1114797" cy="1157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5608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88DEFF-A2CC-487C-B6ED-604A2F5C9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6EECBE8-9361-4011-A684-4CB373A2A3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B19C0A8-EBE8-4CE0-B47C-4CEE07F90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0B798-85A8-4460-80C7-03BD0BA53A3C}" type="datetime1">
              <a:rPr lang="de-DE" smtClean="0"/>
              <a:t>09.12.2025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9DCF252-743D-48AC-84D9-D976C5C16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C949566-D8F7-4465-8A2C-2070CBA39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EBBE3-06B1-4A23-8088-7BFEB056CD85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013021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2700A2-C9C2-4B2D-9233-5DBB50407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D849419-8DB9-48D1-9F64-E923F0B339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4FB3FB1-5C02-45BE-86BB-B8B476877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C677B-F208-483D-8B09-9F29F37C1CC9}" type="datetime1">
              <a:rPr lang="de-DE" smtClean="0"/>
              <a:t>09.12.2025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89B2505-C856-4170-BFD6-DD38B7CB9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2A58B0B-FFBD-4A43-92B1-3028F0DAF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EBBE3-06B1-4A23-8088-7BFEB056CD85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449213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F19E35-1DD5-4A2D-BF2A-DDEB83E88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ACE98CC-9937-45F9-BF6F-17CCB57FEF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8D3DD12-E62B-44C2-BA37-4B50C16655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92BB413-56AE-4EC5-B372-97322010D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D2BB5-430A-488D-96BF-1F38DD9E9088}" type="datetime1">
              <a:rPr lang="de-DE" smtClean="0"/>
              <a:t>09.12.2025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150B3FD-9154-4A4F-B89A-4B03E4EA4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967EACA-4558-4FF6-9AE6-DD8E11699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EBBE3-06B1-4A23-8088-7BFEB056CD85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662912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E09B0D-2E94-4E2C-9B3E-78CE68D68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625F7DC-673E-49E5-AEE7-AEB33A2BA3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AD6E503-AD4F-4DE5-9B2C-1FD8F4722E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85D0B95-AAA6-4A73-8272-C70192D3C4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69F8D3A-3669-4DE1-81C4-9DAC465EF1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7C0B60A-34B8-4FA5-B11F-F20E4DF3F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22809-E51F-4085-8BCD-33FB20CBE20C}" type="datetime1">
              <a:rPr lang="de-DE" smtClean="0"/>
              <a:t>09.12.2025</a:t>
            </a:fld>
            <a:endParaRPr lang="de-DE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2C0DCDE-C1AB-40BE-9713-23A42FD5D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084BC4A3-D650-4394-821B-33AE79DF0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EBBE3-06B1-4A23-8088-7BFEB056CD85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82923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3ACBF0-0ABD-425C-97C4-9D61C7B19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D267FF8-C29E-4F5B-A914-89A349E7F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A027-C589-4743-89F4-BB6EDA47B20B}" type="datetime1">
              <a:rPr lang="de-DE" smtClean="0"/>
              <a:t>09.12.2025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39A18FC-6D7C-4E34-840A-AF5FDEB41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46EED01-4390-43BB-BFFE-1D6ACE165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EBBE3-06B1-4A23-8088-7BFEB056CD85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714625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9AC7052-238B-4539-8A5B-68AC1A872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E3053-F5D1-418A-93E5-2BD2C75FEC5B}" type="datetime1">
              <a:rPr lang="de-DE" smtClean="0"/>
              <a:t>09.12.2025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94F3AF5-D895-46FE-9A8F-9FF30C85E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9CC9509-2D00-488B-9C14-867512715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EBBE3-06B1-4A23-8088-7BFEB056CD85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853662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AC8995-C134-44C3-B55A-ABFB470C8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DAFB877-4A71-471B-AB81-B54F48817C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0882E97-FE80-4139-A784-FFEFEAAB9F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FA7420C-01F3-4137-B039-6439AB4D9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FD153-554C-4AC6-9E44-B1A088BA9D28}" type="datetime1">
              <a:rPr lang="de-DE" smtClean="0"/>
              <a:t>09.12.2025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615A94F-D3A2-406B-A409-703A0F4C2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70777CD-1248-475E-86E3-4D20E6BD1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EBBE3-06B1-4A23-8088-7BFEB056CD85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0219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A2AE73-0974-4333-A6AB-89531ADD7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F69FE69-B305-4BF9-B16A-B52FFAE683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8A3B66A-A27A-48A5-972F-2F0E9EAEA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284F2-4474-4150-9869-D86547900D1C}" type="datetime1">
              <a:rPr lang="de-DE" smtClean="0"/>
              <a:t>09.12.2025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7EF52ED-9605-4360-9F5A-0F6C066A8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E7623D9-238F-4520-A8C4-9D5269D5D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992E-F597-4AF4-9DC2-7F20158824C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387690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6A9784-4C9F-4716-9974-34B055CF0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46AE2C8-827A-4281-BF09-E21C146837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6B22AA9-F304-4729-ACC7-5D36D058C0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8EAB2B7-1A0D-44F1-8B0F-23A9E655F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9E20-D15D-4835-BCF6-56ABA7646F11}" type="datetime1">
              <a:rPr lang="de-DE" smtClean="0"/>
              <a:t>09.12.2025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A4E8559-9CD0-4344-A8E0-6B4C74A1C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025AAAF-10D1-4796-AA8E-F437BA030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EBBE3-06B1-4A23-8088-7BFEB056CD85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430625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C9D6A9-6A44-4056-B064-5B13A82D8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35483D7-8724-4CF1-BFB7-E3F32F44B0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9F37EFB-15E4-41CC-949B-16CF2BC6C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74EDC-DE90-4B35-B163-51448C2DB99C}" type="datetime1">
              <a:rPr lang="de-DE" smtClean="0"/>
              <a:t>09.12.2025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5AAE4E9-E3B7-4560-980B-33D904071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B8C11FF-9E94-44B6-8D28-A06770BEA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EBBE3-06B1-4A23-8088-7BFEB056CD85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596039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973DC887-3A8E-41AA-BC29-B4EC441FF0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E7E9357-91AC-4A75-96CC-F97703238E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312DDD5-EC22-4B9B-8AD2-690587858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DC4F-B0CA-4297-BA69-6D2E758C4CF8}" type="datetime1">
              <a:rPr lang="de-DE" smtClean="0"/>
              <a:t>09.12.2025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D32516D-5931-4D26-8F59-DB34A402F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DE698D9-D838-45B5-A2EF-22E9DF13C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EBBE3-06B1-4A23-8088-7BFEB056CD85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911131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970B3F-AD0A-443D-ADF8-060DFD88A8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6255" y="1"/>
            <a:ext cx="11847729" cy="1467004"/>
          </a:xfrm>
        </p:spPr>
        <p:txBody>
          <a:bodyPr anchor="b">
            <a:normAutofit/>
          </a:bodyPr>
          <a:lstStyle>
            <a:lvl1pPr algn="ctr">
              <a:defRPr sz="1800"/>
            </a:lvl1pPr>
          </a:lstStyle>
          <a:p>
            <a:r>
              <a:rPr lang="de-DE" dirty="0"/>
              <a:t>                                                                                                           Materialien Arbeitskreis MIT!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F823671-7B9C-4878-B1D8-9F13D5E3A9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1AE0251-D952-4F44-94E6-453877125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8BB65-0356-4EA7-9F23-2D9A173286AA}" type="datetimeFigureOut">
              <a:rPr lang="de-DE" smtClean="0"/>
              <a:t>09.12.2025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6606482-AFAE-42A3-BFD3-526C53E8F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E93BE05-4A6A-4DF0-A348-41CD02346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EBBE3-06B1-4A23-8088-7BFEB056CD85}" type="slidenum">
              <a:rPr lang="de-DE" smtClean="0"/>
              <a:t>‹Nr.›</a:t>
            </a:fld>
            <a:endParaRPr lang="de-DE" dirty="0"/>
          </a:p>
        </p:txBody>
      </p:sp>
      <p:pic>
        <p:nvPicPr>
          <p:cNvPr id="7" name="Picture 4">
            <a:extLst>
              <a:ext uri="{FF2B5EF4-FFF2-40B4-BE49-F238E27FC236}">
                <a16:creationId xmlns:a16="http://schemas.microsoft.com/office/drawing/2014/main" id="{75A68C46-933B-49DB-9620-1538BFC30F1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5749" y="136525"/>
            <a:ext cx="1345984" cy="11972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FE4EBB9D-C76C-4069-9245-5969B69CEC32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202" y="136525"/>
            <a:ext cx="1114797" cy="1157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4367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88DEFF-A2CC-487C-B6ED-604A2F5C9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6EECBE8-9361-4011-A684-4CB373A2A3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B19C0A8-EBE8-4CE0-B47C-4CEE07F90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8BB65-0356-4EA7-9F23-2D9A173286AA}" type="datetimeFigureOut">
              <a:rPr lang="de-DE" smtClean="0"/>
              <a:t>09.12.2025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9DCF252-743D-48AC-84D9-D976C5C16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C949566-D8F7-4465-8A2C-2070CBA39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EBBE3-06B1-4A23-8088-7BFEB056CD85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5098860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2700A2-C9C2-4B2D-9233-5DBB50407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D849419-8DB9-48D1-9F64-E923F0B339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4FB3FB1-5C02-45BE-86BB-B8B476877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8BB65-0356-4EA7-9F23-2D9A173286AA}" type="datetimeFigureOut">
              <a:rPr lang="de-DE" smtClean="0"/>
              <a:t>09.12.2025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89B2505-C856-4170-BFD6-DD38B7CB9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2A58B0B-FFBD-4A43-92B1-3028F0DAF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EBBE3-06B1-4A23-8088-7BFEB056CD85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3477524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F19E35-1DD5-4A2D-BF2A-DDEB83E88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ACE98CC-9937-45F9-BF6F-17CCB57FEF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8D3DD12-E62B-44C2-BA37-4B50C16655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92BB413-56AE-4EC5-B372-97322010D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8BB65-0356-4EA7-9F23-2D9A173286AA}" type="datetimeFigureOut">
              <a:rPr lang="de-DE" smtClean="0"/>
              <a:t>09.12.2025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150B3FD-9154-4A4F-B89A-4B03E4EA4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967EACA-4558-4FF6-9AE6-DD8E11699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EBBE3-06B1-4A23-8088-7BFEB056CD85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0814177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E09B0D-2E94-4E2C-9B3E-78CE68D68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625F7DC-673E-49E5-AEE7-AEB33A2BA3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AD6E503-AD4F-4DE5-9B2C-1FD8F4722E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85D0B95-AAA6-4A73-8272-C70192D3C4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69F8D3A-3669-4DE1-81C4-9DAC465EF1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7C0B60A-34B8-4FA5-B11F-F20E4DF3F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8BB65-0356-4EA7-9F23-2D9A173286AA}" type="datetimeFigureOut">
              <a:rPr lang="de-DE" smtClean="0"/>
              <a:t>09.12.2025</a:t>
            </a:fld>
            <a:endParaRPr lang="de-DE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2C0DCDE-C1AB-40BE-9713-23A42FD5D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084BC4A3-D650-4394-821B-33AE79DF0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EBBE3-06B1-4A23-8088-7BFEB056CD85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704545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3ACBF0-0ABD-425C-97C4-9D61C7B19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D267FF8-C29E-4F5B-A914-89A349E7F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8BB65-0356-4EA7-9F23-2D9A173286AA}" type="datetimeFigureOut">
              <a:rPr lang="de-DE" smtClean="0"/>
              <a:t>09.12.2025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39A18FC-6D7C-4E34-840A-AF5FDEB41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46EED01-4390-43BB-BFFE-1D6ACE165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EBBE3-06B1-4A23-8088-7BFEB056CD85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7357636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9AC7052-238B-4539-8A5B-68AC1A872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8BB65-0356-4EA7-9F23-2D9A173286AA}" type="datetimeFigureOut">
              <a:rPr lang="de-DE" smtClean="0"/>
              <a:t>09.12.2025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94F3AF5-D895-46FE-9A8F-9FF30C85E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9CC9509-2D00-488B-9C14-867512715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EBBE3-06B1-4A23-8088-7BFEB056CD85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08854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AA0649-BF9C-4F1C-BB53-D9FD6C022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0A3A547-4EE4-41EE-880F-8F38BBCE9A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56759F1-BD3B-451F-8729-9A78F69EF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62480-0C4D-4311-A545-06A361C413F1}" type="datetime1">
              <a:rPr lang="de-DE" smtClean="0"/>
              <a:t>09.12.2025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F55D122-1835-4CD0-A308-929F0C23C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2B114F8-A4A7-4FE3-85F6-BFC068612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992E-F597-4AF4-9DC2-7F20158824C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713340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AC8995-C134-44C3-B55A-ABFB470C8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DAFB877-4A71-471B-AB81-B54F48817C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0882E97-FE80-4139-A784-FFEFEAAB9F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FA7420C-01F3-4137-B039-6439AB4D9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8BB65-0356-4EA7-9F23-2D9A173286AA}" type="datetimeFigureOut">
              <a:rPr lang="de-DE" smtClean="0"/>
              <a:t>09.12.2025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615A94F-D3A2-406B-A409-703A0F4C2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70777CD-1248-475E-86E3-4D20E6BD1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EBBE3-06B1-4A23-8088-7BFEB056CD85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506025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6A9784-4C9F-4716-9974-34B055CF0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46AE2C8-827A-4281-BF09-E21C146837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6B22AA9-F304-4729-ACC7-5D36D058C0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8EAB2B7-1A0D-44F1-8B0F-23A9E655F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8BB65-0356-4EA7-9F23-2D9A173286AA}" type="datetimeFigureOut">
              <a:rPr lang="de-DE" smtClean="0"/>
              <a:t>09.12.2025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A4E8559-9CD0-4344-A8E0-6B4C74A1C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025AAAF-10D1-4796-AA8E-F437BA030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EBBE3-06B1-4A23-8088-7BFEB056CD85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1831713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C9D6A9-6A44-4056-B064-5B13A82D8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35483D7-8724-4CF1-BFB7-E3F32F44B0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9F37EFB-15E4-41CC-949B-16CF2BC6C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8BB65-0356-4EA7-9F23-2D9A173286AA}" type="datetimeFigureOut">
              <a:rPr lang="de-DE" smtClean="0"/>
              <a:t>09.12.2025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5AAE4E9-E3B7-4560-980B-33D904071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B8C11FF-9E94-44B6-8D28-A06770BEA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EBBE3-06B1-4A23-8088-7BFEB056CD85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9221812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973DC887-3A8E-41AA-BC29-B4EC441FF0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E7E9357-91AC-4A75-96CC-F97703238E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312DDD5-EC22-4B9B-8AD2-690587858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8BB65-0356-4EA7-9F23-2D9A173286AA}" type="datetimeFigureOut">
              <a:rPr lang="de-DE" smtClean="0"/>
              <a:t>09.12.2025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D32516D-5931-4D26-8F59-DB34A402F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DE698D9-D838-45B5-A2EF-22E9DF13C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EBBE3-06B1-4A23-8088-7BFEB056CD85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27593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F473A2-8AF5-4D5E-8888-BE8DA832B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B96B09D-F76C-4538-AEB6-5562CD4D7A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24D8031-5AD2-4F39-A9B9-BC65BC6A0E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9CB531F-6834-42B9-90B7-515F3AB4D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6A599-237A-4FFC-9A32-72EA21603743}" type="datetime1">
              <a:rPr lang="de-DE" smtClean="0"/>
              <a:t>09.12.2025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60A19DB-1082-405D-A9AE-4EFF0E97B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1E2377C-9BD7-4214-8770-EDCDD6CAF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992E-F597-4AF4-9DC2-7F20158824C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54267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78B7F2-65AD-44A3-8969-6E90FED36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D012409-50D7-4351-B59A-A01F4ACED1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E6B7274-2ED1-475F-BB9D-918277BB28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CC1D10FF-886D-4AF1-8B7A-E063AD5175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F748C18-2CD1-4FBC-91D6-C42A4BA8C8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2114590-B9D1-4A79-B6C7-0E9A3B0AD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1B007-D10E-4C0C-97D6-1ED14BBDBDBC}" type="datetime1">
              <a:rPr lang="de-DE" smtClean="0"/>
              <a:t>09.12.2025</a:t>
            </a:fld>
            <a:endParaRPr lang="de-DE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5790A9B-1D30-41E0-9B19-A4678782E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3C3B908-8FA0-4E7E-B8CA-5AA86BBE5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992E-F597-4AF4-9DC2-7F20158824C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59693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10CBF9-5690-4192-9596-1BC7D9601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4B8AF9B-F725-4443-A9CB-C64CDAA45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E6279-1AF1-4AE9-80C9-BF8871678289}" type="datetime1">
              <a:rPr lang="de-DE" smtClean="0"/>
              <a:t>09.12.2025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11CD08A-11C7-4ADC-BE43-C0B6CEA21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2640F1B-A0FE-4AF2-B07B-FEE328E72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992E-F597-4AF4-9DC2-7F20158824C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56816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75C7668F-9D81-45FA-8161-A73197689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A015A-D7A9-4AE7-87D9-D5260FEB7322}" type="datetime1">
              <a:rPr lang="de-DE" smtClean="0"/>
              <a:t>09.12.2025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D1DABFA-4979-49D1-9B1E-4487E6539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635F1F4-A623-4DA7-8C5D-CF97AA963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992E-F597-4AF4-9DC2-7F20158824C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96179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FCB484-1522-4B5E-A38A-1234CDEDB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3B71D65-7C99-4DEE-8CE0-C100A3138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DBF998D-846E-490B-84E2-E8D0F0F112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2FDFB6B-4224-479E-A812-AE8F62A3F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7C06-BD51-42CE-9F6A-EC70170E98CC}" type="datetime1">
              <a:rPr lang="de-DE" smtClean="0"/>
              <a:t>09.12.2025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5582728-2A53-41BA-95D9-B63D29BFC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02510F4-44D8-4C68-96D4-8B22E743D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992E-F597-4AF4-9DC2-7F20158824C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20636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88CAC2-92D8-4549-884A-2C82927EC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6A7F035-20BB-4196-9584-09010ED9B9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004C9F2-3326-4D4E-B11A-C2C50B8410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2F30984-FDF7-469F-8971-2BA5A5DA5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A5837-FAAE-45A5-95D8-C8853669C542}" type="datetime1">
              <a:rPr lang="de-DE" smtClean="0"/>
              <a:t>09.12.2025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3354F5D-871D-41E7-8E04-FE0EEB883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E7A410E-F227-4671-BA3E-DE2DFA3AC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992E-F597-4AF4-9DC2-7F20158824C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52377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DDF81A6-E504-4330-B151-B37F2B330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3452C69-5BC1-4D65-9EC0-CF338147BC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9704C1E-3A2F-4815-859E-7FD7059AB4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8D62E9-68AB-4C7F-B6BD-AA88B3E2FE87}" type="datetime1">
              <a:rPr lang="de-DE" smtClean="0"/>
              <a:t>09.12.2025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CF57CA0-F133-436C-95B5-DBE771061A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28E942F-AD39-4759-AE15-D2B09AE110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8A992E-F597-4AF4-9DC2-7F20158824C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7951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EBDF3D7-1848-4D58-847F-901EDA677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121357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                                                              Material Arbeitskreis MIT!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1DDE143-C305-4451-984A-5021789D1A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F6423F0-64E5-4DAF-A4BE-A07CBF763E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862C6B-4FCA-4110-8689-57D80F9F6932}" type="datetime1">
              <a:rPr lang="de-DE" smtClean="0"/>
              <a:t>09.12.2025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865EE50-675F-42E2-9053-35837E7B27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7C864DF-E733-4E41-BAD7-143BC494F7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BEBBE3-06B1-4A23-8088-7BFEB056CD85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0234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EBDF3D7-1848-4D58-847F-901EDA677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121357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                                                              Material Arbeitskreis MIT!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1DDE143-C305-4451-984A-5021789D1A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F6423F0-64E5-4DAF-A4BE-A07CBF763E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08BB65-0356-4EA7-9F23-2D9A173286AA}" type="datetimeFigureOut">
              <a:rPr lang="de-DE" smtClean="0"/>
              <a:t>09.12.2025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865EE50-675F-42E2-9053-35837E7B27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7C864DF-E733-4E41-BAD7-143BC494F7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BEBBE3-06B1-4A23-8088-7BFEB056CD85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04609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C14709-B7D6-4194-A2A1-DD64C90370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de-DE" dirty="0"/>
              <a:t>Der Klassenrat</a:t>
            </a:r>
            <a:br>
              <a:rPr lang="de-DE" dirty="0"/>
            </a:br>
            <a:r>
              <a:rPr lang="de-DE" dirty="0"/>
              <a:t>Moderationskarten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C42508A-6A61-4385-B91C-769D10E7CB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4"/>
            <a:ext cx="9144000" cy="1445784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de-DE" dirty="0"/>
          </a:p>
          <a:p>
            <a:r>
              <a:rPr lang="de-DE" dirty="0"/>
              <a:t>Arbeitskreis MIT! - Material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09119C55-518C-4701-A42F-3573724275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2651" y="3509963"/>
            <a:ext cx="1625349" cy="14457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4325763-E016-44A6-8DAD-C81541AD7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8A992E-F597-4AF4-9DC2-7F20158824C3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77735637-1483-158E-3D8A-FBF5AA17D9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3685" y="3656888"/>
            <a:ext cx="1162395" cy="1162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894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ADEB8B-D36E-4EA4-8856-6D24380A40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255" y="1"/>
            <a:ext cx="11847729" cy="1302370"/>
          </a:xfrm>
        </p:spPr>
        <p:txBody>
          <a:bodyPr/>
          <a:lstStyle/>
          <a:p>
            <a:r>
              <a:rPr lang="de-DE" sz="2000" dirty="0">
                <a:solidFill>
                  <a:srgbClr val="4472C4">
                    <a:lumMod val="50000"/>
                  </a:srgb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Materialien Arbeitskreis MIT!</a:t>
            </a:r>
            <a:endParaRPr lang="de-DE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CDED4B75-A346-4E2E-A254-CD3406B314B4}"/>
              </a:ext>
            </a:extLst>
          </p:cNvPr>
          <p:cNvSpPr txBox="1"/>
          <p:nvPr/>
        </p:nvSpPr>
        <p:spPr>
          <a:xfrm>
            <a:off x="103639" y="1702085"/>
            <a:ext cx="11991379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MS Mincho" panose="02020609040205080304" pitchFamily="49" charset="-128"/>
                <a:cs typeface="Times New Roman" panose="02020603050405020304" pitchFamily="18" charset="0"/>
              </a:rPr>
              <a:t>Was finden Sie in dieser Materialsammlung?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Moderationskarten für den Klassenrat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3612EC67-AF78-4A6C-8E51-9B190E64185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9498" y="58673"/>
            <a:ext cx="1168923" cy="1185026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D75C3DA0-D3C0-E88B-3466-7209CA2685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971" y="0"/>
            <a:ext cx="1286367" cy="1286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647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llipse 11">
            <a:extLst>
              <a:ext uri="{FF2B5EF4-FFF2-40B4-BE49-F238E27FC236}">
                <a16:creationId xmlns:a16="http://schemas.microsoft.com/office/drawing/2014/main" id="{F4214BCD-04B7-4B32-AEC8-BFDED12275E4}"/>
              </a:ext>
            </a:extLst>
          </p:cNvPr>
          <p:cNvSpPr/>
          <p:nvPr/>
        </p:nvSpPr>
        <p:spPr>
          <a:xfrm>
            <a:off x="1082842" y="2187123"/>
            <a:ext cx="3424990" cy="32415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1ADEB8B-D36E-4EA4-8856-6D24380A40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255" y="1"/>
            <a:ext cx="11847729" cy="1302370"/>
          </a:xfrm>
        </p:spPr>
        <p:txBody>
          <a:bodyPr/>
          <a:lstStyle/>
          <a:p>
            <a:r>
              <a:rPr lang="de-DE" sz="2000" dirty="0">
                <a:solidFill>
                  <a:srgbClr val="4472C4">
                    <a:lumMod val="50000"/>
                  </a:srgb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Materialien Arbeitskreis MIT!</a:t>
            </a:r>
            <a:endParaRPr lang="de-DE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CDED4B75-A346-4E2E-A254-CD3406B314B4}"/>
              </a:ext>
            </a:extLst>
          </p:cNvPr>
          <p:cNvSpPr txBox="1"/>
          <p:nvPr/>
        </p:nvSpPr>
        <p:spPr>
          <a:xfrm>
            <a:off x="166255" y="1257300"/>
            <a:ext cx="11847094" cy="464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de-DE" b="1" dirty="0">
                <a:solidFill>
                  <a:prstClr val="black"/>
                </a:solidFill>
              </a:rPr>
              <a:t>Vorlage Karten Positivrunde</a:t>
            </a:r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EBDC757E-C051-45C0-BE97-957E53887E3F}"/>
              </a:ext>
            </a:extLst>
          </p:cNvPr>
          <p:cNvSpPr/>
          <p:nvPr/>
        </p:nvSpPr>
        <p:spPr bwMode="auto">
          <a:xfrm>
            <a:off x="166255" y="1722171"/>
            <a:ext cx="11777092" cy="4699990"/>
          </a:xfrm>
          <a:prstGeom prst="roundRect">
            <a:avLst>
              <a:gd name="adj" fmla="val 16667"/>
            </a:avLst>
          </a:prstGeom>
          <a:solidFill>
            <a:schemeClr val="accent6">
              <a:lumMod val="40000"/>
              <a:lumOff val="60000"/>
            </a:schemeClr>
          </a:solidFill>
          <a:ln w="12700" cap="flat" cmpd="sng" algn="ctr">
            <a:noFill/>
            <a:prstDash val="sysDash"/>
            <a:miter lim="800000"/>
          </a:ln>
          <a:effectLst/>
        </p:spPr>
        <p:txBody>
          <a:bodyPr rot="0">
            <a:prstTxWarp prst="textNoShape">
              <a:avLst/>
            </a:prstTxWarp>
            <a:noAutofit/>
          </a:bodyPr>
          <a:lstStyle/>
          <a:p>
            <a:pPr marL="342900" lvl="0" indent="-342900">
              <a:lnSpc>
                <a:spcPct val="150000"/>
              </a:lnSpc>
              <a:buFont typeface="+mj-lt"/>
              <a:buAutoNum type="arabicPeriod"/>
              <a:defRPr/>
            </a:pPr>
            <a:endParaRPr lang="de-DE" b="1" dirty="0">
              <a:solidFill>
                <a:prstClr val="black"/>
              </a:solidFill>
            </a:endParaRP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9EFA596-7459-403C-9BE0-F07E231A2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BEBBE3-06B1-4A23-8088-7BFEB056CD85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0DF3152E-68AD-491E-B855-3F822CB0D9B1}"/>
              </a:ext>
            </a:extLst>
          </p:cNvPr>
          <p:cNvSpPr txBox="1"/>
          <p:nvPr/>
        </p:nvSpPr>
        <p:spPr>
          <a:xfrm>
            <a:off x="444376" y="2881532"/>
            <a:ext cx="1129085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marR="0" lvl="0" indent="-7429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de-DE" sz="40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Begrüßung</a:t>
            </a:r>
          </a:p>
          <a:p>
            <a:pPr marL="742950" marR="0" lvl="0" indent="-7429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lang="de-DE" sz="1000" noProof="0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de-DE" sz="36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„Liebe Klasse …, ich möchte euch herzlich zu unserer heutigen Klassenratssitzung begrüßen</a:t>
            </a:r>
            <a:r>
              <a:rPr kumimoji="0" lang="de-DE" sz="36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.“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2BBAC252-9486-4001-9A28-B57AC8A2D0EE}"/>
              </a:ext>
            </a:extLst>
          </p:cNvPr>
          <p:cNvSpPr txBox="1"/>
          <p:nvPr/>
        </p:nvSpPr>
        <p:spPr>
          <a:xfrm>
            <a:off x="8417189" y="2558367"/>
            <a:ext cx="27638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25" name="Grafik 24">
            <a:extLst>
              <a:ext uri="{FF2B5EF4-FFF2-40B4-BE49-F238E27FC236}">
                <a16:creationId xmlns:a16="http://schemas.microsoft.com/office/drawing/2014/main" id="{46A39FAF-14F1-412D-A1B6-1C54545D1F0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8994" y="136525"/>
            <a:ext cx="1088736" cy="1028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8E4543F4-4724-D529-EFBA-D0009AECEE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445" y="25097"/>
            <a:ext cx="1286367" cy="1286367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813F31A0-8F30-3190-204F-AD00129BF9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2441" y="1793199"/>
            <a:ext cx="1796749" cy="1796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100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ADEB8B-D36E-4EA4-8856-6D24380A40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255" y="1"/>
            <a:ext cx="11847729" cy="1302370"/>
          </a:xfrm>
        </p:spPr>
        <p:txBody>
          <a:bodyPr/>
          <a:lstStyle/>
          <a:p>
            <a:r>
              <a:rPr lang="de-DE" sz="2000" dirty="0">
                <a:solidFill>
                  <a:srgbClr val="4472C4">
                    <a:lumMod val="50000"/>
                  </a:srgb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Materialien Arbeitskreis MIT!</a:t>
            </a:r>
            <a:endParaRPr lang="de-DE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CDED4B75-A346-4E2E-A254-CD3406B314B4}"/>
              </a:ext>
            </a:extLst>
          </p:cNvPr>
          <p:cNvSpPr txBox="1"/>
          <p:nvPr/>
        </p:nvSpPr>
        <p:spPr>
          <a:xfrm>
            <a:off x="166255" y="1272820"/>
            <a:ext cx="3281246" cy="464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de-DE" b="1" dirty="0">
                <a:solidFill>
                  <a:prstClr val="black"/>
                </a:solidFill>
              </a:rPr>
              <a:t>2. Vorlage Ablaufkarten</a:t>
            </a:r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EBDC757E-C051-45C0-BE97-957E53887E3F}"/>
              </a:ext>
            </a:extLst>
          </p:cNvPr>
          <p:cNvSpPr/>
          <p:nvPr/>
        </p:nvSpPr>
        <p:spPr bwMode="auto">
          <a:xfrm>
            <a:off x="505326" y="1737691"/>
            <a:ext cx="10802647" cy="4911762"/>
          </a:xfrm>
          <a:prstGeom prst="roundRect">
            <a:avLst>
              <a:gd name="adj" fmla="val 16667"/>
            </a:avLst>
          </a:prstGeom>
          <a:solidFill>
            <a:schemeClr val="accent6">
              <a:lumMod val="40000"/>
              <a:lumOff val="60000"/>
            </a:schemeClr>
          </a:solidFill>
          <a:ln w="12700" cap="flat" cmpd="sng" algn="ctr">
            <a:noFill/>
            <a:prstDash val="sysDash"/>
            <a:miter lim="800000"/>
          </a:ln>
          <a:effectLst/>
        </p:spPr>
        <p:txBody>
          <a:bodyPr rot="0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2262505" algn="l"/>
              </a:tabLst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2262505" algn="l"/>
              </a:tabLst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2262505" algn="l"/>
              </a:tabLst>
              <a:defRPr/>
            </a:pPr>
            <a:r>
              <a:rPr kumimoji="0" lang="de-DE" sz="36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Positive Runde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2262505" algn="l"/>
              </a:tabLst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2262505" algn="l"/>
              </a:tabLst>
              <a:defRPr/>
            </a:pPr>
            <a:r>
              <a:rPr lang="de-DE" sz="36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„Wir wollen mit der positiven Runde starten. Jedes Kind darf etwas Positives zu einem anderen Kind sagen, zum Beispiel ein Lob, ein Dankeschön oder eine Entschuldigung.“</a:t>
            </a:r>
            <a:endParaRPr kumimoji="0" lang="de-DE" sz="36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2262505" algn="l"/>
              </a:tabLst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2262505" algn="l"/>
              </a:tabLst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2262505" algn="l"/>
              </a:tabLst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2262505" algn="l"/>
              </a:tabLst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2262505" algn="l"/>
              </a:tabLst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2262505" algn="l"/>
              </a:tabLst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2262505" algn="l"/>
              </a:tabLst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2262505" algn="l"/>
              </a:tabLst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9EFA596-7459-403C-9BE0-F07E231A2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BEBBE3-06B1-4A23-8088-7BFEB056CD85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4DA29C10-CF17-4DA0-B69A-9EE973E5278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8994" y="136525"/>
            <a:ext cx="1088736" cy="1028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51F1E495-D5AD-D70B-AFC1-5D07BEE365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016" y="16004"/>
            <a:ext cx="1286367" cy="1286367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978C83E2-526A-4535-646D-F5F1FF185B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61078" y="1878791"/>
            <a:ext cx="1778661" cy="1550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050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ADEB8B-D36E-4EA4-8856-6D24380A40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255" y="1"/>
            <a:ext cx="11847729" cy="1302370"/>
          </a:xfrm>
        </p:spPr>
        <p:txBody>
          <a:bodyPr/>
          <a:lstStyle/>
          <a:p>
            <a:r>
              <a:rPr lang="de-DE" sz="2000" dirty="0">
                <a:solidFill>
                  <a:srgbClr val="4472C4">
                    <a:lumMod val="50000"/>
                  </a:srgb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Materialien Arbeitskreis MIT!</a:t>
            </a:r>
            <a:endParaRPr lang="de-DE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CDED4B75-A346-4E2E-A254-CD3406B314B4}"/>
              </a:ext>
            </a:extLst>
          </p:cNvPr>
          <p:cNvSpPr txBox="1"/>
          <p:nvPr/>
        </p:nvSpPr>
        <p:spPr>
          <a:xfrm>
            <a:off x="344270" y="1402293"/>
            <a:ext cx="118477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EBDC757E-C051-45C0-BE97-957E53887E3F}"/>
              </a:ext>
            </a:extLst>
          </p:cNvPr>
          <p:cNvSpPr/>
          <p:nvPr/>
        </p:nvSpPr>
        <p:spPr bwMode="auto">
          <a:xfrm>
            <a:off x="445169" y="1676400"/>
            <a:ext cx="10908631" cy="4978714"/>
          </a:xfrm>
          <a:prstGeom prst="roundRect">
            <a:avLst>
              <a:gd name="adj" fmla="val 16667"/>
            </a:avLst>
          </a:prstGeom>
          <a:solidFill>
            <a:schemeClr val="accent6">
              <a:lumMod val="40000"/>
              <a:lumOff val="60000"/>
            </a:schemeClr>
          </a:solidFill>
          <a:ln w="12700" cap="flat" cmpd="sng" algn="ctr">
            <a:noFill/>
            <a:prstDash val="sysDash"/>
            <a:miter lim="800000"/>
          </a:ln>
          <a:effectLst/>
        </p:spPr>
        <p:txBody>
          <a:bodyPr rot="0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2262505" algn="l"/>
              </a:tabLst>
              <a:defRPr/>
            </a:pP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2262505" algn="l"/>
              </a:tabLst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2262505" algn="l"/>
              </a:tabLst>
              <a:defRPr/>
            </a:pPr>
            <a:r>
              <a:rPr kumimoji="0" lang="de-DE" sz="36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Reflexion der letzten Beschlüsse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2262505" algn="l"/>
              </a:tabLst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2262505" algn="l"/>
              </a:tabLst>
              <a:defRPr/>
            </a:pPr>
            <a:r>
              <a:rPr lang="de-DE" sz="36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„ Nun wollen wir das Protokoll der letzten Woche vorlesen. Wir überlegen, ob alle Beschlüsse umgesetzt wurden. Falls nicht, wollen wir die Themen heute nochmal besprechen.“</a:t>
            </a:r>
            <a:endParaRPr kumimoji="0" lang="de-DE" sz="36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2262505" algn="l"/>
              </a:tabLst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2262505" algn="l"/>
              </a:tabLst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2262505" algn="l"/>
              </a:tabLst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2262505" algn="l"/>
              </a:tabLst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2262505" algn="l"/>
              </a:tabLst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2262505" algn="l"/>
              </a:tabLst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2262505" algn="l"/>
              </a:tabLst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2262505" algn="l"/>
              </a:tabLst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2262505" algn="l"/>
              </a:tabLst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2262505" algn="l"/>
              </a:tabLst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9EFA596-7459-403C-9BE0-F07E231A2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BEBBE3-06B1-4A23-8088-7BFEB056CD85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7C8B719B-1D64-4A19-B9B9-EC11374F33F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8994" y="136525"/>
            <a:ext cx="1088736" cy="102870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2F9E9E39-3901-4B66-B8C0-8D3035FE6EA1}"/>
              </a:ext>
            </a:extLst>
          </p:cNvPr>
          <p:cNvSpPr txBox="1"/>
          <p:nvPr/>
        </p:nvSpPr>
        <p:spPr>
          <a:xfrm>
            <a:off x="164068" y="1211529"/>
            <a:ext cx="3281246" cy="464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de-DE" b="1" dirty="0">
                <a:solidFill>
                  <a:prstClr val="black"/>
                </a:solidFill>
              </a:rPr>
              <a:t>2. Vorlage Ablaufkarten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6B7285A8-A757-EA86-9FB2-6B370861F7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751" y="16004"/>
            <a:ext cx="1286367" cy="1286367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3D88DD4F-635B-6C98-DDDE-9DAB4ED573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01823" y="1898727"/>
            <a:ext cx="1551045" cy="1530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883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ADEB8B-D36E-4EA4-8856-6D24380A40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255" y="1"/>
            <a:ext cx="11847729" cy="1302370"/>
          </a:xfrm>
        </p:spPr>
        <p:txBody>
          <a:bodyPr/>
          <a:lstStyle/>
          <a:p>
            <a:r>
              <a:rPr lang="de-DE" sz="2000" dirty="0">
                <a:solidFill>
                  <a:srgbClr val="4472C4">
                    <a:lumMod val="50000"/>
                  </a:srgb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Materialien Arbeitskreis MIT!</a:t>
            </a:r>
            <a:endParaRPr lang="de-DE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CDED4B75-A346-4E2E-A254-CD3406B314B4}"/>
              </a:ext>
            </a:extLst>
          </p:cNvPr>
          <p:cNvSpPr txBox="1"/>
          <p:nvPr/>
        </p:nvSpPr>
        <p:spPr>
          <a:xfrm>
            <a:off x="373579" y="1438895"/>
            <a:ext cx="118477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EBDC757E-C051-45C0-BE97-957E53887E3F}"/>
              </a:ext>
            </a:extLst>
          </p:cNvPr>
          <p:cNvSpPr/>
          <p:nvPr/>
        </p:nvSpPr>
        <p:spPr bwMode="auto">
          <a:xfrm>
            <a:off x="552483" y="1671506"/>
            <a:ext cx="10908631" cy="4994756"/>
          </a:xfrm>
          <a:prstGeom prst="roundRect">
            <a:avLst>
              <a:gd name="adj" fmla="val 16667"/>
            </a:avLst>
          </a:prstGeom>
          <a:solidFill>
            <a:schemeClr val="accent6">
              <a:lumMod val="40000"/>
              <a:lumOff val="60000"/>
            </a:schemeClr>
          </a:solidFill>
          <a:ln w="12700" cap="flat" cmpd="sng" algn="ctr">
            <a:noFill/>
            <a:prstDash val="sysDash"/>
            <a:miter lim="800000"/>
          </a:ln>
          <a:effectLst/>
        </p:spPr>
        <p:txBody>
          <a:bodyPr rot="0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2262505" algn="l"/>
              </a:tabLst>
              <a:defRPr/>
            </a:pPr>
            <a:endParaRPr kumimoji="0" lang="de-DE" sz="36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2262505" algn="l"/>
              </a:tabLst>
              <a:defRPr/>
            </a:pPr>
            <a:r>
              <a:rPr kumimoji="0" lang="de-DE" sz="36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 Besprechen der aktuellen Themen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2262505" algn="l"/>
              </a:tabLst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2262505" algn="l"/>
              </a:tabLst>
              <a:defRPr/>
            </a:pPr>
            <a:r>
              <a:rPr lang="de-DE" sz="36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„Ich lese jetzt die heutigen Anliegen vor. Danach sammeln wir Ideen oder Vorschläge und entscheiden uns für eine Lösung.“ </a:t>
            </a:r>
            <a:endParaRPr kumimoji="0" lang="de-DE" sz="36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9EFA596-7459-403C-9BE0-F07E231A2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BEBBE3-06B1-4A23-8088-7BFEB056CD85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6B731A2D-1F11-4110-862F-DFB3FABD8BE6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8994" y="136525"/>
            <a:ext cx="1088736" cy="102870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Textfeld 11">
            <a:extLst>
              <a:ext uri="{FF2B5EF4-FFF2-40B4-BE49-F238E27FC236}">
                <a16:creationId xmlns:a16="http://schemas.microsoft.com/office/drawing/2014/main" id="{887DD984-6C3F-458E-AAD3-C880F560C961}"/>
              </a:ext>
            </a:extLst>
          </p:cNvPr>
          <p:cNvSpPr txBox="1"/>
          <p:nvPr/>
        </p:nvSpPr>
        <p:spPr>
          <a:xfrm>
            <a:off x="166255" y="1206635"/>
            <a:ext cx="3281246" cy="464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de-DE" b="1" dirty="0">
                <a:solidFill>
                  <a:prstClr val="black"/>
                </a:solidFill>
              </a:rPr>
              <a:t>2. Vorlage Ablaufkarten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5839582B-E62A-A888-E7B8-CCA59C044B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220" y="7691"/>
            <a:ext cx="1286367" cy="1286367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506EB174-20F1-ED17-E74A-B3A7FE6150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89424" y="1798902"/>
            <a:ext cx="1828959" cy="1828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285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ADEB8B-D36E-4EA4-8856-6D24380A40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255" y="1"/>
            <a:ext cx="11847729" cy="1302370"/>
          </a:xfrm>
        </p:spPr>
        <p:txBody>
          <a:bodyPr/>
          <a:lstStyle/>
          <a:p>
            <a:r>
              <a:rPr lang="de-DE" sz="2000" dirty="0">
                <a:solidFill>
                  <a:srgbClr val="4472C4">
                    <a:lumMod val="50000"/>
                  </a:srgb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Materialien Arbeitskreis MIT!</a:t>
            </a:r>
            <a:endParaRPr lang="de-DE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CDED4B75-A346-4E2E-A254-CD3406B314B4}"/>
              </a:ext>
            </a:extLst>
          </p:cNvPr>
          <p:cNvSpPr txBox="1"/>
          <p:nvPr/>
        </p:nvSpPr>
        <p:spPr>
          <a:xfrm>
            <a:off x="344270" y="1402293"/>
            <a:ext cx="118477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EBDC757E-C051-45C0-BE97-957E53887E3F}"/>
              </a:ext>
            </a:extLst>
          </p:cNvPr>
          <p:cNvSpPr/>
          <p:nvPr/>
        </p:nvSpPr>
        <p:spPr bwMode="auto">
          <a:xfrm>
            <a:off x="373579" y="1671506"/>
            <a:ext cx="11474151" cy="4983608"/>
          </a:xfrm>
          <a:prstGeom prst="roundRect">
            <a:avLst>
              <a:gd name="adj" fmla="val 16667"/>
            </a:avLst>
          </a:prstGeom>
          <a:solidFill>
            <a:schemeClr val="accent6">
              <a:lumMod val="40000"/>
              <a:lumOff val="60000"/>
            </a:schemeClr>
          </a:solidFill>
          <a:ln w="12700" cap="flat" cmpd="sng" algn="ctr">
            <a:noFill/>
            <a:prstDash val="sysDash"/>
            <a:miter lim="800000"/>
          </a:ln>
          <a:effectLst/>
        </p:spPr>
        <p:txBody>
          <a:bodyPr rot="0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2262505" algn="l"/>
              </a:tabLst>
              <a:defRPr/>
            </a:pP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2262505" algn="l"/>
              </a:tabLst>
              <a:defRPr/>
            </a:pPr>
            <a:endParaRPr lang="de-DE" sz="3600" dirty="0">
              <a:solidFill>
                <a:prstClr val="black"/>
              </a:solidFill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2262505" algn="l"/>
              </a:tabLst>
              <a:defRPr/>
            </a:pPr>
            <a:r>
              <a:rPr kumimoji="0" lang="de-DE" sz="36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 Abschluss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2262505" algn="l"/>
              </a:tabLst>
              <a:defRPr/>
            </a:pPr>
            <a:r>
              <a:rPr kumimoji="0" lang="de-DE" sz="36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„Zum Schluss fasse ich die Beschlüsse der heutigen Konferenz nochmal zusammen.“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2262505" algn="l"/>
              </a:tabLst>
              <a:defRPr/>
            </a:pPr>
            <a:endParaRPr lang="de-DE" sz="3600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2262505" algn="l"/>
              </a:tabLst>
              <a:defRPr/>
            </a:pPr>
            <a:r>
              <a:rPr kumimoji="0" lang="de-DE" sz="36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Hiermit beende ich die</a:t>
            </a:r>
            <a:r>
              <a:rPr lang="de-DE" sz="36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Sitzung des Klassenrats</a:t>
            </a:r>
            <a:r>
              <a:rPr lang="de-DE" sz="3600" dirty="0">
                <a:solidFill>
                  <a:prstClr val="black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.“</a:t>
            </a:r>
            <a:endParaRPr kumimoji="0" lang="de-DE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9EFA596-7459-403C-9BE0-F07E231A2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BEBBE3-06B1-4A23-8088-7BFEB056CD85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5E0683B5-1998-4029-919F-25E37848F0E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8994" y="136525"/>
            <a:ext cx="1088736" cy="102870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Textfeld 11">
            <a:extLst>
              <a:ext uri="{FF2B5EF4-FFF2-40B4-BE49-F238E27FC236}">
                <a16:creationId xmlns:a16="http://schemas.microsoft.com/office/drawing/2014/main" id="{DB273FC4-2171-4DAD-8703-677B2EE3A1B7}"/>
              </a:ext>
            </a:extLst>
          </p:cNvPr>
          <p:cNvSpPr txBox="1"/>
          <p:nvPr/>
        </p:nvSpPr>
        <p:spPr>
          <a:xfrm>
            <a:off x="166255" y="1206635"/>
            <a:ext cx="3281246" cy="464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de-DE" b="1" dirty="0">
                <a:solidFill>
                  <a:prstClr val="black"/>
                </a:solidFill>
              </a:rPr>
              <a:t>3. Vorlage Aufgabenkarten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3934B3EC-2113-F3BC-530C-E8B4FD8916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890" y="7691"/>
            <a:ext cx="1286367" cy="1286367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89DD5AD7-A9E0-8DDB-4F57-DEED5DD7A1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08790" y="1804133"/>
            <a:ext cx="2268271" cy="1624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54847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215</Words>
  <Application>Microsoft Office PowerPoint</Application>
  <PresentationFormat>Breitbild</PresentationFormat>
  <Paragraphs>69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3</vt:i4>
      </vt:variant>
      <vt:variant>
        <vt:lpstr>Folientitel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Comic Sans MS</vt:lpstr>
      <vt:lpstr>1_Office</vt:lpstr>
      <vt:lpstr>2_Office</vt:lpstr>
      <vt:lpstr>3_Office</vt:lpstr>
      <vt:lpstr>Der Klassenrat Moderationskarten</vt:lpstr>
      <vt:lpstr>Materialien Arbeitskreis MIT!</vt:lpstr>
      <vt:lpstr>                                                                                                Materialien Arbeitskreis MIT!</vt:lpstr>
      <vt:lpstr>                                                                                                Materialien Arbeitskreis MIT!</vt:lpstr>
      <vt:lpstr>                                                                                                Materialien Arbeitskreis MIT!</vt:lpstr>
      <vt:lpstr>                                                                                                Materialien Arbeitskreis MIT!</vt:lpstr>
      <vt:lpstr>                                                                                                Materialien Arbeitskreis MIT!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 Klassenrat Bildkarten</dc:title>
  <dc:creator>Barbara Zauner</dc:creator>
  <cp:lastModifiedBy>Barbara Zauner</cp:lastModifiedBy>
  <cp:revision>15</cp:revision>
  <dcterms:created xsi:type="dcterms:W3CDTF">2022-11-17T11:46:05Z</dcterms:created>
  <dcterms:modified xsi:type="dcterms:W3CDTF">2025-12-09T12:20:55Z</dcterms:modified>
</cp:coreProperties>
</file>