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93" r:id="rId3"/>
    <p:sldId id="279" r:id="rId4"/>
    <p:sldId id="294" r:id="rId5"/>
    <p:sldId id="296" r:id="rId6"/>
    <p:sldId id="297" r:id="rId7"/>
    <p:sldId id="299" r:id="rId8"/>
    <p:sldId id="300" r:id="rId9"/>
    <p:sldId id="301" r:id="rId10"/>
    <p:sldId id="274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E68E020-7415-4B0F-8E5A-107AB05985CB}">
          <p14:sldIdLst>
            <p14:sldId id="258"/>
            <p14:sldId id="293"/>
            <p14:sldId id="279"/>
            <p14:sldId id="294"/>
            <p14:sldId id="296"/>
            <p14:sldId id="297"/>
            <p14:sldId id="299"/>
            <p14:sldId id="300"/>
            <p14:sldId id="301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8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EF7BF-8E2A-4413-A6B0-A18D53EEC978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929A7-EFF4-41C7-B08A-3BCFDBCF2E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3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hl.tagesschau.de/usa2020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Bitte fügen Sie ein passendes Video (TV-Duell US-Wahl) entsprechend ein. Beispiel aus dem letzten Wahlkampf zwischen Biden und Trump: https://www.tagesschau.de/multimedia/video/video-764221.html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29A7-EFF4-41C7-B08A-3BCFDBCF2E8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48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Link zum Video: https://www.ardmediathek.de/video/respekt/populismus-gefahr-fuer-die-demokratie/ard-alpha/Y3JpZDovL2JyLmRlL3ZpZGVvLzhkZWEzMTRlLWUyZDItNGIxNi1iYWI1LTA0NjRlZTBlMDI1Zg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Link zum Video Tagesschau: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https://wahl.tagesschau.de/usa2020/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29A7-EFF4-41C7-B08A-3BCFDBCF2E8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48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29A7-EFF4-41C7-B08A-3BCFDBCF2E8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496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Allgemeinen bietet diese Frage eine Diskussionsmöglichkeit. Hier können Schülerinnen und Schüler noch einmal auf Basis ihres erworbenen Wissens Position beziehen.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929A7-EFF4-41C7-B08A-3BCFDBCF2E8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78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B1E42-47F9-4D94-B21A-BEAE24F16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193BF8A-08C4-4CBF-B04E-6AF6EB4FB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58F097-3BD6-4630-9E4A-428409D63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2DEE5B-5A9D-4957-9526-F4BF4046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25B71-52A6-4393-9A00-F6FA3E9E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52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1BF45-E87A-400A-B15B-BB1357F3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5069CBB-3303-42DF-BB78-F6AAF8283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144726-4784-4F7D-81A5-42100FF3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B4D665-3C7C-41BC-B969-086A2753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97A2EB-78AB-4F21-AC37-8DD20F4E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98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58781B1-30C8-450D-9B91-7590CE51C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BF82BB-926A-45C4-A8F4-3B1A82C72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23BE81-C1EA-423C-BDBC-D68863CB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815397-678B-4BFA-B3F4-DC5336993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0FC0E3-7291-41D8-BED4-2C380FF0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27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04D9A-2C88-4A5E-A576-FEEF6FDD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1C0ED6-713E-4DAE-AA10-0D80FC882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0D96D3-8E13-442D-B55A-ABFC3F2E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B940FD-8A48-4AC8-A5A5-81A273171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9DEA83-F853-4168-B330-8BF317C35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75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027B1-E90F-432B-81D8-82A00574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7D8450-FD23-40F3-99A7-9EABF90CB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1D5D67-0F83-47A2-8A9D-78F85CAB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8F7D67-E75E-426E-AC71-5EA142EB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3CF491-A290-4C5F-B593-13177B18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1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40587-5F8A-4073-AD98-F60F05E7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FAE2B9-099B-4770-B4FE-1B506C298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2FD56-7F4F-4021-B78C-FDD6F0483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217773-64D5-4195-A128-E3EAF432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7B59AD-5010-492F-92E1-B25D8B79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771DBE-A0E4-4246-AE45-C4E43E1D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77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C5873B-7D44-4730-95F1-192D4FF4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833B68-E07C-423A-A96A-5DAAFA162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F28C46-A40F-4951-BCE0-C07D23CE0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5993BB-355F-44D8-A80D-B22258D25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5459702-8D1F-4A42-83C3-241CA6744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1C764C-43D0-44A7-A42E-0F72AE16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3FBC3F3-6AE8-4448-87E0-6F709CA18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6086859-F7C3-42F7-9E66-E732DA3A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96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7EA76-8E6C-4D7E-BB11-894012EE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00BA8B-F3A0-4D19-BF22-2EAB7E6DE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223A5B-1F87-4C62-8C50-721268E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9CE21A-DE8C-4A8A-8EC3-9621A687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8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ACB88B9-B500-4405-B582-4C4E344F9E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379626" y="136687"/>
            <a:ext cx="762984" cy="523189"/>
          </a:xfrm>
          <a:prstGeom prst="rect">
            <a:avLst/>
          </a:prstGeom>
          <a:noFill/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AE850A0-B5B8-4A66-A6E0-043B9B1DB731}"/>
              </a:ext>
            </a:extLst>
          </p:cNvPr>
          <p:cNvGrpSpPr/>
          <p:nvPr userDrawn="1"/>
        </p:nvGrpSpPr>
        <p:grpSpPr>
          <a:xfrm>
            <a:off x="125967" y="6046688"/>
            <a:ext cx="12380290" cy="1052733"/>
            <a:chOff x="125967" y="6046688"/>
            <a:chExt cx="12380290" cy="1052733"/>
          </a:xfrm>
        </p:grpSpPr>
        <p:pic>
          <p:nvPicPr>
            <p:cNvPr id="11" name="Grafik 10" descr="Ein Pinselstrich">
              <a:extLst>
                <a:ext uri="{FF2B5EF4-FFF2-40B4-BE49-F238E27FC236}">
                  <a16:creationId xmlns:a16="http://schemas.microsoft.com/office/drawing/2014/main" id="{76E7BAE4-917B-4FD3-847F-7506D7C16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96299" y="6072176"/>
              <a:ext cx="5580963" cy="1027245"/>
            </a:xfrm>
            <a:prstGeom prst="rect">
              <a:avLst/>
            </a:prstGeom>
          </p:spPr>
        </p:pic>
        <p:sp>
          <p:nvSpPr>
            <p:cNvPr id="12" name="Date Placeholder 3">
              <a:extLst>
                <a:ext uri="{FF2B5EF4-FFF2-40B4-BE49-F238E27FC236}">
                  <a16:creationId xmlns:a16="http://schemas.microsoft.com/office/drawing/2014/main" id="{37359170-437F-4C1F-BE11-853F10D508B6}"/>
                </a:ext>
              </a:extLst>
            </p:cNvPr>
            <p:cNvSpPr txBox="1">
              <a:spLocks/>
            </p:cNvSpPr>
            <p:nvPr/>
          </p:nvSpPr>
          <p:spPr>
            <a:xfrm>
              <a:off x="9768894" y="6314492"/>
              <a:ext cx="2737363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rgbClr val="8C98C5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100" b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Arbeitskreis Politische Bildung </a:t>
              </a:r>
            </a:p>
          </p:txBody>
        </p:sp>
        <p:sp>
          <p:nvSpPr>
            <p:cNvPr id="13" name="Slide Number Placeholder 5">
              <a:extLst>
                <a:ext uri="{FF2B5EF4-FFF2-40B4-BE49-F238E27FC236}">
                  <a16:creationId xmlns:a16="http://schemas.microsoft.com/office/drawing/2014/main" id="{15088CB7-F38E-478A-83D0-6D6784B242B7}"/>
                </a:ext>
              </a:extLst>
            </p:cNvPr>
            <p:cNvSpPr txBox="1">
              <a:spLocks/>
            </p:cNvSpPr>
            <p:nvPr/>
          </p:nvSpPr>
          <p:spPr>
            <a:xfrm>
              <a:off x="3549164" y="6399870"/>
              <a:ext cx="4275667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100" kern="1200">
                  <a:solidFill>
                    <a:srgbClr val="8C98C5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100" b="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www.politischebildung.schule.bayern.de</a:t>
              </a:r>
            </a:p>
          </p:txBody>
        </p:sp>
        <p:pic>
          <p:nvPicPr>
            <p:cNvPr id="14" name="Grafik 13" descr="Ein Pinselstrich">
              <a:extLst>
                <a:ext uri="{FF2B5EF4-FFF2-40B4-BE49-F238E27FC236}">
                  <a16:creationId xmlns:a16="http://schemas.microsoft.com/office/drawing/2014/main" id="{37F6E07C-EB0F-4931-92CC-924E53267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967" y="6046688"/>
              <a:ext cx="3912633" cy="902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338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1EE039-DC2C-43F7-8117-BBBAA6F0A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648940-0AB8-4821-8F3E-D724A0556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8704B1-CB17-4046-8FE5-B0E526A52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B0ECA-52E9-4B98-BCE6-74241BE6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24E977-8D61-4487-B2D9-B10E20B0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4A5880-F247-4557-8DAC-EE709F0E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57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BF653-2F10-4DE6-B7E8-1E29E137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776BD56-665D-4546-AAF2-2E9E3A648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37FF91-42F2-4B0B-9AB2-52971821F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7412EF-132B-4630-8EC1-4F752BA0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CCBF7C-1177-48A6-9D8C-16CA948E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55290C-2BF3-458A-9002-1AC04699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16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303968-E1B0-4C3B-A827-16A50EF8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35F991-781A-48E1-B695-075A09C2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ADFDC2-58C6-48BE-BF59-42D744A2C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9F4A-0E2A-4C84-B3D9-B935C3636952}" type="datetimeFigureOut">
              <a:rPr lang="de-DE" smtClean="0"/>
              <a:t>25.03.2024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601208-AFA9-47FB-954A-BB63AAF4C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39FFEE-5108-4B6E-8195-0B09691B8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14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gesschau.de/multimedia/audio/audio-183912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gesschau.de/multimedia/video/video-764221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gesschau.de/multimedia/audio/audio-183912.html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84673ED-5F35-4A3C-B095-8CF95094E2F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 bwMode="auto">
          <a:xfrm>
            <a:off x="627715" y="961484"/>
            <a:ext cx="11259964" cy="3946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7075527-F2CF-45BB-B6BE-C7631F6BF501}"/>
              </a:ext>
            </a:extLst>
          </p:cNvPr>
          <p:cNvSpPr txBox="1"/>
          <p:nvPr/>
        </p:nvSpPr>
        <p:spPr>
          <a:xfrm>
            <a:off x="715992" y="5031539"/>
            <a:ext cx="1125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US-Wahl 2024 </a:t>
            </a:r>
          </a:p>
        </p:txBody>
      </p:sp>
    </p:spTree>
    <p:extLst>
      <p:ext uri="{BB962C8B-B14F-4D97-AF65-F5344CB8AC3E}">
        <p14:creationId xmlns:p14="http://schemas.microsoft.com/office/powerpoint/2010/main" val="45032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AEA5E64-E3B7-470A-88DB-C20B55A44439}"/>
              </a:ext>
            </a:extLst>
          </p:cNvPr>
          <p:cNvSpPr txBox="1"/>
          <p:nvPr/>
        </p:nvSpPr>
        <p:spPr>
          <a:xfrm>
            <a:off x="943897" y="1032388"/>
            <a:ext cx="940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Bildnachweis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017EA55-8BCA-416E-B04C-7CDE1032FDF8}"/>
              </a:ext>
            </a:extLst>
          </p:cNvPr>
          <p:cNvSpPr txBox="1"/>
          <p:nvPr/>
        </p:nvSpPr>
        <p:spPr>
          <a:xfrm>
            <a:off x="943897" y="1441914"/>
            <a:ext cx="94094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1 Element5Digital on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2 clipdealer.com/A13032179_photo_jpg_l_clipdealer.de.jpg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 https://pixabay.com/de/illustrations/elefant-esel-ein-esel-das-logo-2798628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 Bild Trump und Biden, White House – Public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6 ff. https://twitter.com/realDonaldTrump/with_replies?lang=de, https://twitter.com/realDonaldTrump/with_replies?lang=de 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CB8A804-0B8F-4AB2-B6B1-510F106CD0B7}"/>
              </a:ext>
            </a:extLst>
          </p:cNvPr>
          <p:cNvSpPr txBox="1"/>
          <p:nvPr/>
        </p:nvSpPr>
        <p:spPr>
          <a:xfrm>
            <a:off x="943897" y="3563644"/>
            <a:ext cx="940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Quellennachweis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4180908-0CEE-4293-867D-A33A4B88E6B2}"/>
              </a:ext>
            </a:extLst>
          </p:cNvPr>
          <p:cNvSpPr/>
          <p:nvPr/>
        </p:nvSpPr>
        <p:spPr>
          <a:xfrm>
            <a:off x="943896" y="3932976"/>
            <a:ext cx="10147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https://www.tagesschau.de/ausland/amerika/soziale-medien-us-wahlen-100.html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9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FE55548-D901-4A6F-A155-9BDCB36908D7}"/>
              </a:ext>
            </a:extLst>
          </p:cNvPr>
          <p:cNvSpPr/>
          <p:nvPr/>
        </p:nvSpPr>
        <p:spPr>
          <a:xfrm>
            <a:off x="1406106" y="5529857"/>
            <a:ext cx="9687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Medienwirksames Auftreten wichtiger als politischer Inhalt?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C680A06-A81A-40BA-ADDD-8CD0A41F5F5C}"/>
              </a:ext>
            </a:extLst>
          </p:cNvPr>
          <p:cNvSpPr/>
          <p:nvPr/>
        </p:nvSpPr>
        <p:spPr>
          <a:xfrm>
            <a:off x="4410972" y="5098537"/>
            <a:ext cx="8287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https://www.tagesschau.de/multimedia/video/video-764221.html</a:t>
            </a:r>
          </a:p>
        </p:txBody>
      </p:sp>
      <p:pic>
        <p:nvPicPr>
          <p:cNvPr id="6" name="Grafik 5">
            <a:hlinkClick r:id="rId3"/>
            <a:extLst>
              <a:ext uri="{FF2B5EF4-FFF2-40B4-BE49-F238E27FC236}">
                <a16:creationId xmlns:a16="http://schemas.microsoft.com/office/drawing/2014/main" id="{18E2085A-3128-4FF6-8EB9-01CCEADE1D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r="193" b="17867"/>
          <a:stretch/>
        </p:blipFill>
        <p:spPr>
          <a:xfrm>
            <a:off x="1098430" y="702076"/>
            <a:ext cx="10267188" cy="482778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2E68515-F47E-44B7-99DA-4CAADF88799E}"/>
              </a:ext>
            </a:extLst>
          </p:cNvPr>
          <p:cNvSpPr txBox="1"/>
          <p:nvPr/>
        </p:nvSpPr>
        <p:spPr>
          <a:xfrm>
            <a:off x="8833104" y="5298808"/>
            <a:ext cx="27875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clipdealer.com/A13032179_photo_jpg_l_clipdealer.de.jpg</a:t>
            </a:r>
            <a:endParaRPr lang="de-D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5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1900A8E-EF7D-4069-825F-1C554480F4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" r="4128"/>
          <a:stretch/>
        </p:blipFill>
        <p:spPr>
          <a:xfrm>
            <a:off x="2474211" y="1293962"/>
            <a:ext cx="2977683" cy="37708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2920C7F-95E6-4593-A5D3-B8EF3BC87410}"/>
              </a:ext>
            </a:extLst>
          </p:cNvPr>
          <p:cNvSpPr txBox="1"/>
          <p:nvPr/>
        </p:nvSpPr>
        <p:spPr>
          <a:xfrm>
            <a:off x="2941607" y="5069321"/>
            <a:ext cx="251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Donald Trump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B210890-E6B0-4209-839C-2E897D64800C}"/>
              </a:ext>
            </a:extLst>
          </p:cNvPr>
          <p:cNvSpPr txBox="1"/>
          <p:nvPr/>
        </p:nvSpPr>
        <p:spPr>
          <a:xfrm>
            <a:off x="7088037" y="5102373"/>
            <a:ext cx="251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Joe Biden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481118A-919B-4843-AB23-6FE214848E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021" r="91250">
                        <a14:foregroundMark x1="11719" y1="32500" x2="8958" y2="43426"/>
                        <a14:foregroundMark x1="8958" y1="43426" x2="8958" y2="44630"/>
                        <a14:foregroundMark x1="8021" y1="54537" x2="8021" y2="66852"/>
                        <a14:foregroundMark x1="91250" y1="36574" x2="90000" y2="71944"/>
                        <a14:foregroundMark x1="8281" y1="52593" x2="8958" y2="64722"/>
                        <a14:foregroundMark x1="8958" y1="64722" x2="8177" y2="71204"/>
                        <a14:foregroundMark x1="8021" y1="68796" x2="8177" y2="73426"/>
                        <a14:foregroundMark x1="9792" y1="37315" x2="8281" y2="45556"/>
                        <a14:foregroundMark x1="44792" y1="53241" x2="44792" y2="53241"/>
                        <a14:foregroundMark x1="42448" y1="53704" x2="42448" y2="53704"/>
                        <a14:foregroundMark x1="57396" y1="43519" x2="57396" y2="43519"/>
                        <a14:foregroundMark x1="56042" y1="39352" x2="56042" y2="39352"/>
                        <a14:foregroundMark x1="50885" y1="38056" x2="50885" y2="38056"/>
                        <a14:foregroundMark x1="48854" y1="39444" x2="48854" y2="39444"/>
                        <a14:foregroundMark x1="8229" y1="40741" x2="8229" y2="46389"/>
                        <a14:foregroundMark x1="8021" y1="39167" x2="8021" y2="39167"/>
                        <a14:foregroundMark x1="8021" y1="53519" x2="12083" y2="50741"/>
                        <a14:foregroundMark x1="12083" y1="50741" x2="12969" y2="50741"/>
                        <a14:foregroundMark x1="8906" y1="56852" x2="10156" y2="50093"/>
                        <a14:foregroundMark x1="8021" y1="51667" x2="8021" y2="51667"/>
                        <a14:foregroundMark x1="10833" y1="50278" x2="10833" y2="50278"/>
                        <a14:backgroundMark x1="42917" y1="15556" x2="41510" y2="45556"/>
                        <a14:backgroundMark x1="51875" y1="46574" x2="47552" y2="71019"/>
                        <a14:backgroundMark x1="59635" y1="34444" x2="61563" y2="41204"/>
                        <a14:backgroundMark x1="67135" y1="53056" x2="70156" y2="59167"/>
                        <a14:backgroundMark x1="60990" y1="59630" x2="63594" y2="68796"/>
                        <a14:backgroundMark x1="58438" y1="48241" x2="58281" y2="57963"/>
                        <a14:backgroundMark x1="60990" y1="42407" x2="63333" y2="44815"/>
                        <a14:backgroundMark x1="60313" y1="48981" x2="60313" y2="48981"/>
                        <a14:backgroundMark x1="65260" y1="51111" x2="65260" y2="51111"/>
                        <a14:backgroundMark x1="67969" y1="45833" x2="67969" y2="45833"/>
                        <a14:backgroundMark x1="66042" y1="44630" x2="66042" y2="44630"/>
                        <a14:backgroundMark x1="69323" y1="44815" x2="69323" y2="44815"/>
                        <a14:backgroundMark x1="62083" y1="52130" x2="62083" y2="52130"/>
                        <a14:backgroundMark x1="13750" y1="22130" x2="17031" y2="20370"/>
                        <a14:backgroundMark x1="10313" y1="27130" x2="12188" y2="24907"/>
                        <a14:backgroundMark x1="52448" y1="45370" x2="52448" y2="38056"/>
                        <a14:backgroundMark x1="53698" y1="35278" x2="53698" y2="35278"/>
                        <a14:backgroundMark x1="53698" y1="35278" x2="53698" y2="35278"/>
                        <a14:backgroundMark x1="54740" y1="36481" x2="54740" y2="36481"/>
                        <a14:backgroundMark x1="44010" y1="51667" x2="44010" y2="51667"/>
                        <a14:backgroundMark x1="81354" y1="31481" x2="81354" y2="31481"/>
                        <a14:backgroundMark x1="81042" y1="59167" x2="81042" y2="59167"/>
                        <a14:backgroundMark x1="81458" y1="32315" x2="81458" y2="32315"/>
                        <a14:backgroundMark x1="10240" y1="49815" x2="10977" y2="49815"/>
                        <a14:backgroundMark x1="9896" y1="49815" x2="10212" y2="49815"/>
                        <a14:backgroundMark x1="36771" y1="50556" x2="36771" y2="50556"/>
                        <a14:backgroundMark x1="60208" y1="53426" x2="60208" y2="53426"/>
                      </a14:backgroundRemoval>
                    </a14:imgEffect>
                  </a14:imgLayer>
                </a14:imgProps>
              </a:ext>
            </a:extLst>
          </a:blip>
          <a:srcRect l="5895" t="7053" r="44621" b="14266"/>
          <a:stretch/>
        </p:blipFill>
        <p:spPr>
          <a:xfrm>
            <a:off x="4817249" y="4164909"/>
            <a:ext cx="1269290" cy="1135244"/>
          </a:xfrm>
          <a:prstGeom prst="rect">
            <a:avLst/>
          </a:prstGeom>
        </p:spPr>
      </p:pic>
      <p:pic>
        <p:nvPicPr>
          <p:cNvPr id="9" name="Grafik 8" descr="Ein Bild, das Person, Mann, Anzug, Kleidung enthält.&#10;&#10;Automatisch generierte Beschreibung">
            <a:extLst>
              <a:ext uri="{FF2B5EF4-FFF2-40B4-BE49-F238E27FC236}">
                <a16:creationId xmlns:a16="http://schemas.microsoft.com/office/drawing/2014/main" id="{74F5D987-277B-4BE7-968E-C1FE9FBED8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02" t="599" r="4796" b="16598"/>
          <a:stretch/>
        </p:blipFill>
        <p:spPr>
          <a:xfrm>
            <a:off x="6927010" y="1320873"/>
            <a:ext cx="3105879" cy="371707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C8684A9-12F4-43F8-8527-B93C8B2571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021" r="91250">
                        <a14:foregroundMark x1="11719" y1="32500" x2="8958" y2="43426"/>
                        <a14:foregroundMark x1="8958" y1="43426" x2="8958" y2="44630"/>
                        <a14:foregroundMark x1="8021" y1="54537" x2="8021" y2="66852"/>
                        <a14:foregroundMark x1="91250" y1="36574" x2="90000" y2="71944"/>
                        <a14:foregroundMark x1="8281" y1="52593" x2="8958" y2="64722"/>
                        <a14:foregroundMark x1="8958" y1="64722" x2="8177" y2="71204"/>
                        <a14:foregroundMark x1="8021" y1="68796" x2="8177" y2="73426"/>
                        <a14:foregroundMark x1="9792" y1="37315" x2="8281" y2="45556"/>
                        <a14:foregroundMark x1="44792" y1="53241" x2="44792" y2="53241"/>
                        <a14:foregroundMark x1="42448" y1="53704" x2="42448" y2="53704"/>
                        <a14:foregroundMark x1="57396" y1="43519" x2="57396" y2="43519"/>
                        <a14:foregroundMark x1="56042" y1="39352" x2="56042" y2="39352"/>
                        <a14:foregroundMark x1="50885" y1="38056" x2="50885" y2="38056"/>
                        <a14:foregroundMark x1="48854" y1="39444" x2="48854" y2="39444"/>
                        <a14:foregroundMark x1="8229" y1="40741" x2="8229" y2="46389"/>
                        <a14:foregroundMark x1="8021" y1="39167" x2="8021" y2="39167"/>
                        <a14:foregroundMark x1="8021" y1="53519" x2="12083" y2="50741"/>
                        <a14:foregroundMark x1="12083" y1="50741" x2="12969" y2="50741"/>
                        <a14:foregroundMark x1="8906" y1="56852" x2="10156" y2="50093"/>
                        <a14:foregroundMark x1="8021" y1="51667" x2="8021" y2="51667"/>
                        <a14:foregroundMark x1="10833" y1="50278" x2="10833" y2="50278"/>
                        <a14:backgroundMark x1="42917" y1="15556" x2="41510" y2="45556"/>
                        <a14:backgroundMark x1="51875" y1="46574" x2="47552" y2="71019"/>
                        <a14:backgroundMark x1="59635" y1="34444" x2="61563" y2="41204"/>
                        <a14:backgroundMark x1="67135" y1="53056" x2="70156" y2="59167"/>
                        <a14:backgroundMark x1="60990" y1="59630" x2="63594" y2="68796"/>
                        <a14:backgroundMark x1="58438" y1="48241" x2="58281" y2="57963"/>
                        <a14:backgroundMark x1="60990" y1="42407" x2="63333" y2="44815"/>
                        <a14:backgroundMark x1="60313" y1="48981" x2="60313" y2="48981"/>
                        <a14:backgroundMark x1="65260" y1="51111" x2="65260" y2="51111"/>
                        <a14:backgroundMark x1="67969" y1="45833" x2="67969" y2="45833"/>
                        <a14:backgroundMark x1="66042" y1="44630" x2="66042" y2="44630"/>
                        <a14:backgroundMark x1="69323" y1="44815" x2="69323" y2="44815"/>
                        <a14:backgroundMark x1="62083" y1="52130" x2="62083" y2="52130"/>
                        <a14:backgroundMark x1="13750" y1="22130" x2="17031" y2="20370"/>
                        <a14:backgroundMark x1="10313" y1="27130" x2="12188" y2="24907"/>
                        <a14:backgroundMark x1="52448" y1="45370" x2="52448" y2="38056"/>
                        <a14:backgroundMark x1="53698" y1="35278" x2="53698" y2="35278"/>
                        <a14:backgroundMark x1="53698" y1="35278" x2="53698" y2="35278"/>
                        <a14:backgroundMark x1="54740" y1="36481" x2="54740" y2="36481"/>
                        <a14:backgroundMark x1="44010" y1="51667" x2="44010" y2="51667"/>
                        <a14:backgroundMark x1="81354" y1="31481" x2="81354" y2="31481"/>
                        <a14:backgroundMark x1="81042" y1="59167" x2="81042" y2="59167"/>
                        <a14:backgroundMark x1="81458" y1="32315" x2="81458" y2="32315"/>
                        <a14:backgroundMark x1="10240" y1="49815" x2="10977" y2="49815"/>
                        <a14:backgroundMark x1="9896" y1="49815" x2="10212" y2="49815"/>
                        <a14:backgroundMark x1="36771" y1="50556" x2="36771" y2="50556"/>
                        <a14:backgroundMark x1="60208" y1="53426" x2="60208" y2="53426"/>
                      </a14:backgroundRemoval>
                    </a14:imgEffect>
                  </a14:imgLayer>
                </a14:imgProps>
              </a:ext>
            </a:extLst>
          </a:blip>
          <a:srcRect l="50535" t="7053" r="3868" b="14266"/>
          <a:stretch/>
        </p:blipFill>
        <p:spPr>
          <a:xfrm>
            <a:off x="6091261" y="4314290"/>
            <a:ext cx="1082070" cy="1050292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03FCEF40-D85A-4823-8D16-4F2B6BD5D334}"/>
              </a:ext>
            </a:extLst>
          </p:cNvPr>
          <p:cNvSpPr/>
          <p:nvPr/>
        </p:nvSpPr>
        <p:spPr>
          <a:xfrm>
            <a:off x="5221438" y="765439"/>
            <a:ext cx="3411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Duell</a:t>
            </a:r>
          </a:p>
        </p:txBody>
      </p:sp>
    </p:spTree>
    <p:extLst>
      <p:ext uri="{BB962C8B-B14F-4D97-AF65-F5344CB8AC3E}">
        <p14:creationId xmlns:p14="http://schemas.microsoft.com/office/powerpoint/2010/main" val="263305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EE894-41DE-4333-A744-598E8ACD7C9D}"/>
              </a:ext>
            </a:extLst>
          </p:cNvPr>
          <p:cNvSpPr txBox="1">
            <a:spLocks/>
          </p:cNvSpPr>
          <p:nvPr/>
        </p:nvSpPr>
        <p:spPr>
          <a:xfrm>
            <a:off x="1705936" y="1311982"/>
            <a:ext cx="11061577" cy="10996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Arbeitsauftrag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015664-059D-483A-9EB4-5E102A858FCE}"/>
              </a:ext>
            </a:extLst>
          </p:cNvPr>
          <p:cNvSpPr txBox="1">
            <a:spLocks/>
          </p:cNvSpPr>
          <p:nvPr/>
        </p:nvSpPr>
        <p:spPr>
          <a:xfrm>
            <a:off x="1705936" y="1861828"/>
            <a:ext cx="9792442" cy="40892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1. Ordne die Aussagen/Fakten Donald Trump oder Joe Biden zu.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2. Überlegt und diskutiert, welche Aussagen/Fakten über Donald Trump bzw. Joe Biden (siehe 1.) im Hinblick auf die Präsidentschaftswahl eine entscheidende Rolle spielen könnten. </a:t>
            </a:r>
          </a:p>
        </p:txBody>
      </p:sp>
    </p:spTree>
    <p:extLst>
      <p:ext uri="{BB962C8B-B14F-4D97-AF65-F5344CB8AC3E}">
        <p14:creationId xmlns:p14="http://schemas.microsoft.com/office/powerpoint/2010/main" val="50179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39DCE5C-A9F7-4925-8A41-889FE9EDFF5F}"/>
              </a:ext>
            </a:extLst>
          </p:cNvPr>
          <p:cNvSpPr/>
          <p:nvPr/>
        </p:nvSpPr>
        <p:spPr>
          <a:xfrm>
            <a:off x="1691640" y="2322800"/>
            <a:ext cx="9857232" cy="242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Lies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dir die Ansichten und Äußerungen der Präsidentschaftskandidaten Trump oder Biden genau durch! 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2. Im Anschluss präsentiert jeweils ein Schüler/eine Schülerin die Ansichten Trumps bzw. Bidens vor der Klasse. </a:t>
            </a:r>
          </a:p>
          <a:p>
            <a:pPr>
              <a:lnSpc>
                <a:spcPct val="150000"/>
              </a:lnSpc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140C31F-B5C1-41EA-8769-3A792D51B338}"/>
              </a:ext>
            </a:extLst>
          </p:cNvPr>
          <p:cNvSpPr txBox="1">
            <a:spLocks/>
          </p:cNvSpPr>
          <p:nvPr/>
        </p:nvSpPr>
        <p:spPr>
          <a:xfrm>
            <a:off x="1691640" y="1339414"/>
            <a:ext cx="11061577" cy="10996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Arbeitsauftrag</a:t>
            </a:r>
          </a:p>
        </p:txBody>
      </p:sp>
    </p:spTree>
    <p:extLst>
      <p:ext uri="{BB962C8B-B14F-4D97-AF65-F5344CB8AC3E}">
        <p14:creationId xmlns:p14="http://schemas.microsoft.com/office/powerpoint/2010/main" val="377187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4C5514-5F65-4DA3-BCD9-FCBE68548955}"/>
              </a:ext>
            </a:extLst>
          </p:cNvPr>
          <p:cNvSpPr txBox="1">
            <a:spLocks/>
          </p:cNvSpPr>
          <p:nvPr/>
        </p:nvSpPr>
        <p:spPr>
          <a:xfrm>
            <a:off x="1354835" y="879292"/>
            <a:ext cx="5936750" cy="9705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Arbeitsauftrag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79FAD0-E155-45EE-A7F5-282DCB771810}"/>
              </a:ext>
            </a:extLst>
          </p:cNvPr>
          <p:cNvSpPr txBox="1">
            <a:spLocks/>
          </p:cNvSpPr>
          <p:nvPr/>
        </p:nvSpPr>
        <p:spPr>
          <a:xfrm>
            <a:off x="1354835" y="1512417"/>
            <a:ext cx="10442962" cy="24103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Lest euch in Ruhe die abgedruckten Twitter-Nachrichten des amtierenden US-Präsidenten Donald Trump  bzw. ehemaligen Vizepräsidenten Joe Biden durch!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Analysiert anhand der Tweets, welche Rolle u. a. die Sozialen Medien während des US-Wahlkampfs einnehmen. Fasst die wichtigsten Erkenntnisse kurz zusammen!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69922B0-7BA7-4F0A-867F-F2F18F0BD26D}"/>
              </a:ext>
            </a:extLst>
          </p:cNvPr>
          <p:cNvSpPr txBox="1"/>
          <p:nvPr/>
        </p:nvSpPr>
        <p:spPr>
          <a:xfrm>
            <a:off x="3153963" y="4212535"/>
            <a:ext cx="4581045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72453A-7695-4CC3-8E89-214913EFF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93" t="30263" r="27528" b="13258"/>
          <a:stretch/>
        </p:blipFill>
        <p:spPr>
          <a:xfrm>
            <a:off x="3428486" y="4371332"/>
            <a:ext cx="2016000" cy="143673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D7E6DBF-9DF8-427E-9DC2-74C8AF21C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40" t="29160" r="27359" b="12958"/>
          <a:stretch/>
        </p:blipFill>
        <p:spPr>
          <a:xfrm>
            <a:off x="5645135" y="4360403"/>
            <a:ext cx="2016000" cy="145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8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61699-AFC3-4765-B728-FA3883E8110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398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>
                <a:latin typeface="Arial" panose="020B0604020202020204" pitchFamily="34" charset="0"/>
                <a:cs typeface="Arial" panose="020B0604020202020204" pitchFamily="34" charset="0"/>
              </a:rPr>
              <a:t>Reaktion der Social-Media Plattformen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nhaltsplatzhalter 13" descr="Volumen">
            <a:extLst>
              <a:ext uri="{FF2B5EF4-FFF2-40B4-BE49-F238E27FC236}">
                <a16:creationId xmlns:a16="http://schemas.microsoft.com/office/drawing/2014/main" id="{098E4B07-0E73-414C-ABB4-E561D7FAD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860" y="4965134"/>
            <a:ext cx="1288055" cy="128805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78D00B0-A2B5-47F9-A38D-310189E4AF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378"/>
          <a:stretch/>
        </p:blipFill>
        <p:spPr>
          <a:xfrm>
            <a:off x="6984042" y="3847796"/>
            <a:ext cx="4390743" cy="27101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DE85B30-885A-482C-88E4-C8DB855193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652" b="25872"/>
          <a:stretch/>
        </p:blipFill>
        <p:spPr>
          <a:xfrm>
            <a:off x="282583" y="1592605"/>
            <a:ext cx="2953550" cy="308494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2395C83-74AF-4D96-B837-95B72B1DCD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25" t="17701" r="-2025" b="28822"/>
          <a:stretch/>
        </p:blipFill>
        <p:spPr>
          <a:xfrm>
            <a:off x="3378176" y="1592605"/>
            <a:ext cx="2807772" cy="3084942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0E77B584-2C3C-4F43-9A9E-ACC38040F6AF}"/>
              </a:ext>
            </a:extLst>
          </p:cNvPr>
          <p:cNvSpPr/>
          <p:nvPr/>
        </p:nvSpPr>
        <p:spPr>
          <a:xfrm>
            <a:off x="282583" y="3968318"/>
            <a:ext cx="2469495" cy="408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41C60A1-0651-417C-ADDF-418AA9087696}"/>
              </a:ext>
            </a:extLst>
          </p:cNvPr>
          <p:cNvSpPr/>
          <p:nvPr/>
        </p:nvSpPr>
        <p:spPr>
          <a:xfrm>
            <a:off x="3378176" y="3968317"/>
            <a:ext cx="2388208" cy="408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F881CEF-9E9A-4D2C-B804-03F2D4586C33}"/>
              </a:ext>
            </a:extLst>
          </p:cNvPr>
          <p:cNvSpPr/>
          <p:nvPr/>
        </p:nvSpPr>
        <p:spPr>
          <a:xfrm>
            <a:off x="6963056" y="4172503"/>
            <a:ext cx="4390743" cy="7926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F28AFFF-9CAA-455F-A672-A1AB02EED384}"/>
              </a:ext>
            </a:extLst>
          </p:cNvPr>
          <p:cNvSpPr txBox="1"/>
          <p:nvPr/>
        </p:nvSpPr>
        <p:spPr>
          <a:xfrm>
            <a:off x="594741" y="5637798"/>
            <a:ext cx="61859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https://www.tagesschau.de/ausland/amerika/soziale-medien-us-wahlen-100.html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8FFCCFA-4F43-43BF-A5D8-B279BFBA892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074" t="17827" r="38988" b="34382"/>
          <a:stretch/>
        </p:blipFill>
        <p:spPr>
          <a:xfrm>
            <a:off x="6847697" y="1213259"/>
            <a:ext cx="4216344" cy="2414747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12D3E464-154E-4157-9740-F4EFB60DAACD}"/>
              </a:ext>
            </a:extLst>
          </p:cNvPr>
          <p:cNvSpPr/>
          <p:nvPr/>
        </p:nvSpPr>
        <p:spPr>
          <a:xfrm>
            <a:off x="6963056" y="2881807"/>
            <a:ext cx="2925689" cy="6674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Sprechblase: rechteckig 5">
            <a:extLst>
              <a:ext uri="{FF2B5EF4-FFF2-40B4-BE49-F238E27FC236}">
                <a16:creationId xmlns:a16="http://schemas.microsoft.com/office/drawing/2014/main" id="{031CB0EF-C2D5-407F-BA42-5AA058463FA6}"/>
              </a:ext>
            </a:extLst>
          </p:cNvPr>
          <p:cNvSpPr/>
          <p:nvPr/>
        </p:nvSpPr>
        <p:spPr>
          <a:xfrm>
            <a:off x="594741" y="4947577"/>
            <a:ext cx="4857750" cy="635635"/>
          </a:xfrm>
          <a:custGeom>
            <a:avLst/>
            <a:gdLst>
              <a:gd name="connsiteX0" fmla="*/ 0 w 4857981"/>
              <a:gd name="connsiteY0" fmla="*/ 0 h 898984"/>
              <a:gd name="connsiteX1" fmla="*/ 566764 w 4857981"/>
              <a:gd name="connsiteY1" fmla="*/ 0 h 898984"/>
              <a:gd name="connsiteX2" fmla="*/ 1105191 w 4857981"/>
              <a:gd name="connsiteY2" fmla="*/ 0 h 898984"/>
              <a:gd name="connsiteX3" fmla="*/ 1671955 w 4857981"/>
              <a:gd name="connsiteY3" fmla="*/ 0 h 898984"/>
              <a:gd name="connsiteX4" fmla="*/ 2210381 w 4857981"/>
              <a:gd name="connsiteY4" fmla="*/ 0 h 898984"/>
              <a:gd name="connsiteX5" fmla="*/ 2833822 w 4857981"/>
              <a:gd name="connsiteY5" fmla="*/ 0 h 898984"/>
              <a:gd name="connsiteX6" fmla="*/ 2833822 w 4857981"/>
              <a:gd name="connsiteY6" fmla="*/ 0 h 898984"/>
              <a:gd name="connsiteX7" fmla="*/ 3453215 w 4857981"/>
              <a:gd name="connsiteY7" fmla="*/ 0 h 898984"/>
              <a:gd name="connsiteX8" fmla="*/ 4048318 w 4857981"/>
              <a:gd name="connsiteY8" fmla="*/ 0 h 898984"/>
              <a:gd name="connsiteX9" fmla="*/ 4469343 w 4857981"/>
              <a:gd name="connsiteY9" fmla="*/ 0 h 898984"/>
              <a:gd name="connsiteX10" fmla="*/ 4857981 w 4857981"/>
              <a:gd name="connsiteY10" fmla="*/ 0 h 898984"/>
              <a:gd name="connsiteX11" fmla="*/ 4857981 w 4857981"/>
              <a:gd name="connsiteY11" fmla="*/ 524407 h 898984"/>
              <a:gd name="connsiteX12" fmla="*/ 5090630 w 4857981"/>
              <a:gd name="connsiteY12" fmla="*/ 691561 h 898984"/>
              <a:gd name="connsiteX13" fmla="*/ 4857981 w 4857981"/>
              <a:gd name="connsiteY13" fmla="*/ 749153 h 898984"/>
              <a:gd name="connsiteX14" fmla="*/ 4857981 w 4857981"/>
              <a:gd name="connsiteY14" fmla="*/ 898984 h 898984"/>
              <a:gd name="connsiteX15" fmla="*/ 4445053 w 4857981"/>
              <a:gd name="connsiteY15" fmla="*/ 898984 h 898984"/>
              <a:gd name="connsiteX16" fmla="*/ 4048318 w 4857981"/>
              <a:gd name="connsiteY16" fmla="*/ 898984 h 898984"/>
              <a:gd name="connsiteX17" fmla="*/ 3453215 w 4857981"/>
              <a:gd name="connsiteY17" fmla="*/ 898984 h 898984"/>
              <a:gd name="connsiteX18" fmla="*/ 2833822 w 4857981"/>
              <a:gd name="connsiteY18" fmla="*/ 898984 h 898984"/>
              <a:gd name="connsiteX19" fmla="*/ 2833822 w 4857981"/>
              <a:gd name="connsiteY19" fmla="*/ 898984 h 898984"/>
              <a:gd name="connsiteX20" fmla="*/ 2210381 w 4857981"/>
              <a:gd name="connsiteY20" fmla="*/ 898984 h 898984"/>
              <a:gd name="connsiteX21" fmla="*/ 1643617 w 4857981"/>
              <a:gd name="connsiteY21" fmla="*/ 898984 h 898984"/>
              <a:gd name="connsiteX22" fmla="*/ 1076852 w 4857981"/>
              <a:gd name="connsiteY22" fmla="*/ 898984 h 898984"/>
              <a:gd name="connsiteX23" fmla="*/ 566764 w 4857981"/>
              <a:gd name="connsiteY23" fmla="*/ 898984 h 898984"/>
              <a:gd name="connsiteX24" fmla="*/ 0 w 4857981"/>
              <a:gd name="connsiteY24" fmla="*/ 898984 h 898984"/>
              <a:gd name="connsiteX25" fmla="*/ 0 w 4857981"/>
              <a:gd name="connsiteY25" fmla="*/ 749153 h 898984"/>
              <a:gd name="connsiteX26" fmla="*/ 0 w 4857981"/>
              <a:gd name="connsiteY26" fmla="*/ 524407 h 898984"/>
              <a:gd name="connsiteX27" fmla="*/ 0 w 4857981"/>
              <a:gd name="connsiteY27" fmla="*/ 524407 h 898984"/>
              <a:gd name="connsiteX28" fmla="*/ 0 w 4857981"/>
              <a:gd name="connsiteY28" fmla="*/ 0 h 89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857981" h="898984" fill="none" extrusionOk="0">
                <a:moveTo>
                  <a:pt x="0" y="0"/>
                </a:moveTo>
                <a:cubicBezTo>
                  <a:pt x="159100" y="-23884"/>
                  <a:pt x="382514" y="24047"/>
                  <a:pt x="566764" y="0"/>
                </a:cubicBezTo>
                <a:cubicBezTo>
                  <a:pt x="751014" y="-24047"/>
                  <a:pt x="962182" y="19152"/>
                  <a:pt x="1105191" y="0"/>
                </a:cubicBezTo>
                <a:cubicBezTo>
                  <a:pt x="1248200" y="-19152"/>
                  <a:pt x="1407120" y="-23361"/>
                  <a:pt x="1671955" y="0"/>
                </a:cubicBezTo>
                <a:cubicBezTo>
                  <a:pt x="1936790" y="23361"/>
                  <a:pt x="1991711" y="-20473"/>
                  <a:pt x="2210381" y="0"/>
                </a:cubicBezTo>
                <a:cubicBezTo>
                  <a:pt x="2429051" y="20473"/>
                  <a:pt x="2640382" y="3398"/>
                  <a:pt x="2833822" y="0"/>
                </a:cubicBezTo>
                <a:lnTo>
                  <a:pt x="2833822" y="0"/>
                </a:lnTo>
                <a:cubicBezTo>
                  <a:pt x="3103439" y="-21324"/>
                  <a:pt x="3237499" y="13449"/>
                  <a:pt x="3453215" y="0"/>
                </a:cubicBezTo>
                <a:cubicBezTo>
                  <a:pt x="3668931" y="-13449"/>
                  <a:pt x="3837539" y="-20990"/>
                  <a:pt x="4048318" y="0"/>
                </a:cubicBezTo>
                <a:cubicBezTo>
                  <a:pt x="4164288" y="8465"/>
                  <a:pt x="4329656" y="-9588"/>
                  <a:pt x="4469343" y="0"/>
                </a:cubicBezTo>
                <a:cubicBezTo>
                  <a:pt x="4609030" y="9588"/>
                  <a:pt x="4671338" y="1369"/>
                  <a:pt x="4857981" y="0"/>
                </a:cubicBezTo>
                <a:cubicBezTo>
                  <a:pt x="4844208" y="238638"/>
                  <a:pt x="4851314" y="365972"/>
                  <a:pt x="4857981" y="524407"/>
                </a:cubicBezTo>
                <a:cubicBezTo>
                  <a:pt x="4970316" y="587639"/>
                  <a:pt x="4979620" y="621186"/>
                  <a:pt x="5090630" y="691561"/>
                </a:cubicBezTo>
                <a:cubicBezTo>
                  <a:pt x="4989132" y="715670"/>
                  <a:pt x="4954819" y="729656"/>
                  <a:pt x="4857981" y="749153"/>
                </a:cubicBezTo>
                <a:cubicBezTo>
                  <a:pt x="4852560" y="788996"/>
                  <a:pt x="4855917" y="846463"/>
                  <a:pt x="4857981" y="898984"/>
                </a:cubicBezTo>
                <a:cubicBezTo>
                  <a:pt x="4661902" y="882424"/>
                  <a:pt x="4648538" y="887549"/>
                  <a:pt x="4445053" y="898984"/>
                </a:cubicBezTo>
                <a:cubicBezTo>
                  <a:pt x="4241568" y="910419"/>
                  <a:pt x="4138037" y="918105"/>
                  <a:pt x="4048318" y="898984"/>
                </a:cubicBezTo>
                <a:cubicBezTo>
                  <a:pt x="3911259" y="906331"/>
                  <a:pt x="3745571" y="913634"/>
                  <a:pt x="3453215" y="898984"/>
                </a:cubicBezTo>
                <a:cubicBezTo>
                  <a:pt x="3160859" y="884334"/>
                  <a:pt x="3030751" y="880999"/>
                  <a:pt x="2833822" y="898984"/>
                </a:cubicBezTo>
                <a:lnTo>
                  <a:pt x="2833822" y="898984"/>
                </a:lnTo>
                <a:cubicBezTo>
                  <a:pt x="2643584" y="922623"/>
                  <a:pt x="2467614" y="910821"/>
                  <a:pt x="2210381" y="898984"/>
                </a:cubicBezTo>
                <a:cubicBezTo>
                  <a:pt x="1953148" y="887147"/>
                  <a:pt x="1763805" y="911603"/>
                  <a:pt x="1643617" y="898984"/>
                </a:cubicBezTo>
                <a:cubicBezTo>
                  <a:pt x="1523429" y="886365"/>
                  <a:pt x="1309557" y="887013"/>
                  <a:pt x="1076852" y="898984"/>
                </a:cubicBezTo>
                <a:cubicBezTo>
                  <a:pt x="844147" y="910955"/>
                  <a:pt x="774130" y="879401"/>
                  <a:pt x="566764" y="898984"/>
                </a:cubicBezTo>
                <a:cubicBezTo>
                  <a:pt x="359398" y="918567"/>
                  <a:pt x="146640" y="906167"/>
                  <a:pt x="0" y="898984"/>
                </a:cubicBezTo>
                <a:cubicBezTo>
                  <a:pt x="-6218" y="850045"/>
                  <a:pt x="-5209" y="819111"/>
                  <a:pt x="0" y="749153"/>
                </a:cubicBezTo>
                <a:cubicBezTo>
                  <a:pt x="-9582" y="663589"/>
                  <a:pt x="10930" y="580795"/>
                  <a:pt x="0" y="524407"/>
                </a:cubicBezTo>
                <a:lnTo>
                  <a:pt x="0" y="524407"/>
                </a:lnTo>
                <a:cubicBezTo>
                  <a:pt x="8204" y="331528"/>
                  <a:pt x="17124" y="246067"/>
                  <a:pt x="0" y="0"/>
                </a:cubicBezTo>
                <a:close/>
              </a:path>
              <a:path w="4857981" h="898984" stroke="0" extrusionOk="0">
                <a:moveTo>
                  <a:pt x="0" y="0"/>
                </a:moveTo>
                <a:cubicBezTo>
                  <a:pt x="202114" y="-28177"/>
                  <a:pt x="362914" y="-2728"/>
                  <a:pt x="566764" y="0"/>
                </a:cubicBezTo>
                <a:cubicBezTo>
                  <a:pt x="770614" y="2728"/>
                  <a:pt x="862686" y="-7976"/>
                  <a:pt x="1048514" y="0"/>
                </a:cubicBezTo>
                <a:cubicBezTo>
                  <a:pt x="1234342" y="7976"/>
                  <a:pt x="1380014" y="8431"/>
                  <a:pt x="1558602" y="0"/>
                </a:cubicBezTo>
                <a:cubicBezTo>
                  <a:pt x="1737190" y="-8431"/>
                  <a:pt x="1924546" y="-8611"/>
                  <a:pt x="2040352" y="0"/>
                </a:cubicBezTo>
                <a:cubicBezTo>
                  <a:pt x="2156158" y="8611"/>
                  <a:pt x="2495894" y="19182"/>
                  <a:pt x="2833822" y="0"/>
                </a:cubicBezTo>
                <a:lnTo>
                  <a:pt x="2833822" y="0"/>
                </a:lnTo>
                <a:cubicBezTo>
                  <a:pt x="3088589" y="28384"/>
                  <a:pt x="3248807" y="-25537"/>
                  <a:pt x="3441070" y="0"/>
                </a:cubicBezTo>
                <a:cubicBezTo>
                  <a:pt x="3633333" y="25537"/>
                  <a:pt x="3779716" y="20534"/>
                  <a:pt x="4048318" y="0"/>
                </a:cubicBezTo>
                <a:cubicBezTo>
                  <a:pt x="4244897" y="15428"/>
                  <a:pt x="4323443" y="-1645"/>
                  <a:pt x="4469343" y="0"/>
                </a:cubicBezTo>
                <a:cubicBezTo>
                  <a:pt x="4615244" y="1645"/>
                  <a:pt x="4738597" y="3369"/>
                  <a:pt x="4857981" y="0"/>
                </a:cubicBezTo>
                <a:cubicBezTo>
                  <a:pt x="4858113" y="164818"/>
                  <a:pt x="4864935" y="403301"/>
                  <a:pt x="4857981" y="524407"/>
                </a:cubicBezTo>
                <a:cubicBezTo>
                  <a:pt x="4934118" y="563273"/>
                  <a:pt x="5005618" y="634486"/>
                  <a:pt x="5090630" y="691561"/>
                </a:cubicBezTo>
                <a:cubicBezTo>
                  <a:pt x="5020187" y="702786"/>
                  <a:pt x="4959732" y="726047"/>
                  <a:pt x="4857981" y="749153"/>
                </a:cubicBezTo>
                <a:cubicBezTo>
                  <a:pt x="4865138" y="813356"/>
                  <a:pt x="4851350" y="836064"/>
                  <a:pt x="4857981" y="898984"/>
                </a:cubicBezTo>
                <a:cubicBezTo>
                  <a:pt x="4667923" y="911028"/>
                  <a:pt x="4649366" y="880521"/>
                  <a:pt x="4469343" y="898984"/>
                </a:cubicBezTo>
                <a:cubicBezTo>
                  <a:pt x="4289320" y="917447"/>
                  <a:pt x="4134627" y="912154"/>
                  <a:pt x="4048318" y="898984"/>
                </a:cubicBezTo>
                <a:cubicBezTo>
                  <a:pt x="3896912" y="877330"/>
                  <a:pt x="3627129" y="902022"/>
                  <a:pt x="3441070" y="898984"/>
                </a:cubicBezTo>
                <a:cubicBezTo>
                  <a:pt x="3255011" y="895946"/>
                  <a:pt x="2983386" y="884089"/>
                  <a:pt x="2833822" y="898984"/>
                </a:cubicBezTo>
                <a:lnTo>
                  <a:pt x="2833822" y="898984"/>
                </a:lnTo>
                <a:cubicBezTo>
                  <a:pt x="2674262" y="922572"/>
                  <a:pt x="2552306" y="879204"/>
                  <a:pt x="2323734" y="898984"/>
                </a:cubicBezTo>
                <a:cubicBezTo>
                  <a:pt x="2095162" y="918764"/>
                  <a:pt x="1953816" y="871564"/>
                  <a:pt x="1756970" y="898984"/>
                </a:cubicBezTo>
                <a:cubicBezTo>
                  <a:pt x="1560124" y="926404"/>
                  <a:pt x="1373911" y="876265"/>
                  <a:pt x="1161867" y="898984"/>
                </a:cubicBezTo>
                <a:cubicBezTo>
                  <a:pt x="949823" y="921703"/>
                  <a:pt x="809347" y="876004"/>
                  <a:pt x="623441" y="898984"/>
                </a:cubicBezTo>
                <a:cubicBezTo>
                  <a:pt x="437535" y="921964"/>
                  <a:pt x="203919" y="903747"/>
                  <a:pt x="0" y="898984"/>
                </a:cubicBezTo>
                <a:cubicBezTo>
                  <a:pt x="-2282" y="841658"/>
                  <a:pt x="1108" y="795906"/>
                  <a:pt x="0" y="749153"/>
                </a:cubicBezTo>
                <a:cubicBezTo>
                  <a:pt x="936" y="671367"/>
                  <a:pt x="6654" y="623410"/>
                  <a:pt x="0" y="524407"/>
                </a:cubicBezTo>
                <a:lnTo>
                  <a:pt x="0" y="524407"/>
                </a:lnTo>
                <a:cubicBezTo>
                  <a:pt x="-24753" y="306498"/>
                  <a:pt x="-5385" y="179611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rgbClr val="3E549D"/>
            </a:solidFill>
            <a:extLst>
              <a:ext uri="{C807C97D-BFC1-408E-A445-0C87EB9F89A2}">
                <ask:lineSketchStyleProps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ask="http://schemas.microsoft.com/office/drawing/2018/sketchyshapes" xmlns="" xmlns:lc="http://schemas.openxmlformats.org/drawingml/2006/lockedCanvas" sd="2908081360">
                  <a:prstGeom prst="wedgeRectCallout">
                    <a:avLst>
                      <a:gd name="adj1" fmla="val 54789"/>
                      <a:gd name="adj2" fmla="val 2692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554A14D-5C3E-4550-BEAC-2255EDC6ACA7}"/>
              </a:ext>
            </a:extLst>
          </p:cNvPr>
          <p:cNvSpPr txBox="1"/>
          <p:nvPr/>
        </p:nvSpPr>
        <p:spPr>
          <a:xfrm>
            <a:off x="838200" y="5093208"/>
            <a:ext cx="4456176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Social</a:t>
            </a:r>
            <a:r>
              <a:rPr lang="de-DE" dirty="0"/>
              <a:t> Media als politikfreier Raum?</a:t>
            </a:r>
          </a:p>
        </p:txBody>
      </p:sp>
      <p:pic>
        <p:nvPicPr>
          <p:cNvPr id="17" name="Grafik 16">
            <a:hlinkClick r:id="rId8"/>
            <a:extLst>
              <a:ext uri="{FF2B5EF4-FFF2-40B4-BE49-F238E27FC236}">
                <a16:creationId xmlns:a16="http://schemas.microsoft.com/office/drawing/2014/main" id="{6DD2A08D-BEAA-4F48-936A-C727664305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8741" y="5202868"/>
            <a:ext cx="635635" cy="63563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F185EA18-67BD-4A4C-B704-BFAE7F311DBA}"/>
              </a:ext>
            </a:extLst>
          </p:cNvPr>
          <p:cNvSpPr txBox="1"/>
          <p:nvPr/>
        </p:nvSpPr>
        <p:spPr>
          <a:xfrm>
            <a:off x="8865724" y="6092059"/>
            <a:ext cx="35090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700" dirty="0">
                <a:latin typeface="Arial" panose="020B0604020202020204" pitchFamily="34" charset="0"/>
                <a:cs typeface="Arial" panose="020B0604020202020204" pitchFamily="34" charset="0"/>
              </a:rPr>
              <a:t>https://twitter.com/realDonaldTrump/with_replies?lang=de</a:t>
            </a:r>
          </a:p>
        </p:txBody>
      </p:sp>
    </p:spTree>
    <p:extLst>
      <p:ext uri="{BB962C8B-B14F-4D97-AF65-F5344CB8AC3E}">
        <p14:creationId xmlns:p14="http://schemas.microsoft.com/office/powerpoint/2010/main" val="266481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AC367FD-600C-4428-9DEB-D2E864D13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62" y="436080"/>
            <a:ext cx="5196717" cy="54687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36075D1-EFBE-4CCD-A2AD-9518829E1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40" y="436080"/>
            <a:ext cx="5156299" cy="277908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76D52BF-C70B-4AFA-8691-C4CBE9C8F757}"/>
              </a:ext>
            </a:extLst>
          </p:cNvPr>
          <p:cNvSpPr txBox="1"/>
          <p:nvPr/>
        </p:nvSpPr>
        <p:spPr>
          <a:xfrm>
            <a:off x="9359500" y="6134819"/>
            <a:ext cx="35090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700" dirty="0">
                <a:latin typeface="Arial" panose="020B0604020202020204" pitchFamily="34" charset="0"/>
                <a:cs typeface="Arial" panose="020B0604020202020204" pitchFamily="34" charset="0"/>
              </a:rPr>
              <a:t>https://twitter.com/realDonaldTrump/with_replies?lang=de</a:t>
            </a:r>
          </a:p>
        </p:txBody>
      </p:sp>
    </p:spTree>
    <p:extLst>
      <p:ext uri="{BB962C8B-B14F-4D97-AF65-F5344CB8AC3E}">
        <p14:creationId xmlns:p14="http://schemas.microsoft.com/office/powerpoint/2010/main" val="1208554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D467DF2-8BBF-4D23-BF4F-2C5F51A94A6A}"/>
              </a:ext>
            </a:extLst>
          </p:cNvPr>
          <p:cNvSpPr/>
          <p:nvPr/>
        </p:nvSpPr>
        <p:spPr>
          <a:xfrm>
            <a:off x="2792050" y="2713982"/>
            <a:ext cx="6607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Sollte </a:t>
            </a:r>
            <a:r>
              <a:rPr lang="de-DE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 ein politikfreier Raum sein?</a:t>
            </a:r>
          </a:p>
        </p:txBody>
      </p:sp>
    </p:spTree>
    <p:extLst>
      <p:ext uri="{BB962C8B-B14F-4D97-AF65-F5344CB8AC3E}">
        <p14:creationId xmlns:p14="http://schemas.microsoft.com/office/powerpoint/2010/main" val="364083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Breitbild</PresentationFormat>
  <Paragraphs>44</Paragraphs>
  <Slides>10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Weber, Alexandra</dc:creator>
  <cp:lastModifiedBy>Weber, Alexandra</cp:lastModifiedBy>
  <cp:revision>121</cp:revision>
  <dcterms:created xsi:type="dcterms:W3CDTF">2023-08-10T15:04:25Z</dcterms:created>
  <dcterms:modified xsi:type="dcterms:W3CDTF">2024-03-26T07:57:10Z</dcterms:modified>
</cp:coreProperties>
</file>