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302" r:id="rId3"/>
    <p:sldId id="304" r:id="rId4"/>
    <p:sldId id="306" r:id="rId5"/>
    <p:sldId id="308" r:id="rId6"/>
    <p:sldId id="307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68E020-7415-4B0F-8E5A-107AB05985CB}">
          <p14:sldIdLst>
            <p14:sldId id="258"/>
            <p14:sldId id="302"/>
            <p14:sldId id="304"/>
            <p14:sldId id="306"/>
            <p14:sldId id="308"/>
            <p14:sldId id="307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F7BF-8E2A-4413-A6B0-A18D53EEC978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29A7-EFF4-41C7-B08A-3BCFDBCF2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Hintergrund: Das Magazin Forbes (https://www.forbes.at) gibt Ranking-Listen zu verschiedenen Themen heraus. Im Juni 2018 erschien eine Liste unter dem Titel „Die mächtigsten Menschen der Welt“ (s. https://www.forbes.at/artikel/die-maechtigsten-menschen-der-welt.html). Dort werden verschiedene Personen aufgrund verschiedener Einflussfaktoren entsprechend angeführt. Dargestellt sind 5 Persönlichkeiten aus der Liste in unterschiedlicher Reihenfolge. Die Schülerinnen und Schüler versuchen nun selbst ein Ranking auf Basis ihres Vorwissens vorzunehmen.</a:t>
            </a:r>
          </a:p>
          <a:p>
            <a:r>
              <a:rPr lang="de-DE" dirty="0"/>
              <a:t>Die Schüler sollen ihre Ansicht begründen. So können verschiedenen Einflussfaktoren (z. B. politische Macht, wirtschaftliche Macht, Einfluss durch soziale Netzwerke, militärische Macht etc.) hervorgehoben werden. </a:t>
            </a:r>
          </a:p>
          <a:p>
            <a:r>
              <a:rPr lang="de-DE" dirty="0"/>
              <a:t>Jeff Bezos: Gründer von Amazon (Platz 5), Donald Trump: damaliger US-Präsident (Platz 3), Pabst Franziskus (Platz 6), Bill Gates: Gründer von Microsoft (Platz 7), Angela Merkel: damalige Bundeskanzlerin (Platz 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48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Verweis auf die Unterscheidung „Mächtigste Frau der Welt“ und „Mächtigste Menschen der Welt“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39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Kenntnisstand sollte zusätzlich auf die Aufgaben des US-Präsidenten eingegangenen werden. Hierzu kann zusätzlich das Begleitmaterial (s. Material Stundenbeschreibung) mit herangezogen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40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B1E42-47F9-4D94-B21A-BEAE24F16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93BF8A-08C4-4CBF-B04E-6AF6EB4F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8F097-3BD6-4630-9E4A-428409D6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DEE5B-5A9D-4957-9526-F4BF4046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25B71-52A6-4393-9A00-F6FA3E9E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2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BF45-E87A-400A-B15B-BB1357F3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69CBB-3303-42DF-BB78-F6AAF828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44726-4784-4F7D-81A5-42100FF3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B4D665-3C7C-41BC-B969-086A275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7A2EB-78AB-4F21-AC37-8DD20F4E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8781B1-30C8-450D-9B91-7590CE51C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BF82BB-926A-45C4-A8F4-3B1A82C72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3BE81-C1EA-423C-BDBC-D68863C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15397-678B-4BFA-B3F4-DC53369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FC0E3-7291-41D8-BED4-2C380FF0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4D9A-2C88-4A5E-A576-FEEF6FD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C0ED6-713E-4DAE-AA10-0D80FC88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D96D3-8E13-442D-B55A-ABFC3F2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940FD-8A48-4AC8-A5A5-81A2731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DEA83-F853-4168-B330-8BF317C3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27B1-E90F-432B-81D8-82A00574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8450-FD23-40F3-99A7-9EABF90C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D5D67-0F83-47A2-8A9D-78F85CAB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F7D67-E75E-426E-AC71-5EA142EB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3CF491-A290-4C5F-B593-13177B18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40587-5F8A-4073-AD98-F60F05E7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AE2B9-099B-4770-B4FE-1B506C29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2FD56-7F4F-4021-B78C-FDD6F048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17773-64D5-4195-A128-E3EAF432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B59AD-5010-492F-92E1-B25D8B7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771DBE-A0E4-4246-AE45-C4E43E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5873B-7D44-4730-95F1-192D4FF4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33B68-E07C-423A-A96A-5DAAFA162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F28C46-A40F-4951-BCE0-C07D23CE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5993BB-355F-44D8-A80D-B22258D2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459702-8D1F-4A42-83C3-241CA674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1C764C-43D0-44A7-A42E-0F72AE16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FBC3F3-6AE8-4448-87E0-6F709CA1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086859-F7C3-42F7-9E66-E732DA3A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9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7EA76-8E6C-4D7E-BB11-894012EE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0BA8B-F3A0-4D19-BF22-2EAB7E6D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223A5B-1F87-4C62-8C50-721268E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CE21A-DE8C-4A8A-8EC3-9621A68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CB88B9-B500-4405-B582-4C4E344F9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E850A0-B5B8-4A66-A6E0-043B9B1DB731}"/>
              </a:ext>
            </a:extLst>
          </p:cNvPr>
          <p:cNvGrpSpPr/>
          <p:nvPr userDrawn="1"/>
        </p:nvGrpSpPr>
        <p:grpSpPr>
          <a:xfrm>
            <a:off x="125967" y="6046688"/>
            <a:ext cx="12380290" cy="1052733"/>
            <a:chOff x="125967" y="6046688"/>
            <a:chExt cx="12380290" cy="1052733"/>
          </a:xfrm>
        </p:grpSpPr>
        <p:pic>
          <p:nvPicPr>
            <p:cNvPr id="11" name="Grafik 10" descr="Ein Pinselstrich">
              <a:extLst>
                <a:ext uri="{FF2B5EF4-FFF2-40B4-BE49-F238E27FC236}">
                  <a16:creationId xmlns:a16="http://schemas.microsoft.com/office/drawing/2014/main" id="{76E7BAE4-917B-4FD3-847F-7506D7C1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6299" y="6072176"/>
              <a:ext cx="5580963" cy="1027245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37359170-437F-4C1F-BE11-853F10D508B6}"/>
                </a:ext>
              </a:extLst>
            </p:cNvPr>
            <p:cNvSpPr txBox="1">
              <a:spLocks/>
            </p:cNvSpPr>
            <p:nvPr/>
          </p:nvSpPr>
          <p:spPr>
            <a:xfrm>
              <a:off x="9768894" y="6314492"/>
              <a:ext cx="273736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Arbeitskreis Politische Bildung </a:t>
              </a: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15088CB7-F38E-478A-83D0-6D6784B242B7}"/>
                </a:ext>
              </a:extLst>
            </p:cNvPr>
            <p:cNvSpPr txBox="1">
              <a:spLocks/>
            </p:cNvSpPr>
            <p:nvPr/>
          </p:nvSpPr>
          <p:spPr>
            <a:xfrm>
              <a:off x="3549164" y="6399870"/>
              <a:ext cx="42756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1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www.politischebildung.schule.bayern.de</a:t>
              </a:r>
            </a:p>
          </p:txBody>
        </p:sp>
        <p:pic>
          <p:nvPicPr>
            <p:cNvPr id="14" name="Grafik 13" descr="Ein Pinselstrich">
              <a:extLst>
                <a:ext uri="{FF2B5EF4-FFF2-40B4-BE49-F238E27FC236}">
                  <a16:creationId xmlns:a16="http://schemas.microsoft.com/office/drawing/2014/main" id="{37F6E07C-EB0F-4931-92CC-924E5326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38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EE039-DC2C-43F7-8117-BBBAA6F0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48940-0AB8-4821-8F3E-D724A055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704B1-CB17-4046-8FE5-B0E526A5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B0ECA-52E9-4B98-BCE6-74241BE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4E977-8D61-4487-B2D9-B10E20B0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4A5880-F247-4557-8DAC-EE709F0E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BF653-2F10-4DE6-B7E8-1E29E13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76BD56-665D-4546-AAF2-2E9E3A64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37FF91-42F2-4B0B-9AB2-52971821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7412EF-132B-4630-8EC1-4F752BA0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CCBF7C-1177-48A6-9D8C-16CA948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55290C-2BF3-458A-9002-1AC04699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303968-E1B0-4C3B-A827-16A50EF8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35F991-781A-48E1-B695-075A09C2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DFDC2-58C6-48BE-BF59-42D744A2C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F4A-0E2A-4C84-B3D9-B935C3636952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01208-AFA9-47FB-954A-BB63AAF4C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39FFEE-5108-4B6E-8195-0B09691B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multimedia/audio/audio-183912.html" TargetMode="External"/><Relationship Id="rId2" Type="http://schemas.openxmlformats.org/officeDocument/2006/relationships/hyperlink" Target="https://creativecommons.org/licenses/by-nc-nd/3.0/deed.d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84673ED-5F35-4A3C-B095-8CF95094E2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 bwMode="auto">
          <a:xfrm>
            <a:off x="627715" y="961484"/>
            <a:ext cx="11259964" cy="394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075527-F2CF-45BB-B6BE-C7631F6BF501}"/>
              </a:ext>
            </a:extLst>
          </p:cNvPr>
          <p:cNvSpPr txBox="1"/>
          <p:nvPr/>
        </p:nvSpPr>
        <p:spPr>
          <a:xfrm>
            <a:off x="715992" y="5031539"/>
            <a:ext cx="1125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US-Wahl 2024 </a:t>
            </a:r>
          </a:p>
        </p:txBody>
      </p:sp>
    </p:spTree>
    <p:extLst>
      <p:ext uri="{BB962C8B-B14F-4D97-AF65-F5344CB8AC3E}">
        <p14:creationId xmlns:p14="http://schemas.microsoft.com/office/powerpoint/2010/main" val="45032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1F02245-6031-4A8C-ABA6-C5B12AB80D62}"/>
              </a:ext>
            </a:extLst>
          </p:cNvPr>
          <p:cNvSpPr txBox="1"/>
          <p:nvPr/>
        </p:nvSpPr>
        <p:spPr>
          <a:xfrm>
            <a:off x="1021080" y="887872"/>
            <a:ext cx="967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Mächtigsten Menschen der Welt 2018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3106E7-5568-45DA-839B-51318333E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 r="2796"/>
          <a:stretch/>
        </p:blipFill>
        <p:spPr>
          <a:xfrm>
            <a:off x="9557564" y="1624831"/>
            <a:ext cx="1591397" cy="24394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E2C8E18-9A9E-473C-A8F9-23645520D629}"/>
              </a:ext>
            </a:extLst>
          </p:cNvPr>
          <p:cNvSpPr txBox="1"/>
          <p:nvPr/>
        </p:nvSpPr>
        <p:spPr>
          <a:xfrm>
            <a:off x="9571668" y="4105882"/>
            <a:ext cx="159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Angela Merkel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168AFF-5E02-4804-A606-13D31D801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>
          <a:xfrm>
            <a:off x="5530800" y="1624831"/>
            <a:ext cx="1750469" cy="24394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9A7B55-28CE-40B6-89C9-F7C502D41AB9}"/>
              </a:ext>
            </a:extLst>
          </p:cNvPr>
          <p:cNvSpPr txBox="1"/>
          <p:nvPr/>
        </p:nvSpPr>
        <p:spPr>
          <a:xfrm>
            <a:off x="5530800" y="4133505"/>
            <a:ext cx="175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Pabst Franziskus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7C9EB0-1D38-4DB1-996B-04261B98A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61" y="1615002"/>
            <a:ext cx="1939642" cy="245789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9B2A631-2577-4427-8E11-4E03FC8E567A}"/>
              </a:ext>
            </a:extLst>
          </p:cNvPr>
          <p:cNvSpPr txBox="1"/>
          <p:nvPr/>
        </p:nvSpPr>
        <p:spPr>
          <a:xfrm>
            <a:off x="3414847" y="4133279"/>
            <a:ext cx="175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Donald Trump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AA21523-7162-4636-B183-C52AEE925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3" y="1606350"/>
            <a:ext cx="1906726" cy="245788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3AC05FC-01B9-473F-8652-FA2A99E35191}"/>
              </a:ext>
            </a:extLst>
          </p:cNvPr>
          <p:cNvSpPr txBox="1"/>
          <p:nvPr/>
        </p:nvSpPr>
        <p:spPr>
          <a:xfrm>
            <a:off x="1202841" y="4133279"/>
            <a:ext cx="175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Jeff Bezos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3DCBB20-1BAE-4557-8B01-F78AC7AF5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05" y="1624831"/>
            <a:ext cx="1944236" cy="243940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0C1C351-9EBB-424A-BF18-2DA5A77DEF7D}"/>
              </a:ext>
            </a:extLst>
          </p:cNvPr>
          <p:cNvSpPr txBox="1"/>
          <p:nvPr/>
        </p:nvSpPr>
        <p:spPr>
          <a:xfrm>
            <a:off x="7768809" y="4114800"/>
            <a:ext cx="159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Bill Gates</a:t>
            </a:r>
          </a:p>
        </p:txBody>
      </p:sp>
    </p:spTree>
    <p:extLst>
      <p:ext uri="{BB962C8B-B14F-4D97-AF65-F5344CB8AC3E}">
        <p14:creationId xmlns:p14="http://schemas.microsoft.com/office/powerpoint/2010/main" val="356946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ECC5511-B15B-45E6-8ED7-7905B17A9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" t="4034" r="6940" b="9681"/>
          <a:stretch/>
        </p:blipFill>
        <p:spPr>
          <a:xfrm>
            <a:off x="375850" y="1340999"/>
            <a:ext cx="5959837" cy="4176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9C8C18-E6EA-4442-80EB-6650C5941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5" t="3377" r="5987" b="8583"/>
          <a:stretch/>
        </p:blipFill>
        <p:spPr>
          <a:xfrm>
            <a:off x="6656457" y="1340999"/>
            <a:ext cx="5125239" cy="4176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E849565-E735-4668-89D6-0B091DE0E6E0}"/>
              </a:ext>
            </a:extLst>
          </p:cNvPr>
          <p:cNvSpPr txBox="1"/>
          <p:nvPr/>
        </p:nvSpPr>
        <p:spPr>
          <a:xfrm>
            <a:off x="439858" y="5538218"/>
            <a:ext cx="2754243" cy="217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https://twitter.com/forbes/status/1205144027349291009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FFB8A3-6F23-4788-98A0-B1A7130694E4}"/>
              </a:ext>
            </a:extLst>
          </p:cNvPr>
          <p:cNvSpPr txBox="1"/>
          <p:nvPr/>
        </p:nvSpPr>
        <p:spPr>
          <a:xfrm>
            <a:off x="8719185" y="5541360"/>
            <a:ext cx="3472815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https://twitter.com/forbes/status/996318019424047104?lang=de</a:t>
            </a:r>
          </a:p>
        </p:txBody>
      </p:sp>
    </p:spTree>
    <p:extLst>
      <p:ext uri="{BB962C8B-B14F-4D97-AF65-F5344CB8AC3E}">
        <p14:creationId xmlns:p14="http://schemas.microsoft.com/office/powerpoint/2010/main" val="4746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38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6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CA7817-25CB-4840-BF4B-A287A1244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9747" r="3801" b="44596"/>
          <a:stretch/>
        </p:blipFill>
        <p:spPr>
          <a:xfrm>
            <a:off x="692072" y="923544"/>
            <a:ext cx="10807856" cy="35570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E6C49FB-4236-449F-8CC4-10C992FA8EE2}"/>
              </a:ext>
            </a:extLst>
          </p:cNvPr>
          <p:cNvSpPr txBox="1"/>
          <p:nvPr/>
        </p:nvSpPr>
        <p:spPr>
          <a:xfrm>
            <a:off x="1271016" y="4626864"/>
            <a:ext cx="103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Bundeskanzler oder US-Präsident – Wer hat mehr Macht?</a:t>
            </a:r>
          </a:p>
        </p:txBody>
      </p:sp>
    </p:spTree>
    <p:extLst>
      <p:ext uri="{BB962C8B-B14F-4D97-AF65-F5344CB8AC3E}">
        <p14:creationId xmlns:p14="http://schemas.microsoft.com/office/powerpoint/2010/main" val="86767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E2F7AB-BF7C-4AB6-8E42-DA81E498C356}"/>
              </a:ext>
            </a:extLst>
          </p:cNvPr>
          <p:cNvSpPr txBox="1"/>
          <p:nvPr/>
        </p:nvSpPr>
        <p:spPr>
          <a:xfrm>
            <a:off x="1078992" y="694944"/>
            <a:ext cx="1034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A57507-C15E-4627-91E1-91163E99FA66}"/>
              </a:ext>
            </a:extLst>
          </p:cNvPr>
          <p:cNvSpPr txBox="1"/>
          <p:nvPr/>
        </p:nvSpPr>
        <p:spPr>
          <a:xfrm>
            <a:off x="1152144" y="1615369"/>
            <a:ext cx="1020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Bestimme mit Hilfe der Internetseite, welche Aufgaben und Befugnisse der Bundeskanzler hat!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B6D967-CA80-4E13-9882-0951C6F4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57" y="2521781"/>
            <a:ext cx="2426399" cy="239768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A4ACEEB-1F36-48A4-AFA3-ADECAEA23D7C}"/>
              </a:ext>
            </a:extLst>
          </p:cNvPr>
          <p:cNvSpPr/>
          <p:nvPr/>
        </p:nvSpPr>
        <p:spPr>
          <a:xfrm>
            <a:off x="1274064" y="4919465"/>
            <a:ext cx="9232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https://www.bundeskanzler.de/bk-de/kanzleramt/aufgaben-des-bundeskanzlers</a:t>
            </a:r>
          </a:p>
        </p:txBody>
      </p:sp>
    </p:spTree>
    <p:extLst>
      <p:ext uri="{BB962C8B-B14F-4D97-AF65-F5344CB8AC3E}">
        <p14:creationId xmlns:p14="http://schemas.microsoft.com/office/powerpoint/2010/main" val="182130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ECD415-4154-42E9-8B50-658383FF2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3" t="12592" r="17583" b="8296"/>
          <a:stretch/>
        </p:blipFill>
        <p:spPr>
          <a:xfrm>
            <a:off x="1796288" y="256031"/>
            <a:ext cx="9087230" cy="60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EA5E64-E3B7-470A-88DB-C20B55A44439}"/>
              </a:ext>
            </a:extLst>
          </p:cNvPr>
          <p:cNvSpPr txBox="1"/>
          <p:nvPr/>
        </p:nvSpPr>
        <p:spPr>
          <a:xfrm>
            <a:off x="943897" y="1032388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Bildnachweis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7EA55-8BCA-416E-B04C-7CDE1032FDF8}"/>
              </a:ext>
            </a:extLst>
          </p:cNvPr>
          <p:cNvSpPr txBox="1"/>
          <p:nvPr/>
        </p:nvSpPr>
        <p:spPr>
          <a:xfrm>
            <a:off x="943897" y="1441914"/>
            <a:ext cx="9409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1 Element5Digital 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Angela Merkel (Public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), Papst Franziskus Quirinale.it, Donald Trump (White House,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), Jeff Bezos (U.S. Space Force,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), Bill Gates (Public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https://twitter.com/forbes/status/1205144027349291009, https://twitter.com/forbes/status/996318019424047104?lang=de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4 Joe Biden und Olaf Scholz (White House,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Bundeszentrale für politische Bildung (Hrsg.), Bundeskanzler und Bundesregierung,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NC ND 3.0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B8A804-0B8F-4AB2-B6B1-510F106CD0B7}"/>
              </a:ext>
            </a:extLst>
          </p:cNvPr>
          <p:cNvSpPr txBox="1"/>
          <p:nvPr/>
        </p:nvSpPr>
        <p:spPr>
          <a:xfrm>
            <a:off x="943897" y="3563644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180908-0CEE-4293-867D-A33A4B88E6B2}"/>
              </a:ext>
            </a:extLst>
          </p:cNvPr>
          <p:cNvSpPr/>
          <p:nvPr/>
        </p:nvSpPr>
        <p:spPr>
          <a:xfrm>
            <a:off x="943896" y="3932976"/>
            <a:ext cx="1014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https://www.tagesschau.de/ausland/amerika/soziale-medien-us-wahlen-100.html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9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Breitbild</PresentationFormat>
  <Paragraphs>29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128</cp:revision>
  <dcterms:created xsi:type="dcterms:W3CDTF">2023-08-10T15:04:25Z</dcterms:created>
  <dcterms:modified xsi:type="dcterms:W3CDTF">2024-03-26T10:05:13Z</dcterms:modified>
</cp:coreProperties>
</file>